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7" r:id="rId10"/>
    <p:sldId id="263" r:id="rId11"/>
    <p:sldId id="265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  <p:sldId id="277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1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66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05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49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95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92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07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47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7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69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34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EF6CED-9AB7-44C9-A639-BDFC1E9028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B7E3D3-6EBA-4915-AE33-87237C6367D8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1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39715" y="1962151"/>
            <a:ext cx="9275885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BİLGİYİ KULLANMA ve SUNMA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382107" y="4589586"/>
            <a:ext cx="4991100" cy="167053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Ankara </a:t>
            </a:r>
            <a:r>
              <a:rPr lang="tr-TR" dirty="0" smtClean="0"/>
              <a:t>Üniversitesi</a:t>
            </a:r>
          </a:p>
          <a:p>
            <a:pPr algn="ctr"/>
            <a:r>
              <a:rPr lang="tr-TR" dirty="0" smtClean="0"/>
              <a:t>Hemşirelik Fakültesi</a:t>
            </a:r>
          </a:p>
          <a:p>
            <a:pPr algn="ctr"/>
            <a:r>
              <a:rPr lang="tr-TR" dirty="0" smtClean="0"/>
              <a:t>2023-2024 GÜZ </a:t>
            </a:r>
            <a:r>
              <a:rPr lang="tr-TR" dirty="0" smtClean="0"/>
              <a:t>Dönemi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4945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4864" y="1889695"/>
            <a:ext cx="10058400" cy="402336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e</a:t>
            </a:r>
            <a:r>
              <a:rPr lang="tr-TR" sz="2400" dirty="0"/>
              <a:t>. Bilgi kaynağının güvenilirliğini içeren </a:t>
            </a:r>
            <a:r>
              <a:rPr lang="tr-TR" sz="2400" b="1" dirty="0">
                <a:solidFill>
                  <a:srgbClr val="FF0000"/>
                </a:solidFill>
              </a:rPr>
              <a:t>kanıta dayalı uygulama kararlarını </a:t>
            </a:r>
            <a:r>
              <a:rPr lang="tr-TR" sz="2400" dirty="0"/>
              <a:t>farklı türlerdeki hasta grubuna söyler ve ilgili uygulamanın sorunuyla hastanın yüzleştirilmesini sağlar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Bireysel incelemeleri ekleyerek ilerlemeyi sağlayacak bilimsel tartışmalara katkı yapar.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405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sz="2800" dirty="0" smtClean="0"/>
              <a:t>g</a:t>
            </a:r>
            <a:r>
              <a:rPr lang="tr-TR" sz="2800" dirty="0"/>
              <a:t>. Belli eksikleri ortaya koyarak bilgi üretmek için </a:t>
            </a:r>
            <a:r>
              <a:rPr lang="tr-TR" sz="2800" b="1" dirty="0">
                <a:solidFill>
                  <a:srgbClr val="FF0000"/>
                </a:solidFill>
              </a:rPr>
              <a:t>özgün araştırma yapar </a:t>
            </a:r>
            <a:r>
              <a:rPr lang="tr-TR" sz="2800" dirty="0"/>
              <a:t>ve bulguları yayınlar.</a:t>
            </a:r>
          </a:p>
          <a:p>
            <a:endParaRPr lang="tr-TR" sz="2800" dirty="0"/>
          </a:p>
          <a:p>
            <a:r>
              <a:rPr lang="tr-TR" sz="2800" dirty="0"/>
              <a:t>h. Klinik karar vermede, araştırmada, sağlık hizmetleri politikasında ve eğitimde </a:t>
            </a:r>
            <a:r>
              <a:rPr lang="tr-TR" sz="2800" b="1" dirty="0">
                <a:solidFill>
                  <a:srgbClr val="FF0000"/>
                </a:solidFill>
              </a:rPr>
              <a:t>kanıta dayalı yaklaşımları </a:t>
            </a:r>
            <a:r>
              <a:rPr lang="tr-TR" sz="2800" b="1" dirty="0" smtClean="0">
                <a:solidFill>
                  <a:srgbClr val="FF0000"/>
                </a:solidFill>
              </a:rPr>
              <a:t>kullanır.</a:t>
            </a:r>
            <a:endParaRPr lang="tr-TR" sz="2800" b="1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866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KANITA DAYALI YAKLAŞIMLAR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Kanıt, </a:t>
            </a:r>
            <a:r>
              <a:rPr lang="tr-TR" dirty="0"/>
              <a:t>sağlık bakım sistemindeki karar vericilerin ulaşabildiği, uygulamanın bilimsel değerlendirmesine dayanan bilgidir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b="1" dirty="0" smtClean="0"/>
              <a:t> </a:t>
            </a:r>
            <a:r>
              <a:rPr lang="tr-TR" b="1" dirty="0"/>
              <a:t>Kanıta dayalı uygulama (KDU)</a:t>
            </a:r>
            <a:r>
              <a:rPr lang="tr-TR" dirty="0"/>
              <a:t>, </a:t>
            </a:r>
            <a:r>
              <a:rPr lang="tr-TR" dirty="0" smtClean="0"/>
              <a:t>hastanın </a:t>
            </a:r>
            <a:r>
              <a:rPr lang="tr-TR" dirty="0"/>
              <a:t>tıbbi bakımı için karar alma sürecinde konu ile ilgili olarak yayımlanmış güncel ve en iyi kanıtların, hastanın iyileşmesi ve hizmetin iyi bir şekilde </a:t>
            </a:r>
            <a:r>
              <a:rPr lang="tr-TR" dirty="0" smtClean="0"/>
              <a:t>planlanması </a:t>
            </a:r>
            <a:r>
              <a:rPr lang="tr-TR" dirty="0"/>
              <a:t>ve yürütülmesi için titizlikle kullanılmasını </a:t>
            </a:r>
            <a:r>
              <a:rPr lang="tr-TR" dirty="0" smtClean="0"/>
              <a:t>hedefler.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9323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Sağlık bakımı hizmetlerinde kanıtlar: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800" dirty="0" smtClean="0"/>
              <a:t>maliyet </a:t>
            </a:r>
            <a:r>
              <a:rPr lang="tr-TR" sz="2800" dirty="0"/>
              <a:t>azaltmaya, </a:t>
            </a:r>
            <a:endParaRPr lang="tr-TR" sz="2800" dirty="0" smtClean="0"/>
          </a:p>
          <a:p>
            <a:pPr lvl="1"/>
            <a:r>
              <a:rPr lang="tr-TR" sz="2800" dirty="0" smtClean="0"/>
              <a:t>klinik </a:t>
            </a:r>
            <a:r>
              <a:rPr lang="tr-TR" sz="2800" dirty="0"/>
              <a:t>etkinliği arttırmaya, </a:t>
            </a:r>
            <a:endParaRPr lang="tr-TR" sz="2800" dirty="0" smtClean="0"/>
          </a:p>
          <a:p>
            <a:pPr lvl="1"/>
            <a:r>
              <a:rPr lang="tr-TR" sz="2800" dirty="0" smtClean="0"/>
              <a:t>sağlık </a:t>
            </a:r>
            <a:r>
              <a:rPr lang="tr-TR" sz="2800" dirty="0"/>
              <a:t>bakımı verenler için anahtar/kılavuz </a:t>
            </a:r>
            <a:r>
              <a:rPr lang="tr-TR" sz="2800" dirty="0" smtClean="0"/>
              <a:t>oluşturmaya</a:t>
            </a:r>
            <a:r>
              <a:rPr lang="tr-TR" sz="2800" dirty="0"/>
              <a:t>, </a:t>
            </a:r>
            <a:endParaRPr lang="tr-TR" sz="2800" dirty="0" smtClean="0"/>
          </a:p>
          <a:p>
            <a:pPr lvl="1"/>
            <a:r>
              <a:rPr lang="tr-TR" sz="2800" dirty="0" smtClean="0"/>
              <a:t>uygulamayı </a:t>
            </a:r>
            <a:r>
              <a:rPr lang="tr-TR" sz="2800" dirty="0"/>
              <a:t>değiştirmeye ve </a:t>
            </a:r>
            <a:endParaRPr lang="tr-TR" sz="2800" dirty="0" smtClean="0"/>
          </a:p>
          <a:p>
            <a:pPr lvl="1"/>
            <a:r>
              <a:rPr lang="tr-TR" sz="2800" dirty="0" smtClean="0"/>
              <a:t>daha </a:t>
            </a:r>
            <a:r>
              <a:rPr lang="tr-TR" sz="2800" dirty="0"/>
              <a:t>kaliteli bir </a:t>
            </a:r>
            <a:r>
              <a:rPr lang="tr-TR" sz="2800" dirty="0" smtClean="0"/>
              <a:t>bakım </a:t>
            </a:r>
            <a:r>
              <a:rPr lang="tr-TR" sz="2800" dirty="0"/>
              <a:t>sağlamaya, sonuçları kontrol etmeye ve </a:t>
            </a:r>
            <a:r>
              <a:rPr lang="tr-TR" sz="2800" dirty="0" smtClean="0"/>
              <a:t>gereklerini </a:t>
            </a:r>
            <a:r>
              <a:rPr lang="tr-TR" sz="2800" dirty="0"/>
              <a:t>yerine getirmeye imkan </a:t>
            </a:r>
            <a:r>
              <a:rPr lang="tr-TR" sz="2800" dirty="0" smtClean="0"/>
              <a:t>sağlar.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02713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H</a:t>
            </a:r>
            <a:r>
              <a:rPr lang="tr-TR" dirty="0" smtClean="0"/>
              <a:t>emşirelik </a:t>
            </a:r>
            <a:r>
              <a:rPr lang="tr-TR" dirty="0"/>
              <a:t>uygulamalarının kanıta dayalı </a:t>
            </a:r>
            <a:r>
              <a:rPr lang="tr-TR" dirty="0" smtClean="0"/>
              <a:t>olması</a:t>
            </a:r>
            <a:r>
              <a:rPr lang="tr-TR" dirty="0"/>
              <a:t>;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Hemşirelerin </a:t>
            </a:r>
            <a:r>
              <a:rPr lang="tr-TR" sz="2400" dirty="0"/>
              <a:t>doğru, önemli, uygulanabilir kanıtlar temelinde </a:t>
            </a:r>
            <a:r>
              <a:rPr lang="tr-TR" sz="2400" dirty="0" err="1" smtClean="0"/>
              <a:t>biyopsikososyal</a:t>
            </a:r>
            <a:r>
              <a:rPr lang="tr-TR" sz="2400" dirty="0" smtClean="0"/>
              <a:t> </a:t>
            </a:r>
            <a:r>
              <a:rPr lang="tr-TR" sz="2400" dirty="0"/>
              <a:t>yönden kaliteli </a:t>
            </a:r>
            <a:r>
              <a:rPr lang="tr-TR" sz="2400" dirty="0" smtClean="0"/>
              <a:t>bakımı </a:t>
            </a:r>
            <a:r>
              <a:rPr lang="tr-TR" sz="2400" dirty="0"/>
              <a:t>vermek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 Hemşirelerin </a:t>
            </a:r>
            <a:r>
              <a:rPr lang="tr-TR" sz="2400" dirty="0"/>
              <a:t>kanıta dayalı bilgilerle çalışmasını sağlamak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Klinik </a:t>
            </a:r>
            <a:r>
              <a:rPr lang="tr-TR" sz="2400" dirty="0"/>
              <a:t>alanda problemleri çözmek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Uygulamalara </a:t>
            </a:r>
            <a:r>
              <a:rPr lang="tr-TR" sz="2400" dirty="0"/>
              <a:t>yenilik getirmek,</a:t>
            </a:r>
          </a:p>
        </p:txBody>
      </p:sp>
    </p:spTree>
    <p:extLst>
      <p:ext uri="{BB962C8B-B14F-4D97-AF65-F5344CB8AC3E}">
        <p14:creationId xmlns:p14="http://schemas.microsoft.com/office/powerpoint/2010/main" val="3740782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Hemşirelik </a:t>
            </a:r>
            <a:r>
              <a:rPr lang="tr-TR" sz="2400" dirty="0"/>
              <a:t>bakımında farklılıkları azaltmak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Etkin </a:t>
            </a:r>
            <a:r>
              <a:rPr lang="tr-TR" sz="2400" dirty="0"/>
              <a:t>karar vermek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Uygulama </a:t>
            </a:r>
            <a:r>
              <a:rPr lang="tr-TR" sz="2400" dirty="0"/>
              <a:t>hatalarının en aza indirmek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Hemşire </a:t>
            </a:r>
            <a:r>
              <a:rPr lang="tr-TR" sz="2400" dirty="0"/>
              <a:t>memnuniyetinin arttırmak</a:t>
            </a:r>
            <a:r>
              <a:rPr lang="tr-TR" sz="2400" dirty="0" smtClean="0"/>
              <a:t>,</a:t>
            </a:r>
          </a:p>
          <a:p>
            <a:r>
              <a:rPr lang="tr-TR" sz="2400" dirty="0" smtClean="0"/>
              <a:t>Sağlık </a:t>
            </a:r>
            <a:r>
              <a:rPr lang="tr-TR" sz="2400" dirty="0"/>
              <a:t>sisteminde mükemmelliğe ulaşmak açısından </a:t>
            </a:r>
            <a:r>
              <a:rPr lang="tr-TR" sz="2400" dirty="0" smtClean="0"/>
              <a:t>önemlidir.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3976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Hemşirelikte kanıta dayalı </a:t>
            </a:r>
            <a:r>
              <a:rPr lang="tr-TR" sz="3200" dirty="0" smtClean="0"/>
              <a:t>uygulama,</a:t>
            </a:r>
          </a:p>
          <a:p>
            <a:endParaRPr lang="tr-TR" sz="3200" dirty="0" smtClean="0"/>
          </a:p>
          <a:p>
            <a:pPr lvl="1"/>
            <a:r>
              <a:rPr lang="tr-TR" sz="2800" dirty="0" smtClean="0"/>
              <a:t> </a:t>
            </a:r>
            <a:r>
              <a:rPr lang="tr-TR" sz="2800" dirty="0"/>
              <a:t>bireysel hasta bakımına ilişkin kararlarda o anda elde bulunan en iyi kanıtları kullanarak bakımın etkili, akılcı, dinamik olmasına ve klinik yargının en üst </a:t>
            </a:r>
            <a:r>
              <a:rPr lang="tr-TR" sz="2800" dirty="0" smtClean="0"/>
              <a:t>düzeye </a:t>
            </a:r>
            <a:r>
              <a:rPr lang="tr-TR" sz="2800" dirty="0"/>
              <a:t>çıkmasına olanak sağlar </a:t>
            </a:r>
          </a:p>
        </p:txBody>
      </p:sp>
    </p:spTree>
    <p:extLst>
      <p:ext uri="{BB962C8B-B14F-4D97-AF65-F5344CB8AC3E}">
        <p14:creationId xmlns:p14="http://schemas.microsoft.com/office/powerpoint/2010/main" val="2380540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ÖNEMLİ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Kanıta </a:t>
            </a:r>
            <a:r>
              <a:rPr lang="tr-TR" sz="2800" dirty="0"/>
              <a:t>dayalı uygulamalar hemşirelik alanında, </a:t>
            </a:r>
            <a:r>
              <a:rPr lang="tr-TR" sz="2800" dirty="0" smtClean="0"/>
              <a:t>geleneksel </a:t>
            </a:r>
            <a:r>
              <a:rPr lang="tr-TR" sz="2800" dirty="0"/>
              <a:t>uygulamalar ya da meslektaşların “her zaman yaptığımız  gibi”  şeklindeki  önerilerinden  farklı  </a:t>
            </a:r>
            <a:r>
              <a:rPr lang="tr-TR" sz="2800" dirty="0" smtClean="0"/>
              <a:t>olarak  </a:t>
            </a:r>
            <a:r>
              <a:rPr lang="tr-TR" sz="2800" dirty="0"/>
              <a:t>araştırma  ve  bilgilere  dayalı  kaliteli  hasta  </a:t>
            </a:r>
            <a:r>
              <a:rPr lang="tr-TR" sz="2800" dirty="0" smtClean="0"/>
              <a:t>bakımının </a:t>
            </a:r>
            <a:r>
              <a:rPr lang="tr-TR" sz="2800" dirty="0"/>
              <a:t>sunulmasını </a:t>
            </a:r>
            <a:r>
              <a:rPr lang="tr-TR" sz="2800" dirty="0" smtClean="0"/>
              <a:t>sağlar.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57909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Hemşirelikte kanıta dayalı uygulama, </a:t>
            </a:r>
            <a:r>
              <a:rPr lang="tr-TR" sz="3600" dirty="0" smtClean="0"/>
              <a:t>araştırmanın </a:t>
            </a:r>
            <a:r>
              <a:rPr lang="tr-TR" sz="3600" dirty="0"/>
              <a:t>kullanılması değil, sistematik araştırmalardan elde edilen en iyi kanıtların klinik uzmanlıkla </a:t>
            </a:r>
            <a:r>
              <a:rPr lang="tr-TR" sz="3600" dirty="0" smtClean="0"/>
              <a:t>birleştirilerek uygulanmasıd</a:t>
            </a:r>
            <a:r>
              <a:rPr lang="tr-TR" sz="3200" dirty="0" smtClean="0"/>
              <a:t>ı</a:t>
            </a:r>
            <a:r>
              <a:rPr lang="tr-TR" sz="3600" dirty="0" smtClean="0"/>
              <a:t>r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30002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2085" y="1846263"/>
            <a:ext cx="8405445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0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7250" y="819150"/>
            <a:ext cx="10553700" cy="5681663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Standart I: Bilgi okuryazarı hemşire bilgi gereksiniminin doğasını ve boyutunu belirler </a:t>
            </a:r>
          </a:p>
          <a:p>
            <a:pPr algn="just"/>
            <a:r>
              <a:rPr lang="tr-TR" sz="2800" dirty="0" smtClean="0"/>
              <a:t>Standart II: Bilgi okuryazarı hemşire gereksinimi olan bilgiye etkin ve yetkin erişir. </a:t>
            </a:r>
          </a:p>
          <a:p>
            <a:pPr algn="just"/>
            <a:r>
              <a:rPr lang="tr-TR" sz="2800" dirty="0" smtClean="0"/>
              <a:t>Standart III: Bilgi okuryazarı hemşire elde ettiği bilgileri ve bilgi kaynaklarını eleştirel olarak değerlendirir.</a:t>
            </a:r>
          </a:p>
          <a:p>
            <a:pPr algn="just"/>
            <a:r>
              <a:rPr lang="tr-TR" sz="2800" b="1" dirty="0" smtClean="0"/>
              <a:t>Standart IV: Bilgi okuryazarı hemşire, bireysel olarak veya bir grubun üyesi olarak belirli bir amaca ulaşmak için bilgiyi etkili bir biçimde kullanır. </a:t>
            </a:r>
          </a:p>
          <a:p>
            <a:pPr algn="just"/>
            <a:r>
              <a:rPr lang="tr-TR" sz="2800" dirty="0" smtClean="0"/>
              <a:t>Standart V: Bilgi okuryazarı hemşire bilgi erişimine ve kullanımına ilişkin birçok ekonomik, politik ya da sosyal konuyu kavrar, bilgiyi etiğe ve yasal kurallara uygun kullanır.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243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4738" y="2457450"/>
            <a:ext cx="9911860" cy="4210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Literatür  </a:t>
            </a:r>
            <a:r>
              <a:rPr lang="tr-TR" sz="2800" dirty="0"/>
              <a:t>taraması  sonucunda  ulaşılan  makaleler  her  zaman  aynı derecede ya </a:t>
            </a:r>
            <a:r>
              <a:rPr lang="tr-TR" sz="2800" dirty="0" smtClean="0"/>
              <a:t>da kalitede </a:t>
            </a:r>
            <a:r>
              <a:rPr lang="tr-TR" sz="2800" dirty="0"/>
              <a:t>klinik kanıt içermeyebilir.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Bu </a:t>
            </a:r>
            <a:r>
              <a:rPr lang="tr-TR" sz="2800" dirty="0"/>
              <a:t>yönüyle, klinik karar verme aşamasında, kullanılan kaynakların ve içerdikleri bilginin “</a:t>
            </a:r>
            <a:r>
              <a:rPr lang="tr-TR" sz="2800" dirty="0">
                <a:solidFill>
                  <a:srgbClr val="FF0000"/>
                </a:solidFill>
              </a:rPr>
              <a:t>kalite düzeyi</a:t>
            </a:r>
            <a:r>
              <a:rPr lang="tr-TR" sz="2800" dirty="0"/>
              <a:t>” göz önünde </a:t>
            </a:r>
            <a:r>
              <a:rPr lang="tr-TR" sz="2800" dirty="0" smtClean="0"/>
              <a:t>bulundurulmalıdır.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800" dirty="0" smtClean="0"/>
              <a:t>Araştırmanın  </a:t>
            </a:r>
            <a:r>
              <a:rPr lang="tr-TR" sz="2800" dirty="0"/>
              <a:t>kalitesi  ve  uygunluğu  değişebilmektedir. 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409405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Bu   nedenle araştırmaların gücünün anlaşılmasına son derece önemlidir. </a:t>
            </a:r>
            <a:endParaRPr lang="tr-TR" sz="2800" dirty="0" smtClean="0"/>
          </a:p>
          <a:p>
            <a:r>
              <a:rPr lang="tr-TR" sz="2800" dirty="0" smtClean="0"/>
              <a:t>Literatürde </a:t>
            </a:r>
            <a:r>
              <a:rPr lang="tr-TR" sz="2800" dirty="0"/>
              <a:t>en güçlü kanıtların en az bir sistematik incelemeyi içeren, iyi düzenlenmiş rastgele(</a:t>
            </a:r>
            <a:r>
              <a:rPr lang="tr-TR" sz="2800" dirty="0" err="1"/>
              <a:t>randomize</a:t>
            </a:r>
            <a:r>
              <a:rPr lang="tr-TR" sz="2800" dirty="0"/>
              <a:t>) kontrollü çalışmalar (RKÇ)’ dan elde edildiği bildirilmektedir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Bu </a:t>
            </a:r>
            <a:r>
              <a:rPr lang="tr-TR" sz="2800" dirty="0"/>
              <a:t>nedenle </a:t>
            </a:r>
            <a:r>
              <a:rPr lang="tr-TR" sz="2800" dirty="0" err="1"/>
              <a:t>randomize</a:t>
            </a:r>
            <a:r>
              <a:rPr lang="tr-TR" sz="2800" dirty="0"/>
              <a:t> kontrollü çalışmalar kanıt terimi içinde altın standart olarak </a:t>
            </a:r>
            <a:r>
              <a:rPr lang="tr-TR" sz="2800" dirty="0" smtClean="0"/>
              <a:t>değerlendirilmektedir.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606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Hemşirelikte kanıt düzeyi değerlendirme sınıflamalarına örnek olarak </a:t>
            </a:r>
            <a:r>
              <a:rPr lang="tr-TR" sz="3200" dirty="0" err="1">
                <a:solidFill>
                  <a:srgbClr val="FF0000"/>
                </a:solidFill>
              </a:rPr>
              <a:t>Joanna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 err="1">
                <a:solidFill>
                  <a:srgbClr val="FF0000"/>
                </a:solidFill>
              </a:rPr>
              <a:t>Briggs</a:t>
            </a:r>
            <a:r>
              <a:rPr lang="tr-TR" sz="3200" dirty="0">
                <a:solidFill>
                  <a:srgbClr val="FF0000"/>
                </a:solidFill>
              </a:rPr>
              <a:t> Merkezi  </a:t>
            </a:r>
            <a:r>
              <a:rPr lang="tr-TR" sz="3200" dirty="0"/>
              <a:t>tarafından  kabul  edilen  </a:t>
            </a:r>
            <a:r>
              <a:rPr lang="tr-TR" sz="3200" dirty="0" smtClean="0"/>
              <a:t>sınıflandırma kabul edilir.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65557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997447"/>
              </p:ext>
            </p:extLst>
          </p:nvPr>
        </p:nvGraphicFramePr>
        <p:xfrm>
          <a:off x="1295400" y="982134"/>
          <a:ext cx="9601200" cy="5285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3301598230"/>
                    </a:ext>
                  </a:extLst>
                </a:gridCol>
                <a:gridCol w="8534400">
                  <a:extLst>
                    <a:ext uri="{9D8B030D-6E8A-4147-A177-3AD203B41FA5}">
                      <a16:colId xmlns:a16="http://schemas.microsoft.com/office/drawing/2014/main" val="4126468746"/>
                    </a:ext>
                  </a:extLst>
                </a:gridCol>
              </a:tblGrid>
              <a:tr h="704044">
                <a:tc>
                  <a:txBody>
                    <a:bodyPr/>
                    <a:lstStyle/>
                    <a:p>
                      <a:r>
                        <a:rPr lang="tr-TR" dirty="0" smtClean="0"/>
                        <a:t>DÜZEY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KANIT TİPİ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616965"/>
                  </a:ext>
                </a:extLst>
              </a:tr>
              <a:tr h="704044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RKÇ’larla</a:t>
                      </a:r>
                      <a:r>
                        <a:rPr lang="tr-TR" sz="2400" dirty="0" smtClean="0"/>
                        <a:t> yapılmış sistematik derleme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16387"/>
                  </a:ext>
                </a:extLst>
              </a:tr>
              <a:tr h="704044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II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En az bir, iyi tasarlanmış,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RKÇ’dan</a:t>
                      </a:r>
                      <a:r>
                        <a:rPr lang="tr-TR" sz="2400" baseline="0" dirty="0" smtClean="0"/>
                        <a:t> elde edilen kanıt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686311"/>
                  </a:ext>
                </a:extLst>
              </a:tr>
              <a:tr h="778597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III.1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Randomzie</a:t>
                      </a:r>
                      <a:r>
                        <a:rPr lang="tr-TR" sz="2400" baseline="0" dirty="0" smtClean="0"/>
                        <a:t> olmayan iyi tasarlanmış kontrollü çalışmalardan elde edilen kanıt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604366"/>
                  </a:ext>
                </a:extLst>
              </a:tr>
              <a:tr h="778597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III.2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İyi tasarlanmış </a:t>
                      </a:r>
                      <a:r>
                        <a:rPr lang="tr-TR" sz="2400" dirty="0" err="1" smtClean="0"/>
                        <a:t>kohort</a:t>
                      </a:r>
                      <a:r>
                        <a:rPr lang="tr-TR" sz="2400" baseline="0" dirty="0" smtClean="0"/>
                        <a:t> ya da vaka kontrol çalışmalarından elde edilen kanıt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825978"/>
                  </a:ext>
                </a:extLst>
              </a:tr>
              <a:tr h="704044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III.3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Girişimli</a:t>
                      </a:r>
                      <a:r>
                        <a:rPr lang="tr-TR" sz="2400" baseline="0" dirty="0" smtClean="0"/>
                        <a:t> ya da girişimsiz çoklu zaman serilerinden elde edilen kanıt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730628"/>
                  </a:ext>
                </a:extLst>
              </a:tr>
              <a:tr h="778597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IV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Klinik deneyimlere dayalı, saygın otoritelerin</a:t>
                      </a:r>
                      <a:r>
                        <a:rPr lang="tr-TR" sz="2400" baseline="0" dirty="0" smtClean="0"/>
                        <a:t> görüşü, tanımlayıcı çalışmalar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029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411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Kanıta Dayalı Uygulama Basamakları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>
                <a:latin typeface="Arial" panose="020B0604020202020204" pitchFamily="34" charset="0"/>
              </a:rPr>
              <a:t>Sorunu </a:t>
            </a:r>
            <a:r>
              <a:rPr lang="tr-TR" dirty="0">
                <a:latin typeface="Arial" panose="020B0604020202020204" pitchFamily="34" charset="0"/>
              </a:rPr>
              <a:t>saptama ve soru oluşturma </a:t>
            </a:r>
            <a:endParaRPr lang="tr-TR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</a:rPr>
              <a:t>•</a:t>
            </a:r>
            <a:r>
              <a:rPr lang="tr-TR" dirty="0">
                <a:latin typeface="Arial" panose="020B0604020202020204" pitchFamily="34" charset="0"/>
              </a:rPr>
              <a:t>Sistematik araştırma yapma </a:t>
            </a:r>
            <a:endParaRPr lang="tr-TR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</a:rPr>
              <a:t>•</a:t>
            </a:r>
            <a:r>
              <a:rPr lang="tr-TR" dirty="0">
                <a:latin typeface="Arial" panose="020B0604020202020204" pitchFamily="34" charset="0"/>
              </a:rPr>
              <a:t>Kanıtları eleştirel olarak </a:t>
            </a:r>
            <a:r>
              <a:rPr lang="tr-TR" dirty="0" smtClean="0">
                <a:latin typeface="Arial" panose="020B0604020202020204" pitchFamily="34" charset="0"/>
              </a:rPr>
              <a:t>değerlendirme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</a:rPr>
              <a:t>Uygulamada </a:t>
            </a:r>
            <a:r>
              <a:rPr lang="tr-TR" dirty="0">
                <a:latin typeface="Arial" panose="020B0604020202020204" pitchFamily="34" charset="0"/>
              </a:rPr>
              <a:t>yapılacak değişikliklere karar verme ve kanıtları uygulama </a:t>
            </a:r>
            <a:endParaRPr lang="tr-TR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</a:rPr>
              <a:t>•</a:t>
            </a:r>
            <a:r>
              <a:rPr lang="tr-TR" dirty="0">
                <a:latin typeface="Arial" panose="020B0604020202020204" pitchFamily="34" charset="0"/>
              </a:rPr>
              <a:t>Klinik başarıyı değerlendirme ve genelleme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44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3600" b="1" dirty="0" smtClean="0"/>
              <a:t>Standart 4. </a:t>
            </a:r>
            <a:r>
              <a:rPr lang="tr-TR" sz="3600" dirty="0" smtClean="0"/>
              <a:t>Bilgi okuryazarı hemşire, bireysel olarak veya bir grubun üyesi olarak belirli bir amaca ulaşmak için </a:t>
            </a:r>
            <a:r>
              <a:rPr lang="tr-TR" sz="3600" b="1" dirty="0" smtClean="0">
                <a:solidFill>
                  <a:srgbClr val="FF0000"/>
                </a:solidFill>
              </a:rPr>
              <a:t>bilgiyi etkili bir biçimde kullanır</a:t>
            </a:r>
            <a:r>
              <a:rPr lang="tr-TR" sz="3600" dirty="0" smtClean="0">
                <a:solidFill>
                  <a:srgbClr val="FF0000"/>
                </a:solidFill>
              </a:rPr>
              <a:t>.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2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28801" y="624110"/>
            <a:ext cx="8629649" cy="804640"/>
          </a:xfrm>
        </p:spPr>
        <p:txBody>
          <a:bodyPr>
            <a:normAutofit/>
          </a:bodyPr>
          <a:lstStyle/>
          <a:p>
            <a:r>
              <a:rPr lang="tr-TR" dirty="0" smtClean="0"/>
              <a:t>Bilgi okuryazarı hemşire;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2051" y="1200150"/>
            <a:ext cx="10591800" cy="4876800"/>
          </a:xfrm>
        </p:spPr>
        <p:txBody>
          <a:bodyPr>
            <a:normAutofit fontScale="62500" lnSpcReduction="20000"/>
          </a:bodyPr>
          <a:lstStyle/>
          <a:p>
            <a:endParaRPr lang="tr-TR" dirty="0"/>
          </a:p>
          <a:p>
            <a:pPr marL="514350" indent="-514350">
              <a:buAutoNum type="arabicPeriod"/>
            </a:pPr>
            <a:endParaRPr lang="tr-TR" sz="3600" b="1" dirty="0" smtClean="0"/>
          </a:p>
          <a:p>
            <a:pPr marL="514350" indent="-514350">
              <a:buAutoNum type="arabicPeriod"/>
            </a:pPr>
            <a:r>
              <a:rPr lang="tr-TR" sz="3600" b="1" dirty="0" smtClean="0"/>
              <a:t>Yeni </a:t>
            </a:r>
            <a:r>
              <a:rPr lang="tr-TR" sz="3600" b="1" dirty="0"/>
              <a:t>ve önceki bilgiyi belirli bir ürünü planlamada ve üretmede kullanır</a:t>
            </a:r>
            <a:r>
              <a:rPr lang="tr-TR" sz="3600" b="1" dirty="0" smtClean="0"/>
              <a:t>.</a:t>
            </a:r>
          </a:p>
          <a:p>
            <a:endParaRPr lang="tr-TR" dirty="0"/>
          </a:p>
          <a:p>
            <a:endParaRPr lang="tr-TR" sz="3400" dirty="0" smtClean="0"/>
          </a:p>
          <a:p>
            <a:r>
              <a:rPr lang="tr-TR" sz="3400" dirty="0" smtClean="0"/>
              <a:t>a. Ürünün </a:t>
            </a:r>
            <a:r>
              <a:rPr lang="tr-TR" sz="3400" dirty="0"/>
              <a:t>veya çalışmanın amacını destekleyen bir formatla (</a:t>
            </a:r>
            <a:r>
              <a:rPr lang="tr-TR" sz="3400" b="1" dirty="0">
                <a:solidFill>
                  <a:srgbClr val="FF0000"/>
                </a:solidFill>
              </a:rPr>
              <a:t>poster, makale, bakım planı, uygulama rehberi, prosedür veya hasta yönergesi gibi</a:t>
            </a:r>
            <a:r>
              <a:rPr lang="tr-TR" sz="3400" dirty="0"/>
              <a:t>) içeriği düzenler.</a:t>
            </a:r>
          </a:p>
          <a:p>
            <a:endParaRPr lang="tr-TR" sz="3400" dirty="0"/>
          </a:p>
          <a:p>
            <a:r>
              <a:rPr lang="tr-TR" sz="3400" dirty="0"/>
              <a:t>b. Önceki deneyimlerden aktarılan bilgi ve becerileri ürünün planlanması ve üretimi için açıkça ifade eder.</a:t>
            </a:r>
          </a:p>
          <a:p>
            <a:endParaRPr lang="tr-TR" sz="3400" dirty="0"/>
          </a:p>
          <a:p>
            <a:r>
              <a:rPr lang="tr-TR" sz="3400" dirty="0"/>
              <a:t>c. İşlenmemiş veri, alıntı ve paragrafları içeren yeni ve önceki bilgiyi ürünün amacını destekleyen bir tutumla seçer, analiz eder, düzenler, özetler ve/veya sentezler ve birleştirir.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014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0889" y="524944"/>
            <a:ext cx="10534650" cy="5216577"/>
          </a:xfrm>
        </p:spPr>
        <p:txBody>
          <a:bodyPr>
            <a:normAutofit fontScale="700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2800" dirty="0" err="1" smtClean="0"/>
              <a:t>d.Ürünün</a:t>
            </a:r>
            <a:r>
              <a:rPr lang="tr-TR" sz="2800" dirty="0" smtClean="0"/>
              <a:t> </a:t>
            </a:r>
            <a:r>
              <a:rPr lang="tr-TR" sz="2800" dirty="0"/>
              <a:t>ya da performansın iletilmesi, düzenlenmesi, ortaklaşa çalışılması ve hazırlanmasında </a:t>
            </a:r>
            <a:r>
              <a:rPr lang="tr-TR" sz="2800" b="1" dirty="0">
                <a:solidFill>
                  <a:srgbClr val="FF0000"/>
                </a:solidFill>
              </a:rPr>
              <a:t>teknolojik olanakları </a:t>
            </a:r>
            <a:r>
              <a:rPr lang="tr-TR" sz="2800" dirty="0"/>
              <a:t>kullanır.</a:t>
            </a:r>
          </a:p>
          <a:p>
            <a:endParaRPr lang="tr-TR" sz="2800" dirty="0"/>
          </a:p>
          <a:p>
            <a:r>
              <a:rPr lang="tr-TR" sz="2800" dirty="0"/>
              <a:t>e. Dijital metinleri, resimleri ve verileri orijinal durumlarından yeni bir içerik formatına dönüştürerek gerektiği gibi işler.</a:t>
            </a:r>
          </a:p>
          <a:p>
            <a:endParaRPr lang="tr-TR" sz="2800" dirty="0"/>
          </a:p>
          <a:p>
            <a:r>
              <a:rPr lang="tr-TR" sz="2800" dirty="0"/>
              <a:t>f. </a:t>
            </a:r>
            <a:r>
              <a:rPr lang="tr-TR" sz="2800" b="1" dirty="0">
                <a:solidFill>
                  <a:srgbClr val="FF0000"/>
                </a:solidFill>
              </a:rPr>
              <a:t>Bilgi veya kanıtlar elverdiği ölçüde hasta bakımındaki gelişmeleri veya olumsuzlukları göstermeye çalışır</a:t>
            </a:r>
            <a:r>
              <a:rPr lang="tr-TR" sz="2800" dirty="0"/>
              <a:t>.</a:t>
            </a:r>
          </a:p>
          <a:p>
            <a:endParaRPr lang="tr-TR" sz="2800" dirty="0"/>
          </a:p>
          <a:p>
            <a:r>
              <a:rPr lang="tr-TR" sz="2800" dirty="0"/>
              <a:t>g. </a:t>
            </a:r>
            <a:r>
              <a:rPr lang="tr-TR" sz="2800" b="1" dirty="0">
                <a:solidFill>
                  <a:srgbClr val="FF0000"/>
                </a:solidFill>
              </a:rPr>
              <a:t>Kanıta dayalı uygulamayı </a:t>
            </a:r>
            <a:r>
              <a:rPr lang="tr-TR" sz="2800" dirty="0"/>
              <a:t>destekleyen sistemlerin ve teknolojilerin tasarımına, seçimine ve kullanımına katılır.</a:t>
            </a:r>
          </a:p>
          <a:p>
            <a:endParaRPr lang="tr-TR" sz="2800" dirty="0"/>
          </a:p>
          <a:p>
            <a:r>
              <a:rPr lang="tr-TR" sz="2800" dirty="0"/>
              <a:t>h. Literatürdeki eksiklikleri belirlemede </a:t>
            </a:r>
            <a:r>
              <a:rPr lang="tr-TR" sz="2800" b="1" dirty="0">
                <a:solidFill>
                  <a:srgbClr val="FF0000"/>
                </a:solidFill>
              </a:rPr>
              <a:t>orijinal araştırma sorunları </a:t>
            </a:r>
            <a:r>
              <a:rPr lang="tr-TR" sz="2800" dirty="0"/>
              <a:t>tasarlar.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235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19251" y="723900"/>
            <a:ext cx="8401049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sz="4400" dirty="0" smtClean="0"/>
              <a:t>2. Ürünün gelişim sürecini gözden geçirir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4900" y="1866900"/>
            <a:ext cx="10399712" cy="4267200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3700" dirty="0" smtClean="0"/>
              <a:t>a. Sürecin </a:t>
            </a:r>
            <a:r>
              <a:rPr lang="tr-TR" sz="3700" dirty="0"/>
              <a:t>geliştirilmesi hedefine ulaşmada potansiyel alanları keşfetme adına bilgi arama, değerlendirme ve iletme aşamalarına ilişkin bir günlük </a:t>
            </a:r>
            <a:r>
              <a:rPr lang="tr-TR" sz="3700" dirty="0" smtClean="0"/>
              <a:t>tutar </a:t>
            </a:r>
            <a:r>
              <a:rPr lang="tr-TR" sz="3700" dirty="0"/>
              <a:t>ve gözden geçirir.</a:t>
            </a:r>
          </a:p>
          <a:p>
            <a:endParaRPr lang="tr-TR" sz="3700" dirty="0"/>
          </a:p>
          <a:p>
            <a:r>
              <a:rPr lang="tr-TR" sz="3700" dirty="0"/>
              <a:t>b. Geçmişteki başarıları, başarısızlıkları ve alternatif stratejilerini ortaya koyar.</a:t>
            </a:r>
          </a:p>
          <a:p>
            <a:endParaRPr lang="tr-TR" sz="3700" dirty="0"/>
          </a:p>
          <a:p>
            <a:endParaRPr lang="tr-TR" sz="3700" dirty="0"/>
          </a:p>
        </p:txBody>
      </p:sp>
    </p:spTree>
    <p:extLst>
      <p:ext uri="{BB962C8B-B14F-4D97-AF65-F5344CB8AC3E}">
        <p14:creationId xmlns:p14="http://schemas.microsoft.com/office/powerpoint/2010/main" val="133947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c. Planlanmış ilerlemeleri takip eden </a:t>
            </a:r>
            <a:r>
              <a:rPr lang="tr-TR" sz="2800" b="1" dirty="0">
                <a:solidFill>
                  <a:srgbClr val="FF0000"/>
                </a:solidFill>
              </a:rPr>
              <a:t>projelere ve etkinliklere </a:t>
            </a:r>
            <a:r>
              <a:rPr lang="tr-TR" sz="2800" dirty="0"/>
              <a:t>uygular.</a:t>
            </a:r>
          </a:p>
          <a:p>
            <a:endParaRPr lang="tr-TR" sz="2800" dirty="0"/>
          </a:p>
          <a:p>
            <a:r>
              <a:rPr lang="tr-TR" sz="2800" dirty="0"/>
              <a:t>d. Hasta bakımında ilerlemeler sağlamak için çevrimsel araştırma becerilerine dayalı sürekli ilerleme süreçlerini tasarlar.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5833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52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3. </a:t>
            </a:r>
            <a:r>
              <a:rPr lang="tr-TR" dirty="0" smtClean="0"/>
              <a:t>Ürünü etkin bir biçimde başkalarına iletir.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5900" dirty="0" smtClean="0"/>
              <a:t>a. Ürünün </a:t>
            </a:r>
            <a:r>
              <a:rPr lang="tr-TR" sz="5900" dirty="0"/>
              <a:t>veya performansın amaçlarını en iyi destekleyecek </a:t>
            </a:r>
            <a:r>
              <a:rPr lang="tr-TR" sz="5900" dirty="0" smtClean="0"/>
              <a:t>iletişim </a:t>
            </a:r>
            <a:r>
              <a:rPr lang="tr-TR" sz="5900" dirty="0"/>
              <a:t>aracı ve formatı (</a:t>
            </a:r>
            <a:r>
              <a:rPr lang="tr-TR" sz="5900" dirty="0" err="1"/>
              <a:t>örn</a:t>
            </a:r>
            <a:r>
              <a:rPr lang="tr-TR" sz="5900" dirty="0"/>
              <a:t>. yazılı, sözlü ve yeni geliştirilen teknolojik yöntemler) ve de hedef grubu (</a:t>
            </a:r>
            <a:r>
              <a:rPr lang="tr-TR" sz="5900" dirty="0" err="1"/>
              <a:t>örn</a:t>
            </a:r>
            <a:r>
              <a:rPr lang="tr-TR" sz="5900" dirty="0"/>
              <a:t>. grup üyeleri, çalışma grupları, hastalar) seçer.</a:t>
            </a:r>
          </a:p>
          <a:p>
            <a:endParaRPr lang="tr-TR" sz="5900" dirty="0"/>
          </a:p>
          <a:p>
            <a:r>
              <a:rPr lang="tr-TR" sz="5900" dirty="0"/>
              <a:t>b. Hedef gruba hitap ederken </a:t>
            </a:r>
            <a:r>
              <a:rPr lang="tr-TR" sz="5900" b="1" dirty="0">
                <a:solidFill>
                  <a:srgbClr val="FF0000"/>
                </a:solidFill>
              </a:rPr>
              <a:t>kısa ve öz, açık bir iletişim </a:t>
            </a:r>
            <a:r>
              <a:rPr lang="tr-TR" sz="5900" dirty="0"/>
              <a:t>şekli </a:t>
            </a:r>
            <a:r>
              <a:rPr lang="tr-TR" sz="5900" dirty="0" smtClean="0"/>
              <a:t>kullanır.</a:t>
            </a:r>
            <a:endParaRPr lang="tr-TR" sz="59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314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2800" dirty="0"/>
              <a:t>c. Bilginin ve verinin </a:t>
            </a:r>
            <a:r>
              <a:rPr lang="tr-TR" sz="2800" b="1" dirty="0">
                <a:solidFill>
                  <a:srgbClr val="FF0000"/>
                </a:solidFill>
              </a:rPr>
              <a:t>görsel sunumundaki </a:t>
            </a:r>
            <a:r>
              <a:rPr lang="tr-TR" sz="2800" dirty="0"/>
              <a:t>tasarım prensiplerini uygular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smtClean="0"/>
              <a:t>d. Hasta </a:t>
            </a:r>
            <a:r>
              <a:rPr lang="tr-TR" sz="2800" dirty="0"/>
              <a:t>eğitiminin niteliğini artırmak, bakım-tetkik uygulama modellerinin erişilebilirliğini arttırmak ve sağlık hizmetleri için elde edilen sonuçları geliştirmek için </a:t>
            </a:r>
            <a:r>
              <a:rPr lang="tr-TR" sz="2800" b="1" dirty="0">
                <a:solidFill>
                  <a:srgbClr val="FF0000"/>
                </a:solidFill>
              </a:rPr>
              <a:t>bilgi ve iletişim teknolojilerini </a:t>
            </a:r>
            <a:r>
              <a:rPr lang="tr-TR" sz="2800" dirty="0"/>
              <a:t>kullanır.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493764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1001</Words>
  <Application>Microsoft Office PowerPoint</Application>
  <PresentationFormat>Geniş ekran</PresentationFormat>
  <Paragraphs>115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Geçmişe bakış</vt:lpstr>
      <vt:lpstr>BİLGİYİ KULLANMA ve SUNMA</vt:lpstr>
      <vt:lpstr>PowerPoint Sunusu</vt:lpstr>
      <vt:lpstr>PowerPoint Sunusu</vt:lpstr>
      <vt:lpstr>Bilgi okuryazarı hemşire;</vt:lpstr>
      <vt:lpstr>PowerPoint Sunusu</vt:lpstr>
      <vt:lpstr>  2. Ürünün gelişim sürecini gözden geçirir. </vt:lpstr>
      <vt:lpstr>PowerPoint Sunusu</vt:lpstr>
      <vt:lpstr>  3. Ürünü etkin bir biçimde başkalarına iletir.</vt:lpstr>
      <vt:lpstr>PowerPoint Sunusu</vt:lpstr>
      <vt:lpstr>PowerPoint Sunusu</vt:lpstr>
      <vt:lpstr>PowerPoint Sunusu</vt:lpstr>
      <vt:lpstr>KANITA DAYALI YAKLAŞIMLAR</vt:lpstr>
      <vt:lpstr>Sağlık bakımı hizmetlerinde kanıtlar:  </vt:lpstr>
      <vt:lpstr>Hemşirelik uygulamalarının kanıta dayalı olması; </vt:lpstr>
      <vt:lpstr>PowerPoint Sunusu</vt:lpstr>
      <vt:lpstr>PowerPoint Sunusu</vt:lpstr>
      <vt:lpstr>ÖNEMLİ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Kanıta Dayalı Uygulama Basamakları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BİLGİYİ KULLANMA VE SUNMA</dc:title>
  <dc:creator>Barış SEZER</dc:creator>
  <cp:lastModifiedBy>Aslı</cp:lastModifiedBy>
  <cp:revision>11</cp:revision>
  <dcterms:created xsi:type="dcterms:W3CDTF">2021-04-07T11:57:05Z</dcterms:created>
  <dcterms:modified xsi:type="dcterms:W3CDTF">2023-10-18T07:04:54Z</dcterms:modified>
</cp:coreProperties>
</file>