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8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19E62-972E-4770-A57B-811A3F9F0F56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3E9B0-96D0-4EF0-BF5B-901F5AD53E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108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09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221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586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253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41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949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86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108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62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49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885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39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Unvan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19162"/>
          </a:xfrm>
        </p:spPr>
        <p:txBody>
          <a:bodyPr/>
          <a:lstStyle/>
          <a:p>
            <a:r>
              <a:rPr lang="tr-TR" altLang="tr-TR" smtClean="0"/>
              <a:t>Faktör (girdi) Piyasaları</a:t>
            </a:r>
          </a:p>
        </p:txBody>
      </p:sp>
      <p:sp>
        <p:nvSpPr>
          <p:cNvPr id="94211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Üretim faktörlerinin arz ve talebinin belirlendiği ve alınıp satıldığı  piyasalar</a:t>
            </a:r>
          </a:p>
          <a:p>
            <a:r>
              <a:rPr lang="tr-TR" altLang="tr-TR" smtClean="0"/>
              <a:t>Girişimcinin(işverenin üretim olanaklarını gösterir</a:t>
            </a:r>
          </a:p>
          <a:p>
            <a:r>
              <a:rPr lang="tr-TR" altLang="tr-TR" smtClean="0"/>
              <a:t>Dolaylı-türev talep</a:t>
            </a:r>
          </a:p>
          <a:p>
            <a:r>
              <a:rPr lang="tr-TR" altLang="tr-TR" smtClean="0"/>
              <a:t>Çıktı piyasasına bağlıdır</a:t>
            </a:r>
          </a:p>
          <a:p>
            <a:r>
              <a:rPr lang="tr-TR" altLang="tr-TR" smtClean="0"/>
              <a:t>Arz özellikleri kısa ve uzun dönemde farklılık gösterir</a:t>
            </a:r>
          </a:p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190148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>
                <a:solidFill>
                  <a:srgbClr val="FF0000"/>
                </a:solidFill>
              </a:rPr>
              <a:t>Faktör (girdi) Piyasaları</a:t>
            </a:r>
          </a:p>
        </p:txBody>
      </p:sp>
      <p:sp>
        <p:nvSpPr>
          <p:cNvPr id="95235" name="İçerik Yer Tutucusu 2"/>
          <p:cNvSpPr>
            <a:spLocks noGrp="1"/>
          </p:cNvSpPr>
          <p:nvPr>
            <p:ph idx="1"/>
          </p:nvPr>
        </p:nvSpPr>
        <p:spPr>
          <a:xfrm>
            <a:off x="2159000" y="1098551"/>
            <a:ext cx="8229600" cy="5102225"/>
          </a:xfrm>
        </p:spPr>
        <p:txBody>
          <a:bodyPr/>
          <a:lstStyle/>
          <a:p>
            <a:r>
              <a:rPr lang="tr-TR" altLang="tr-TR" smtClean="0"/>
              <a:t>Faktör piyasalarında kar max üretim faktörü talebinin sınırını çizer</a:t>
            </a:r>
          </a:p>
          <a:p>
            <a:pPr lvl="1"/>
            <a:r>
              <a:rPr lang="tr-TR" altLang="tr-TR" smtClean="0"/>
              <a:t>Marjinal faktör maliyeti(MFC(marginal factor cost))	</a:t>
            </a:r>
            <a:r>
              <a:rPr lang="tr-TR" altLang="tr-TR" i="1" smtClean="0">
                <a:solidFill>
                  <a:srgbClr val="FF0000"/>
                </a:solidFill>
              </a:rPr>
              <a:t>Talep edilen son birim üretim faktörünün getireceği yük ∆TC/∆L (emek)</a:t>
            </a:r>
          </a:p>
          <a:p>
            <a:pPr lvl="1"/>
            <a:r>
              <a:rPr lang="tr-TR" altLang="tr-TR" smtClean="0"/>
              <a:t>Marjinal ürün hasılatı (MRP(marginal revenue product of..)) </a:t>
            </a:r>
            <a:r>
              <a:rPr lang="tr-TR" altLang="tr-TR" i="1" smtClean="0">
                <a:solidFill>
                  <a:srgbClr val="C00000"/>
                </a:solidFill>
              </a:rPr>
              <a:t>Ek üretim faktörünün toplam üretime katkısı </a:t>
            </a:r>
          </a:p>
          <a:p>
            <a:pPr lvl="1"/>
            <a:r>
              <a:rPr lang="tr-TR" altLang="tr-TR" smtClean="0"/>
              <a:t>Marjinal Fiziki Ürün (MPP(marginal physical product)) </a:t>
            </a:r>
            <a:r>
              <a:rPr lang="tr-TR" altLang="tr-TR" i="1" smtClean="0">
                <a:solidFill>
                  <a:srgbClr val="C00000"/>
                </a:solidFill>
              </a:rPr>
              <a:t>verim</a:t>
            </a:r>
          </a:p>
        </p:txBody>
      </p:sp>
    </p:spTree>
    <p:extLst>
      <p:ext uri="{BB962C8B-B14F-4D97-AF65-F5344CB8AC3E}">
        <p14:creationId xmlns:p14="http://schemas.microsoft.com/office/powerpoint/2010/main" val="4187527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Emek Piyasası ve Ücret</a:t>
            </a:r>
          </a:p>
        </p:txBody>
      </p:sp>
      <p:sp>
        <p:nvSpPr>
          <p:cNvPr id="96259" name="İçerik Yer Tutucusu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878388"/>
          </a:xfrm>
        </p:spPr>
        <p:txBody>
          <a:bodyPr/>
          <a:lstStyle/>
          <a:p>
            <a:r>
              <a:rPr lang="tr-TR" altLang="tr-TR" smtClean="0"/>
              <a:t>Emeği arz eden ve talep edenin buluştuğu yer</a:t>
            </a:r>
          </a:p>
          <a:p>
            <a:r>
              <a:rPr lang="tr-TR" altLang="tr-TR" smtClean="0"/>
              <a:t>Emek Arzı(işçi) Heterojen</a:t>
            </a:r>
          </a:p>
          <a:p>
            <a:pPr lvl="1"/>
            <a:r>
              <a:rPr lang="tr-TR" altLang="tr-TR" smtClean="0">
                <a:solidFill>
                  <a:srgbClr val="C00000"/>
                </a:solidFill>
              </a:rPr>
              <a:t>Emek arzını neler etkiler?</a:t>
            </a:r>
          </a:p>
          <a:p>
            <a:pPr lvl="2"/>
            <a:r>
              <a:rPr lang="tr-TR" altLang="tr-TR" smtClean="0"/>
              <a:t>Ücret*</a:t>
            </a:r>
          </a:p>
          <a:p>
            <a:pPr lvl="2"/>
            <a:r>
              <a:rPr lang="tr-TR" altLang="tr-TR" smtClean="0"/>
              <a:t>Nüfusun işgücüne katılımı</a:t>
            </a:r>
          </a:p>
          <a:p>
            <a:pPr lvl="2"/>
            <a:r>
              <a:rPr lang="tr-TR" altLang="tr-TR" smtClean="0"/>
              <a:t>Kadın istihdamı</a:t>
            </a:r>
          </a:p>
          <a:p>
            <a:pPr lvl="2"/>
            <a:r>
              <a:rPr lang="tr-TR" altLang="tr-TR" smtClean="0"/>
              <a:t>Boş zamanın ücreti</a:t>
            </a:r>
          </a:p>
          <a:p>
            <a:pPr lvl="2"/>
            <a:r>
              <a:rPr lang="tr-TR" altLang="tr-TR" smtClean="0"/>
              <a:t>İşveren ve sendikalar </a:t>
            </a:r>
          </a:p>
          <a:p>
            <a:pPr lvl="2"/>
            <a:r>
              <a:rPr lang="tr-TR" altLang="tr-TR" smtClean="0"/>
              <a:t>Güvenlik,zorluk</a:t>
            </a:r>
          </a:p>
          <a:p>
            <a:pPr lvl="2"/>
            <a:r>
              <a:rPr lang="tr-TR" altLang="tr-TR" smtClean="0"/>
              <a:t>Statü</a:t>
            </a:r>
          </a:p>
          <a:p>
            <a:pPr lvl="2"/>
            <a:endParaRPr lang="tr-TR" altLang="tr-TR" smtClean="0"/>
          </a:p>
          <a:p>
            <a:pPr lvl="2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473839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Emek Piyasası ve Ücret</a:t>
            </a:r>
          </a:p>
        </p:txBody>
      </p:sp>
      <p:sp>
        <p:nvSpPr>
          <p:cNvPr id="9728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Emek talebi (işveren)</a:t>
            </a:r>
          </a:p>
          <a:p>
            <a:pPr lvl="1"/>
            <a:r>
              <a:rPr lang="tr-TR" altLang="tr-TR" smtClean="0"/>
              <a:t>Ne etkiler?</a:t>
            </a:r>
          </a:p>
          <a:p>
            <a:pPr lvl="1"/>
            <a:r>
              <a:rPr lang="tr-TR" altLang="tr-TR" smtClean="0"/>
              <a:t>Üretim maliyetleri(w)</a:t>
            </a:r>
          </a:p>
          <a:p>
            <a:pPr lvl="1"/>
            <a:r>
              <a:rPr lang="tr-TR" altLang="tr-TR" smtClean="0"/>
              <a:t>Teknoloji</a:t>
            </a:r>
          </a:p>
          <a:p>
            <a:pPr lvl="1"/>
            <a:r>
              <a:rPr lang="tr-TR" altLang="tr-TR" smtClean="0"/>
              <a:t>Fiyatlar</a:t>
            </a:r>
          </a:p>
          <a:p>
            <a:pPr lvl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451706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Unvan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985837"/>
          </a:xfrm>
        </p:spPr>
        <p:txBody>
          <a:bodyPr/>
          <a:lstStyle/>
          <a:p>
            <a:r>
              <a:rPr lang="tr-TR" altLang="tr-TR" smtClean="0"/>
              <a:t>EMEK TALEBİ (işveren)</a:t>
            </a:r>
          </a:p>
        </p:txBody>
      </p:sp>
      <p:sp>
        <p:nvSpPr>
          <p:cNvPr id="98307" name="İçerik Yer Tutucusu 2"/>
          <p:cNvSpPr>
            <a:spLocks noGrp="1"/>
          </p:cNvSpPr>
          <p:nvPr>
            <p:ph idx="1"/>
          </p:nvPr>
        </p:nvSpPr>
        <p:spPr>
          <a:xfrm>
            <a:off x="2043113" y="1600201"/>
            <a:ext cx="8229600" cy="4525963"/>
          </a:xfrm>
        </p:spPr>
        <p:txBody>
          <a:bodyPr/>
          <a:lstStyle/>
          <a:p>
            <a:r>
              <a:rPr lang="tr-TR" altLang="tr-TR" smtClean="0"/>
              <a:t>Negatif eğimlidir</a:t>
            </a:r>
          </a:p>
          <a:p>
            <a:r>
              <a:rPr lang="tr-TR" altLang="tr-TR" smtClean="0"/>
              <a:t>Çıktı fiyatına bağlıdır   P   D</a:t>
            </a:r>
          </a:p>
          <a:p>
            <a:r>
              <a:rPr lang="tr-TR" altLang="tr-TR" smtClean="0"/>
              <a:t>Verime bağlıdır   MPP   D </a:t>
            </a:r>
          </a:p>
          <a:p>
            <a:r>
              <a:rPr lang="tr-TR" altLang="tr-TR" smtClean="0"/>
              <a:t>Azalan verimler yasası</a:t>
            </a:r>
          </a:p>
          <a:p>
            <a:r>
              <a:rPr lang="tr-TR" altLang="tr-TR" smtClean="0"/>
              <a:t>Uzun dönemde yatık,kısa dönemde dik</a:t>
            </a:r>
          </a:p>
          <a:p>
            <a:r>
              <a:rPr lang="tr-TR" altLang="tr-TR" smtClean="0"/>
              <a:t>w=MRP(marjinal ürün hasılatı)</a:t>
            </a:r>
          </a:p>
          <a:p>
            <a:r>
              <a:rPr lang="tr-TR" altLang="tr-TR" smtClean="0"/>
              <a:t>r=MRP</a:t>
            </a:r>
          </a:p>
        </p:txBody>
      </p:sp>
      <p:sp>
        <p:nvSpPr>
          <p:cNvPr id="6" name="Aşağı Ok 5"/>
          <p:cNvSpPr/>
          <p:nvPr/>
        </p:nvSpPr>
        <p:spPr>
          <a:xfrm flipV="1">
            <a:off x="6397625" y="2287589"/>
            <a:ext cx="184150" cy="35718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pic>
        <p:nvPicPr>
          <p:cNvPr id="98309" name="Resi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3713" y="2287588"/>
            <a:ext cx="35401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8310" name="Resi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0113" y="2828925"/>
            <a:ext cx="35401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8311" name="Resi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1" y="2828925"/>
            <a:ext cx="354013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7699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EMEK TALEBİ (işveren)</a:t>
            </a:r>
          </a:p>
        </p:txBody>
      </p:sp>
      <p:sp>
        <p:nvSpPr>
          <p:cNvPr id="99331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W değişirse eğri üstünde kayar</a:t>
            </a:r>
          </a:p>
          <a:p>
            <a:r>
              <a:rPr lang="tr-TR" altLang="tr-TR" smtClean="0"/>
              <a:t>MPP ve P sağa kaydırır</a:t>
            </a:r>
          </a:p>
          <a:p>
            <a:r>
              <a:rPr lang="tr-TR" altLang="tr-TR" smtClean="0"/>
              <a:t>MRP =MPP*P (tam rekabet)</a:t>
            </a:r>
          </a:p>
          <a:p>
            <a:r>
              <a:rPr lang="tr-TR" altLang="tr-TR" smtClean="0"/>
              <a:t>MRP=MPP*MR (monopol)</a:t>
            </a:r>
          </a:p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294477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Emek Piyasaları</a:t>
            </a:r>
          </a:p>
        </p:txBody>
      </p:sp>
      <p:sp>
        <p:nvSpPr>
          <p:cNvPr id="100355" name="İçerik Yer Tutucusu 2"/>
          <p:cNvSpPr>
            <a:spLocks noGrp="1"/>
          </p:cNvSpPr>
          <p:nvPr>
            <p:ph idx="1"/>
          </p:nvPr>
        </p:nvSpPr>
        <p:spPr>
          <a:xfrm>
            <a:off x="1981201" y="1600201"/>
            <a:ext cx="8340725" cy="4900613"/>
          </a:xfrm>
        </p:spPr>
        <p:txBody>
          <a:bodyPr/>
          <a:lstStyle/>
          <a:p>
            <a:r>
              <a:rPr lang="tr-TR" altLang="tr-TR" smtClean="0"/>
              <a:t>MRP Talep edilen son birim üretim faktörünün getireceği yük ∆TC/∆L (emek)</a:t>
            </a:r>
          </a:p>
          <a:p>
            <a:r>
              <a:rPr lang="tr-TR" altLang="tr-TR" smtClean="0"/>
              <a:t>(marjinal faktör maliyeti)MFC Ek üretim faktörünün toplam hasılata katkısı</a:t>
            </a:r>
          </a:p>
          <a:p>
            <a:pPr lvl="1"/>
            <a:r>
              <a:rPr lang="tr-TR" altLang="tr-TR" i="1" smtClean="0">
                <a:solidFill>
                  <a:srgbClr val="C00000"/>
                </a:solidFill>
              </a:rPr>
              <a:t>Son katılan birim emek işletmenin toplam hasılatını ne kadar artırır?</a:t>
            </a:r>
          </a:p>
          <a:p>
            <a:r>
              <a:rPr lang="tr-TR" altLang="tr-TR" smtClean="0"/>
              <a:t>Optimal Emek (max kar)</a:t>
            </a:r>
          </a:p>
          <a:p>
            <a:pPr lvl="1"/>
            <a:r>
              <a:rPr lang="tr-TR" altLang="tr-TR" smtClean="0"/>
              <a:t>MRP= MFC       </a:t>
            </a:r>
            <a:r>
              <a:rPr lang="tr-TR" altLang="tr-TR" smtClean="0">
                <a:solidFill>
                  <a:schemeClr val="accent2"/>
                </a:solidFill>
              </a:rPr>
              <a:t>MRP=p*MPP</a:t>
            </a:r>
          </a:p>
          <a:p>
            <a:pPr lvl="1"/>
            <a:r>
              <a:rPr lang="tr-TR" altLang="tr-TR" smtClean="0"/>
              <a:t>MFC&gt;MRP      -MFC&lt;MRP</a:t>
            </a:r>
          </a:p>
        </p:txBody>
      </p:sp>
    </p:spTree>
    <p:extLst>
      <p:ext uri="{BB962C8B-B14F-4D97-AF65-F5344CB8AC3E}">
        <p14:creationId xmlns:p14="http://schemas.microsoft.com/office/powerpoint/2010/main" val="2051389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Ücret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Emeğin belli bir dönemde üretimden elde ettiği </a:t>
            </a:r>
            <a:r>
              <a:rPr lang="tr-TR" dirty="0" smtClean="0">
                <a:solidFill>
                  <a:srgbClr val="C00000"/>
                </a:solidFill>
              </a:rPr>
              <a:t>ücret</a:t>
            </a:r>
            <a:r>
              <a:rPr lang="tr-TR" dirty="0" smtClean="0"/>
              <a:t> ve </a:t>
            </a:r>
            <a:r>
              <a:rPr lang="tr-TR" dirty="0" smtClean="0">
                <a:solidFill>
                  <a:srgbClr val="C00000"/>
                </a:solidFill>
              </a:rPr>
              <a:t>maaş </a:t>
            </a:r>
            <a:r>
              <a:rPr lang="tr-TR" dirty="0" smtClean="0"/>
              <a:t>gelirinin ulusal para cinsinden ifadesine </a:t>
            </a:r>
            <a:r>
              <a:rPr lang="tr-TR" b="1" i="1" dirty="0" smtClean="0"/>
              <a:t>nominal ücret </a:t>
            </a:r>
            <a:r>
              <a:rPr lang="tr-TR" dirty="0" err="1" smtClean="0"/>
              <a:t>denir.Fiyat</a:t>
            </a:r>
            <a:r>
              <a:rPr lang="tr-TR" dirty="0" smtClean="0"/>
              <a:t> değişimlerini </a:t>
            </a:r>
            <a:r>
              <a:rPr lang="tr-TR" dirty="0" err="1" smtClean="0"/>
              <a:t>içerir,gerçek</a:t>
            </a:r>
            <a:r>
              <a:rPr lang="tr-TR" dirty="0" smtClean="0"/>
              <a:t> satın alma gücünü </a:t>
            </a:r>
            <a:r>
              <a:rPr lang="tr-TR" dirty="0" err="1" smtClean="0"/>
              <a:t>göstermez.Fiyat</a:t>
            </a:r>
            <a:r>
              <a:rPr lang="tr-TR" dirty="0" smtClean="0"/>
              <a:t> hareketlerinden arındırılmış gerçek satın alma gücüne de </a:t>
            </a:r>
            <a:r>
              <a:rPr lang="tr-TR" b="1" i="1" dirty="0"/>
              <a:t>reel ücret </a:t>
            </a:r>
            <a:r>
              <a:rPr lang="tr-TR" dirty="0" smtClean="0"/>
              <a:t>denir.</a:t>
            </a:r>
          </a:p>
          <a:p>
            <a:pPr>
              <a:defRPr/>
            </a:pPr>
            <a:endParaRPr lang="tr-TR" dirty="0" smtClean="0"/>
          </a:p>
          <a:p>
            <a:pPr marL="0" indent="0">
              <a:buNone/>
              <a:defRPr/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284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Ücret</a:t>
            </a:r>
          </a:p>
        </p:txBody>
      </p:sp>
      <p:sp>
        <p:nvSpPr>
          <p:cNvPr id="10240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Heterojen</a:t>
            </a:r>
          </a:p>
          <a:p>
            <a:r>
              <a:rPr lang="tr-TR" altLang="tr-TR" smtClean="0"/>
              <a:t>Beceri</a:t>
            </a:r>
          </a:p>
          <a:p>
            <a:r>
              <a:rPr lang="tr-TR" altLang="tr-TR" smtClean="0"/>
              <a:t>Eğitim</a:t>
            </a:r>
          </a:p>
          <a:p>
            <a:r>
              <a:rPr lang="tr-TR" altLang="tr-TR" smtClean="0"/>
              <a:t>Verim </a:t>
            </a:r>
          </a:p>
          <a:p>
            <a:r>
              <a:rPr lang="tr-TR" altLang="tr-TR" smtClean="0"/>
              <a:t>Meslek</a:t>
            </a:r>
          </a:p>
          <a:p>
            <a:r>
              <a:rPr lang="tr-TR" altLang="tr-TR" smtClean="0"/>
              <a:t>Alt ücret düzeyi «asgari»ücret</a:t>
            </a:r>
          </a:p>
        </p:txBody>
      </p:sp>
    </p:spTree>
    <p:extLst>
      <p:ext uri="{BB962C8B-B14F-4D97-AF65-F5344CB8AC3E}">
        <p14:creationId xmlns:p14="http://schemas.microsoft.com/office/powerpoint/2010/main" val="3837534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260</Words>
  <Application>Microsoft Office PowerPoint</Application>
  <PresentationFormat>Geniş ekran</PresentationFormat>
  <Paragraphs>57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Faktör (girdi) Piyasaları</vt:lpstr>
      <vt:lpstr>Faktör (girdi) Piyasaları</vt:lpstr>
      <vt:lpstr>Emek Piyasası ve Ücret</vt:lpstr>
      <vt:lpstr>Emek Piyasası ve Ücret</vt:lpstr>
      <vt:lpstr>EMEK TALEBİ (işveren)</vt:lpstr>
      <vt:lpstr>EMEK TALEBİ (işveren)</vt:lpstr>
      <vt:lpstr>Emek Piyasaları</vt:lpstr>
      <vt:lpstr>Ücret</vt:lpstr>
      <vt:lpstr>Ücret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İktisada Giriş </dc:title>
  <dc:creator>Sıdıka Ceren Arslan Olcay</dc:creator>
  <cp:lastModifiedBy>Sıdıka Ceren Arslan Olcay</cp:lastModifiedBy>
  <cp:revision>2</cp:revision>
  <dcterms:created xsi:type="dcterms:W3CDTF">2020-01-07T09:34:30Z</dcterms:created>
  <dcterms:modified xsi:type="dcterms:W3CDTF">2020-01-07T10:00:34Z</dcterms:modified>
</cp:coreProperties>
</file>