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5" d="100"/>
          <a:sy n="55" d="100"/>
        </p:scale>
        <p:origin x="88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819E62-972E-4770-A57B-811A3F9F0F56}" type="datetimeFigureOut">
              <a:rPr lang="tr-TR" smtClean="0"/>
              <a:t>7.01.2020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B3E9B0-96D0-4EF0-BF5B-901F5AD53EB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991088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729CF-29CB-4140-9A8B-3AF0F5CC96CD}" type="datetimeFigureOut">
              <a:rPr lang="tr-TR" smtClean="0"/>
              <a:t>7.01.2020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03728-869F-43A6-8514-82E62881201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750980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729CF-29CB-4140-9A8B-3AF0F5CC96CD}" type="datetimeFigureOut">
              <a:rPr lang="tr-TR" smtClean="0"/>
              <a:t>7.01.2020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03728-869F-43A6-8514-82E62881201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442214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729CF-29CB-4140-9A8B-3AF0F5CC96CD}" type="datetimeFigureOut">
              <a:rPr lang="tr-TR" smtClean="0"/>
              <a:t>7.01.2020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03728-869F-43A6-8514-82E62881201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40586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729CF-29CB-4140-9A8B-3AF0F5CC96CD}" type="datetimeFigureOut">
              <a:rPr lang="tr-TR" smtClean="0"/>
              <a:t>7.01.2020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03728-869F-43A6-8514-82E62881201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162530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729CF-29CB-4140-9A8B-3AF0F5CC96CD}" type="datetimeFigureOut">
              <a:rPr lang="tr-TR" smtClean="0"/>
              <a:t>7.01.2020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03728-869F-43A6-8514-82E62881201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284160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729CF-29CB-4140-9A8B-3AF0F5CC96CD}" type="datetimeFigureOut">
              <a:rPr lang="tr-TR" smtClean="0"/>
              <a:t>7.01.2020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03728-869F-43A6-8514-82E62881201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249492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729CF-29CB-4140-9A8B-3AF0F5CC96CD}" type="datetimeFigureOut">
              <a:rPr lang="tr-TR" smtClean="0"/>
              <a:t>7.01.2020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03728-869F-43A6-8514-82E62881201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978614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729CF-29CB-4140-9A8B-3AF0F5CC96CD}" type="datetimeFigureOut">
              <a:rPr lang="tr-TR" smtClean="0"/>
              <a:t>7.01.2020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03728-869F-43A6-8514-82E62881201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321087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729CF-29CB-4140-9A8B-3AF0F5CC96CD}" type="datetimeFigureOut">
              <a:rPr lang="tr-TR" smtClean="0"/>
              <a:t>7.01.2020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03728-869F-43A6-8514-82E62881201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416219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729CF-29CB-4140-9A8B-3AF0F5CC96CD}" type="datetimeFigureOut">
              <a:rPr lang="tr-TR" smtClean="0"/>
              <a:t>7.01.2020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03728-869F-43A6-8514-82E62881201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324998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729CF-29CB-4140-9A8B-3AF0F5CC96CD}" type="datetimeFigureOut">
              <a:rPr lang="tr-TR" smtClean="0"/>
              <a:t>7.01.2020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03728-869F-43A6-8514-82E62881201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178858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2729CF-29CB-4140-9A8B-3AF0F5CC96CD}" type="datetimeFigureOut">
              <a:rPr lang="tr-TR" smtClean="0"/>
              <a:t>7.01.2020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403728-869F-43A6-8514-82E62881201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05394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Unvan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919162"/>
          </a:xfrm>
        </p:spPr>
        <p:txBody>
          <a:bodyPr/>
          <a:lstStyle/>
          <a:p>
            <a:r>
              <a:rPr lang="tr-TR" altLang="tr-TR" smtClean="0"/>
              <a:t>Faktör (girdi) Piyasaları</a:t>
            </a:r>
          </a:p>
        </p:txBody>
      </p:sp>
      <p:sp>
        <p:nvSpPr>
          <p:cNvPr id="94211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altLang="tr-TR" smtClean="0"/>
              <a:t>Üretim faktörlerinin arz ve talebinin belirlendiği ve alınıp satıldığı  piyasalar</a:t>
            </a:r>
          </a:p>
          <a:p>
            <a:r>
              <a:rPr lang="tr-TR" altLang="tr-TR" smtClean="0"/>
              <a:t>Girişimcinin(işverenin üretim olanaklarını gösterir</a:t>
            </a:r>
          </a:p>
          <a:p>
            <a:r>
              <a:rPr lang="tr-TR" altLang="tr-TR" smtClean="0"/>
              <a:t>Dolaylı-türev talep</a:t>
            </a:r>
          </a:p>
          <a:p>
            <a:r>
              <a:rPr lang="tr-TR" altLang="tr-TR" smtClean="0"/>
              <a:t>Çıktı piyasasına bağlıdır</a:t>
            </a:r>
          </a:p>
          <a:p>
            <a:r>
              <a:rPr lang="tr-TR" altLang="tr-TR" smtClean="0"/>
              <a:t>Arz özellikleri kısa ve uzun dönemde farklılık gösterir</a:t>
            </a:r>
          </a:p>
          <a:p>
            <a:endParaRPr lang="tr-TR" altLang="tr-TR" smtClean="0"/>
          </a:p>
        </p:txBody>
      </p:sp>
    </p:spTree>
    <p:extLst>
      <p:ext uri="{BB962C8B-B14F-4D97-AF65-F5344CB8AC3E}">
        <p14:creationId xmlns:p14="http://schemas.microsoft.com/office/powerpoint/2010/main" val="31901487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smtClean="0">
                <a:solidFill>
                  <a:srgbClr val="FF0000"/>
                </a:solidFill>
              </a:rPr>
              <a:t>Faktör (girdi) Piyasaları</a:t>
            </a:r>
          </a:p>
        </p:txBody>
      </p:sp>
      <p:sp>
        <p:nvSpPr>
          <p:cNvPr id="95235" name="İçerik Yer Tutucusu 2"/>
          <p:cNvSpPr>
            <a:spLocks noGrp="1"/>
          </p:cNvSpPr>
          <p:nvPr>
            <p:ph idx="1"/>
          </p:nvPr>
        </p:nvSpPr>
        <p:spPr>
          <a:xfrm>
            <a:off x="2159000" y="1098551"/>
            <a:ext cx="8229600" cy="5102225"/>
          </a:xfrm>
        </p:spPr>
        <p:txBody>
          <a:bodyPr/>
          <a:lstStyle/>
          <a:p>
            <a:r>
              <a:rPr lang="tr-TR" altLang="tr-TR" smtClean="0"/>
              <a:t>Faktör piyasalarında kar max üretim faktörü talebinin sınırını çizer</a:t>
            </a:r>
          </a:p>
          <a:p>
            <a:pPr lvl="1"/>
            <a:r>
              <a:rPr lang="tr-TR" altLang="tr-TR" smtClean="0"/>
              <a:t>Marjinal faktör maliyeti(MFC(marginal factor cost))	</a:t>
            </a:r>
            <a:r>
              <a:rPr lang="tr-TR" altLang="tr-TR" i="1" smtClean="0">
                <a:solidFill>
                  <a:srgbClr val="FF0000"/>
                </a:solidFill>
              </a:rPr>
              <a:t>Talep edilen son birim üretim faktörünün getireceği yük ∆TC/∆L (emek)</a:t>
            </a:r>
          </a:p>
          <a:p>
            <a:pPr lvl="1"/>
            <a:r>
              <a:rPr lang="tr-TR" altLang="tr-TR" smtClean="0"/>
              <a:t>Marjinal ürün hasılatı (MRP(marginal revenue product of..)) </a:t>
            </a:r>
            <a:r>
              <a:rPr lang="tr-TR" altLang="tr-TR" i="1" smtClean="0">
                <a:solidFill>
                  <a:srgbClr val="C00000"/>
                </a:solidFill>
              </a:rPr>
              <a:t>Ek üretim faktörünün toplam üretime katkısı </a:t>
            </a:r>
          </a:p>
          <a:p>
            <a:pPr lvl="1"/>
            <a:r>
              <a:rPr lang="tr-TR" altLang="tr-TR" smtClean="0"/>
              <a:t>Marjinal Fiziki Ürün (MPP(marginal physical product)) </a:t>
            </a:r>
            <a:r>
              <a:rPr lang="tr-TR" altLang="tr-TR" i="1" smtClean="0">
                <a:solidFill>
                  <a:srgbClr val="C00000"/>
                </a:solidFill>
              </a:rPr>
              <a:t>verim</a:t>
            </a:r>
          </a:p>
        </p:txBody>
      </p:sp>
    </p:spTree>
    <p:extLst>
      <p:ext uri="{BB962C8B-B14F-4D97-AF65-F5344CB8AC3E}">
        <p14:creationId xmlns:p14="http://schemas.microsoft.com/office/powerpoint/2010/main" val="41875275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smtClean="0"/>
              <a:t>Emek Piyasası ve Ücret</a:t>
            </a:r>
          </a:p>
        </p:txBody>
      </p:sp>
      <p:sp>
        <p:nvSpPr>
          <p:cNvPr id="96259" name="İçerik Yer Tutucusu 2"/>
          <p:cNvSpPr>
            <a:spLocks noGrp="1"/>
          </p:cNvSpPr>
          <p:nvPr>
            <p:ph idx="1"/>
          </p:nvPr>
        </p:nvSpPr>
        <p:spPr>
          <a:xfrm>
            <a:off x="1981200" y="1600200"/>
            <a:ext cx="8229600" cy="4878388"/>
          </a:xfrm>
        </p:spPr>
        <p:txBody>
          <a:bodyPr/>
          <a:lstStyle/>
          <a:p>
            <a:r>
              <a:rPr lang="tr-TR" altLang="tr-TR" smtClean="0"/>
              <a:t>Emeği arz eden ve talep edenin buluştuğu yer</a:t>
            </a:r>
          </a:p>
          <a:p>
            <a:r>
              <a:rPr lang="tr-TR" altLang="tr-TR" smtClean="0"/>
              <a:t>Emek Arzı(işçi) Heterojen</a:t>
            </a:r>
          </a:p>
          <a:p>
            <a:pPr lvl="1"/>
            <a:r>
              <a:rPr lang="tr-TR" altLang="tr-TR" smtClean="0">
                <a:solidFill>
                  <a:srgbClr val="C00000"/>
                </a:solidFill>
              </a:rPr>
              <a:t>Emek arzını neler etkiler?</a:t>
            </a:r>
          </a:p>
          <a:p>
            <a:pPr lvl="2"/>
            <a:r>
              <a:rPr lang="tr-TR" altLang="tr-TR" smtClean="0"/>
              <a:t>Ücret*</a:t>
            </a:r>
          </a:p>
          <a:p>
            <a:pPr lvl="2"/>
            <a:r>
              <a:rPr lang="tr-TR" altLang="tr-TR" smtClean="0"/>
              <a:t>Nüfusun işgücüne katılımı</a:t>
            </a:r>
          </a:p>
          <a:p>
            <a:pPr lvl="2"/>
            <a:r>
              <a:rPr lang="tr-TR" altLang="tr-TR" smtClean="0"/>
              <a:t>Kadın istihdamı</a:t>
            </a:r>
          </a:p>
          <a:p>
            <a:pPr lvl="2"/>
            <a:r>
              <a:rPr lang="tr-TR" altLang="tr-TR" smtClean="0"/>
              <a:t>Boş zamanın ücreti</a:t>
            </a:r>
          </a:p>
          <a:p>
            <a:pPr lvl="2"/>
            <a:r>
              <a:rPr lang="tr-TR" altLang="tr-TR" smtClean="0"/>
              <a:t>İşveren ve sendikalar </a:t>
            </a:r>
          </a:p>
          <a:p>
            <a:pPr lvl="2"/>
            <a:r>
              <a:rPr lang="tr-TR" altLang="tr-TR" smtClean="0"/>
              <a:t>Güvenlik,zorluk</a:t>
            </a:r>
          </a:p>
          <a:p>
            <a:pPr lvl="2"/>
            <a:r>
              <a:rPr lang="tr-TR" altLang="tr-TR" smtClean="0"/>
              <a:t>Statü</a:t>
            </a:r>
          </a:p>
          <a:p>
            <a:pPr lvl="2"/>
            <a:endParaRPr lang="tr-TR" altLang="tr-TR" smtClean="0"/>
          </a:p>
          <a:p>
            <a:pPr lvl="2"/>
            <a:endParaRPr lang="tr-TR" altLang="tr-TR" smtClean="0"/>
          </a:p>
        </p:txBody>
      </p:sp>
    </p:spTree>
    <p:extLst>
      <p:ext uri="{BB962C8B-B14F-4D97-AF65-F5344CB8AC3E}">
        <p14:creationId xmlns:p14="http://schemas.microsoft.com/office/powerpoint/2010/main" val="34738396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smtClean="0"/>
              <a:t>Emek Piyasası ve Ücret</a:t>
            </a:r>
          </a:p>
        </p:txBody>
      </p:sp>
      <p:sp>
        <p:nvSpPr>
          <p:cNvPr id="9728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altLang="tr-TR" smtClean="0"/>
              <a:t>Emek talebi (işveren)</a:t>
            </a:r>
          </a:p>
          <a:p>
            <a:pPr lvl="1"/>
            <a:r>
              <a:rPr lang="tr-TR" altLang="tr-TR" smtClean="0"/>
              <a:t>Ne etkiler?</a:t>
            </a:r>
          </a:p>
          <a:p>
            <a:pPr lvl="1"/>
            <a:r>
              <a:rPr lang="tr-TR" altLang="tr-TR" smtClean="0"/>
              <a:t>Üretim maliyetleri(w)</a:t>
            </a:r>
          </a:p>
          <a:p>
            <a:pPr lvl="1"/>
            <a:r>
              <a:rPr lang="tr-TR" altLang="tr-TR" smtClean="0"/>
              <a:t>Teknoloji</a:t>
            </a:r>
          </a:p>
          <a:p>
            <a:pPr lvl="1"/>
            <a:r>
              <a:rPr lang="tr-TR" altLang="tr-TR" smtClean="0"/>
              <a:t>Fiyatlar</a:t>
            </a:r>
          </a:p>
          <a:p>
            <a:pPr lvl="1"/>
            <a:endParaRPr lang="tr-TR" altLang="tr-TR" smtClean="0"/>
          </a:p>
        </p:txBody>
      </p:sp>
    </p:spTree>
    <p:extLst>
      <p:ext uri="{BB962C8B-B14F-4D97-AF65-F5344CB8AC3E}">
        <p14:creationId xmlns:p14="http://schemas.microsoft.com/office/powerpoint/2010/main" val="34517067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Unvan 1"/>
          <p:cNvSpPr>
            <a:spLocks noGrp="1"/>
          </p:cNvSpPr>
          <p:nvPr>
            <p:ph type="title"/>
          </p:nvPr>
        </p:nvSpPr>
        <p:spPr>
          <a:xfrm>
            <a:off x="1981200" y="274639"/>
            <a:ext cx="8229600" cy="985837"/>
          </a:xfrm>
        </p:spPr>
        <p:txBody>
          <a:bodyPr/>
          <a:lstStyle/>
          <a:p>
            <a:r>
              <a:rPr lang="tr-TR" altLang="tr-TR" smtClean="0"/>
              <a:t>EMEK TALEBİ (işveren)</a:t>
            </a:r>
          </a:p>
        </p:txBody>
      </p:sp>
      <p:sp>
        <p:nvSpPr>
          <p:cNvPr id="98307" name="İçerik Yer Tutucusu 2"/>
          <p:cNvSpPr>
            <a:spLocks noGrp="1"/>
          </p:cNvSpPr>
          <p:nvPr>
            <p:ph idx="1"/>
          </p:nvPr>
        </p:nvSpPr>
        <p:spPr>
          <a:xfrm>
            <a:off x="2043113" y="1600201"/>
            <a:ext cx="8229600" cy="4525963"/>
          </a:xfrm>
        </p:spPr>
        <p:txBody>
          <a:bodyPr/>
          <a:lstStyle/>
          <a:p>
            <a:r>
              <a:rPr lang="tr-TR" altLang="tr-TR" smtClean="0"/>
              <a:t>Negatif eğimlidir</a:t>
            </a:r>
          </a:p>
          <a:p>
            <a:r>
              <a:rPr lang="tr-TR" altLang="tr-TR" smtClean="0"/>
              <a:t>Çıktı fiyatına bağlıdır   P   D</a:t>
            </a:r>
          </a:p>
          <a:p>
            <a:r>
              <a:rPr lang="tr-TR" altLang="tr-TR" smtClean="0"/>
              <a:t>Verime bağlıdır   MPP   D </a:t>
            </a:r>
          </a:p>
          <a:p>
            <a:r>
              <a:rPr lang="tr-TR" altLang="tr-TR" smtClean="0"/>
              <a:t>Azalan verimler yasası</a:t>
            </a:r>
          </a:p>
          <a:p>
            <a:r>
              <a:rPr lang="tr-TR" altLang="tr-TR" smtClean="0"/>
              <a:t>Uzun dönemde yatık,kısa dönemde dik</a:t>
            </a:r>
          </a:p>
          <a:p>
            <a:r>
              <a:rPr lang="tr-TR" altLang="tr-TR" smtClean="0"/>
              <a:t>w=MRP(marjinal ürün hasılatı)</a:t>
            </a:r>
          </a:p>
          <a:p>
            <a:r>
              <a:rPr lang="tr-TR" altLang="tr-TR" smtClean="0"/>
              <a:t>r=MRP</a:t>
            </a:r>
          </a:p>
        </p:txBody>
      </p:sp>
      <p:sp>
        <p:nvSpPr>
          <p:cNvPr id="6" name="Aşağı Ok 5"/>
          <p:cNvSpPr/>
          <p:nvPr/>
        </p:nvSpPr>
        <p:spPr>
          <a:xfrm flipV="1">
            <a:off x="6397625" y="2287589"/>
            <a:ext cx="184150" cy="357187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r-TR"/>
          </a:p>
        </p:txBody>
      </p:sp>
      <p:pic>
        <p:nvPicPr>
          <p:cNvPr id="98309" name="Resim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3713" y="2287588"/>
            <a:ext cx="354012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8310" name="Resim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0113" y="2828925"/>
            <a:ext cx="354012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8311" name="Resim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7501" y="2828925"/>
            <a:ext cx="354013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276993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smtClean="0"/>
              <a:t>EMEK TALEBİ (işveren)</a:t>
            </a:r>
          </a:p>
        </p:txBody>
      </p:sp>
      <p:sp>
        <p:nvSpPr>
          <p:cNvPr id="99331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altLang="tr-TR" smtClean="0"/>
              <a:t>W değişirse eğri üstünde kayar</a:t>
            </a:r>
          </a:p>
          <a:p>
            <a:r>
              <a:rPr lang="tr-TR" altLang="tr-TR" smtClean="0"/>
              <a:t>MPP ve P sağa kaydırır</a:t>
            </a:r>
          </a:p>
          <a:p>
            <a:r>
              <a:rPr lang="tr-TR" altLang="tr-TR" smtClean="0"/>
              <a:t>MRP =MPP*P (tam rekabet)</a:t>
            </a:r>
          </a:p>
          <a:p>
            <a:r>
              <a:rPr lang="tr-TR" altLang="tr-TR" smtClean="0"/>
              <a:t>MRP=MPP*MR (monopol)</a:t>
            </a:r>
          </a:p>
          <a:p>
            <a:endParaRPr lang="tr-TR" altLang="tr-TR" smtClean="0"/>
          </a:p>
        </p:txBody>
      </p:sp>
    </p:spTree>
    <p:extLst>
      <p:ext uri="{BB962C8B-B14F-4D97-AF65-F5344CB8AC3E}">
        <p14:creationId xmlns:p14="http://schemas.microsoft.com/office/powerpoint/2010/main" val="22944771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smtClean="0"/>
              <a:t>Emek Piyasaları</a:t>
            </a:r>
          </a:p>
        </p:txBody>
      </p:sp>
      <p:sp>
        <p:nvSpPr>
          <p:cNvPr id="100355" name="İçerik Yer Tutucusu 2"/>
          <p:cNvSpPr>
            <a:spLocks noGrp="1"/>
          </p:cNvSpPr>
          <p:nvPr>
            <p:ph idx="1"/>
          </p:nvPr>
        </p:nvSpPr>
        <p:spPr>
          <a:xfrm>
            <a:off x="1981201" y="1600201"/>
            <a:ext cx="8340725" cy="4900613"/>
          </a:xfrm>
        </p:spPr>
        <p:txBody>
          <a:bodyPr/>
          <a:lstStyle/>
          <a:p>
            <a:r>
              <a:rPr lang="tr-TR" altLang="tr-TR" smtClean="0"/>
              <a:t>MRP Talep edilen son birim üretim faktörünün getireceği yük ∆TC/∆L (emek)</a:t>
            </a:r>
          </a:p>
          <a:p>
            <a:r>
              <a:rPr lang="tr-TR" altLang="tr-TR" smtClean="0"/>
              <a:t>(marjinal faktör maliyeti)MFC Ek üretim faktörünün toplam hasılata katkısı</a:t>
            </a:r>
          </a:p>
          <a:p>
            <a:pPr lvl="1"/>
            <a:r>
              <a:rPr lang="tr-TR" altLang="tr-TR" i="1" smtClean="0">
                <a:solidFill>
                  <a:srgbClr val="C00000"/>
                </a:solidFill>
              </a:rPr>
              <a:t>Son katılan birim emek işletmenin toplam hasılatını ne kadar artırır?</a:t>
            </a:r>
          </a:p>
          <a:p>
            <a:r>
              <a:rPr lang="tr-TR" altLang="tr-TR" smtClean="0"/>
              <a:t>Optimal Emek (max kar)</a:t>
            </a:r>
          </a:p>
          <a:p>
            <a:pPr lvl="1"/>
            <a:r>
              <a:rPr lang="tr-TR" altLang="tr-TR" smtClean="0"/>
              <a:t>MRP= MFC       </a:t>
            </a:r>
            <a:r>
              <a:rPr lang="tr-TR" altLang="tr-TR" smtClean="0">
                <a:solidFill>
                  <a:schemeClr val="accent2"/>
                </a:solidFill>
              </a:rPr>
              <a:t>MRP=p*MPP</a:t>
            </a:r>
          </a:p>
          <a:p>
            <a:pPr lvl="1"/>
            <a:r>
              <a:rPr lang="tr-TR" altLang="tr-TR" smtClean="0"/>
              <a:t>MFC&gt;MRP      -MFC&lt;MRP</a:t>
            </a:r>
          </a:p>
        </p:txBody>
      </p:sp>
    </p:spTree>
    <p:extLst>
      <p:ext uri="{BB962C8B-B14F-4D97-AF65-F5344CB8AC3E}">
        <p14:creationId xmlns:p14="http://schemas.microsoft.com/office/powerpoint/2010/main" val="20513890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smtClean="0"/>
              <a:t>Ücret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tr-TR" dirty="0" smtClean="0"/>
              <a:t>Emeğin belli bir dönemde üretimden elde ettiği </a:t>
            </a:r>
            <a:r>
              <a:rPr lang="tr-TR" dirty="0" smtClean="0">
                <a:solidFill>
                  <a:srgbClr val="C00000"/>
                </a:solidFill>
              </a:rPr>
              <a:t>ücret</a:t>
            </a:r>
            <a:r>
              <a:rPr lang="tr-TR" dirty="0" smtClean="0"/>
              <a:t> ve </a:t>
            </a:r>
            <a:r>
              <a:rPr lang="tr-TR" dirty="0" smtClean="0">
                <a:solidFill>
                  <a:srgbClr val="C00000"/>
                </a:solidFill>
              </a:rPr>
              <a:t>maaş </a:t>
            </a:r>
            <a:r>
              <a:rPr lang="tr-TR" dirty="0" smtClean="0"/>
              <a:t>gelirinin ulusal para cinsinden ifadesine </a:t>
            </a:r>
            <a:r>
              <a:rPr lang="tr-TR" b="1" i="1" dirty="0" smtClean="0"/>
              <a:t>nominal ücret </a:t>
            </a:r>
            <a:r>
              <a:rPr lang="tr-TR" dirty="0" err="1" smtClean="0"/>
              <a:t>denir.Fiyat</a:t>
            </a:r>
            <a:r>
              <a:rPr lang="tr-TR" dirty="0" smtClean="0"/>
              <a:t> değişimlerini </a:t>
            </a:r>
            <a:r>
              <a:rPr lang="tr-TR" dirty="0" err="1" smtClean="0"/>
              <a:t>içerir,gerçek</a:t>
            </a:r>
            <a:r>
              <a:rPr lang="tr-TR" dirty="0" smtClean="0"/>
              <a:t> satın alma gücünü </a:t>
            </a:r>
            <a:r>
              <a:rPr lang="tr-TR" dirty="0" err="1" smtClean="0"/>
              <a:t>göstermez.Fiyat</a:t>
            </a:r>
            <a:r>
              <a:rPr lang="tr-TR" dirty="0" smtClean="0"/>
              <a:t> hareketlerinden arındırılmış gerçek satın alma gücüne de </a:t>
            </a:r>
            <a:r>
              <a:rPr lang="tr-TR" b="1" i="1" dirty="0"/>
              <a:t>reel ücret </a:t>
            </a:r>
            <a:r>
              <a:rPr lang="tr-TR" dirty="0" smtClean="0"/>
              <a:t>denir.</a:t>
            </a:r>
          </a:p>
          <a:p>
            <a:pPr>
              <a:defRPr/>
            </a:pPr>
            <a:endParaRPr lang="tr-TR" dirty="0" smtClean="0"/>
          </a:p>
          <a:p>
            <a:pPr marL="0" indent="0">
              <a:buNone/>
              <a:defRPr/>
            </a:pPr>
            <a:endParaRPr lang="tr-TR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82843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smtClean="0"/>
              <a:t>Ücret</a:t>
            </a:r>
          </a:p>
        </p:txBody>
      </p:sp>
      <p:sp>
        <p:nvSpPr>
          <p:cNvPr id="10240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altLang="tr-TR" smtClean="0"/>
              <a:t>Heterojen</a:t>
            </a:r>
          </a:p>
          <a:p>
            <a:r>
              <a:rPr lang="tr-TR" altLang="tr-TR" smtClean="0"/>
              <a:t>Beceri</a:t>
            </a:r>
          </a:p>
          <a:p>
            <a:r>
              <a:rPr lang="tr-TR" altLang="tr-TR" smtClean="0"/>
              <a:t>Eğitim</a:t>
            </a:r>
          </a:p>
          <a:p>
            <a:r>
              <a:rPr lang="tr-TR" altLang="tr-TR" smtClean="0"/>
              <a:t>Verim </a:t>
            </a:r>
          </a:p>
          <a:p>
            <a:r>
              <a:rPr lang="tr-TR" altLang="tr-TR" smtClean="0"/>
              <a:t>Meslek</a:t>
            </a:r>
          </a:p>
          <a:p>
            <a:r>
              <a:rPr lang="tr-TR" altLang="tr-TR" smtClean="0"/>
              <a:t>Alt ücret düzeyi «asgari»ücret</a:t>
            </a:r>
          </a:p>
        </p:txBody>
      </p:sp>
    </p:spTree>
    <p:extLst>
      <p:ext uri="{BB962C8B-B14F-4D97-AF65-F5344CB8AC3E}">
        <p14:creationId xmlns:p14="http://schemas.microsoft.com/office/powerpoint/2010/main" val="38375349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260</Words>
  <Application>Microsoft Office PowerPoint</Application>
  <PresentationFormat>Geniş ekran</PresentationFormat>
  <Paragraphs>57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Teması</vt:lpstr>
      <vt:lpstr>Faktör (girdi) Piyasaları</vt:lpstr>
      <vt:lpstr>Faktör (girdi) Piyasaları</vt:lpstr>
      <vt:lpstr>Emek Piyasası ve Ücret</vt:lpstr>
      <vt:lpstr>Emek Piyasası ve Ücret</vt:lpstr>
      <vt:lpstr>EMEK TALEBİ (işveren)</vt:lpstr>
      <vt:lpstr>EMEK TALEBİ (işveren)</vt:lpstr>
      <vt:lpstr>Emek Piyasaları</vt:lpstr>
      <vt:lpstr>Ücret</vt:lpstr>
      <vt:lpstr>Ücret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İktisada Giriş </dc:title>
  <dc:creator>Sıdıka Ceren Arslan Olcay</dc:creator>
  <cp:lastModifiedBy>Sıdıka Ceren Arslan Olcay</cp:lastModifiedBy>
  <cp:revision>2</cp:revision>
  <dcterms:created xsi:type="dcterms:W3CDTF">2020-01-07T09:34:30Z</dcterms:created>
  <dcterms:modified xsi:type="dcterms:W3CDTF">2020-01-07T10:00:34Z</dcterms:modified>
</cp:coreProperties>
</file>