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1" r:id="rId8"/>
    <p:sldId id="265" r:id="rId9"/>
    <p:sldId id="264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4220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284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328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9760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442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7913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80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360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25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02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4314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1E476-B223-4704-B7B9-76B06F30710F}" type="datetimeFigureOut">
              <a:rPr lang="tr-TR" smtClean="0"/>
              <a:t>31.01.2018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E13CD-9DF6-4215-957E-A235A964AF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201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TIMSS Madde Örnekleri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Yrd. Doç. Dr. Ömer 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3127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KAYNAKLAR</a:t>
            </a:r>
            <a:endParaRPr lang="tr-TR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Büyüköztürk, Ş., Çakan, M., Tan, Ş., ve Atar, H. Y. (2014). </a:t>
            </a:r>
            <a:r>
              <a:rPr lang="tr-TR" i="1" dirty="0" smtClean="0"/>
              <a:t>TIMSS 2011 	ulusal matematik ve fen raporu–4. </a:t>
            </a:r>
            <a:r>
              <a:rPr lang="tr-TR" dirty="0" smtClean="0"/>
              <a:t>sınıflar. Ankara: </a:t>
            </a:r>
            <a:r>
              <a:rPr lang="tr-TR" dirty="0" err="1" smtClean="0"/>
              <a:t>İşkur</a:t>
            </a:r>
            <a:r>
              <a:rPr lang="tr-TR" dirty="0" smtClean="0"/>
              <a:t> 	Matbaacılık, Ankara.</a:t>
            </a: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Büyüköztürk, Ş., Çakan, M., Tan, Ş., </a:t>
            </a:r>
            <a:r>
              <a:rPr lang="tr-TR" dirty="0" smtClean="0"/>
              <a:t>ve </a:t>
            </a:r>
            <a:r>
              <a:rPr lang="tr-TR" dirty="0"/>
              <a:t>Atar, H. Y. (2014). </a:t>
            </a:r>
            <a:r>
              <a:rPr lang="tr-TR" i="1" dirty="0"/>
              <a:t>TIMSS 2011 </a:t>
            </a:r>
            <a:r>
              <a:rPr lang="tr-TR" i="1" dirty="0" smtClean="0"/>
              <a:t>	ulusal </a:t>
            </a:r>
            <a:r>
              <a:rPr lang="tr-TR" i="1" dirty="0"/>
              <a:t>matematik ve fen raporu–8. sın</a:t>
            </a:r>
            <a:r>
              <a:rPr lang="tr-TR" dirty="0"/>
              <a:t>ıflar. </a:t>
            </a:r>
            <a:r>
              <a:rPr lang="tr-TR" dirty="0" smtClean="0"/>
              <a:t>Ankara: </a:t>
            </a:r>
            <a:r>
              <a:rPr lang="tr-TR" dirty="0" err="1" smtClean="0"/>
              <a:t>İşkur</a:t>
            </a:r>
            <a:r>
              <a:rPr lang="tr-TR" dirty="0" smtClean="0"/>
              <a:t> 	Matbaacılık</a:t>
            </a:r>
            <a:r>
              <a:rPr lang="tr-TR" i="1" dirty="0" smtClean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000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ÖRNEK SORU 1</a:t>
            </a:r>
            <a:endParaRPr lang="tr-TR" b="1" dirty="0">
              <a:latin typeface="+mn-lt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98174" y="1690688"/>
            <a:ext cx="3620199" cy="4351338"/>
          </a:xfrm>
          <a:prstGeom prst="rect">
            <a:avLst/>
          </a:prstGeom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446262"/>
              </p:ext>
            </p:extLst>
          </p:nvPr>
        </p:nvGraphicFramePr>
        <p:xfrm>
          <a:off x="838200" y="2516779"/>
          <a:ext cx="5135154" cy="289577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34011">
                  <a:extLst>
                    <a:ext uri="{9D8B030D-6E8A-4147-A177-3AD203B41FA5}">
                      <a16:colId xmlns:a16="http://schemas.microsoft.com/office/drawing/2014/main" val="247777747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4024909070"/>
                    </a:ext>
                  </a:extLst>
                </a:gridCol>
              </a:tblGrid>
              <a:tr h="418009"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TIMSS 2011/</a:t>
                      </a:r>
                      <a:r>
                        <a:rPr lang="tr-TR" baseline="0" dirty="0" smtClean="0"/>
                        <a:t> 4. Sınıf/ Fen ve Teknoloji</a:t>
                      </a:r>
                      <a:endParaRPr lang="tr-T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982370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Kazanım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Verilen canlı resimlerini kullanarak ayırt edici biyolojik</a:t>
                      </a:r>
                      <a:r>
                        <a:rPr lang="tr-TR" baseline="0" dirty="0" smtClean="0"/>
                        <a:t> özellikleri ile eşleştirir.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4862931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Konu Alanı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Canlı Bilimi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303122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Bilişsel Düzey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Uygulama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436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188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ÖRNEK SORU 2 </a:t>
            </a:r>
            <a:endParaRPr lang="tr-TR" b="1" dirty="0">
              <a:latin typeface="+mn-lt"/>
            </a:endParaRPr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5830" y="1907177"/>
            <a:ext cx="4736008" cy="3546135"/>
          </a:xfrm>
          <a:prstGeom prst="rect">
            <a:avLst/>
          </a:prstGeom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14138"/>
              </p:ext>
            </p:extLst>
          </p:nvPr>
        </p:nvGraphicFramePr>
        <p:xfrm>
          <a:off x="1204686" y="2107477"/>
          <a:ext cx="5135154" cy="317009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34011">
                  <a:extLst>
                    <a:ext uri="{9D8B030D-6E8A-4147-A177-3AD203B41FA5}">
                      <a16:colId xmlns:a16="http://schemas.microsoft.com/office/drawing/2014/main" val="247777747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4024909070"/>
                    </a:ext>
                  </a:extLst>
                </a:gridCol>
              </a:tblGrid>
              <a:tr h="418009"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TIMSS</a:t>
                      </a:r>
                      <a:r>
                        <a:rPr lang="tr-TR" baseline="0" dirty="0" smtClean="0"/>
                        <a:t> 2011/ 4. Sınıf /Fen ve Teknoloji</a:t>
                      </a:r>
                      <a:endParaRPr lang="tr-T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982370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Kazanım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Hacmine</a:t>
                      </a:r>
                      <a:r>
                        <a:rPr lang="tr-TR" baseline="0" dirty="0" smtClean="0"/>
                        <a:t> göre sırlanmış üç cisim şekli verildiğinde, daha fazla hacimli cisimlerin her zaman daha ağır olmayacağını açıklar.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4862931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Konu Alanı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Fiziksel Bilimler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303122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Bilişsel Düzey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Akıl Yürütme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436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5780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ÖRNEK SORU 3 </a:t>
            </a:r>
            <a:endParaRPr lang="tr-TR" b="1" dirty="0">
              <a:latin typeface="+mn-lt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32950" y="2140269"/>
            <a:ext cx="4543425" cy="3429000"/>
          </a:xfrm>
          <a:prstGeom prst="rect">
            <a:avLst/>
          </a:prstGeom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564305"/>
              </p:ext>
            </p:extLst>
          </p:nvPr>
        </p:nvGraphicFramePr>
        <p:xfrm>
          <a:off x="1213395" y="2473237"/>
          <a:ext cx="5135154" cy="276306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34011">
                  <a:extLst>
                    <a:ext uri="{9D8B030D-6E8A-4147-A177-3AD203B41FA5}">
                      <a16:colId xmlns:a16="http://schemas.microsoft.com/office/drawing/2014/main" val="247777747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4024909070"/>
                    </a:ext>
                  </a:extLst>
                </a:gridCol>
              </a:tblGrid>
              <a:tr h="418009"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TIMSS 2011/4. Sınıf/ Matematik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982370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Kazanım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Yığın halinde verilen küplerin</a:t>
                      </a:r>
                      <a:r>
                        <a:rPr lang="tr-TR" baseline="0" dirty="0" smtClean="0"/>
                        <a:t> sayısını belirler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862931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Konu Alanı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Geometrik</a:t>
                      </a:r>
                      <a:r>
                        <a:rPr lang="tr-TR" baseline="0" dirty="0" smtClean="0"/>
                        <a:t> Şekil ve Ölçümler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03122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Bilişsel Düzey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Uygulama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1436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237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ÖRNEK SORU 4 </a:t>
            </a:r>
            <a:endParaRPr lang="tr-TR" b="1" dirty="0">
              <a:latin typeface="+mn-lt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206" y="2426019"/>
            <a:ext cx="4419600" cy="2857500"/>
          </a:xfrm>
          <a:prstGeom prst="rect">
            <a:avLst/>
          </a:prstGeom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311732"/>
              </p:ext>
            </p:extLst>
          </p:nvPr>
        </p:nvGraphicFramePr>
        <p:xfrm>
          <a:off x="1213395" y="2473237"/>
          <a:ext cx="5135154" cy="276306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34011">
                  <a:extLst>
                    <a:ext uri="{9D8B030D-6E8A-4147-A177-3AD203B41FA5}">
                      <a16:colId xmlns:a16="http://schemas.microsoft.com/office/drawing/2014/main" val="247777747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4024909070"/>
                    </a:ext>
                  </a:extLst>
                </a:gridCol>
              </a:tblGrid>
              <a:tr h="418009"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TIMSS 2011/8. Sınıf/ Fen</a:t>
                      </a:r>
                      <a:r>
                        <a:rPr lang="tr-TR" baseline="0" dirty="0" smtClean="0"/>
                        <a:t> ve Teknoloji</a:t>
                      </a:r>
                      <a:endParaRPr lang="tr-T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982370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Kazanım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Soğuyan sıvının</a:t>
                      </a:r>
                      <a:r>
                        <a:rPr lang="tr-TR" baseline="0" dirty="0" smtClean="0"/>
                        <a:t> moleküllerine ne olduğunu bilir.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4862931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Konu Alanı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Fizik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303122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Bilişsel Düzey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Bilme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436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919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ÖRNEK SORU 5 </a:t>
            </a:r>
            <a:endParaRPr lang="tr-TR" b="1" dirty="0">
              <a:latin typeface="+mn-lt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17698" y="1826464"/>
            <a:ext cx="4286250" cy="4314825"/>
          </a:xfrm>
          <a:prstGeom prst="rect">
            <a:avLst/>
          </a:prstGeom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901973"/>
              </p:ext>
            </p:extLst>
          </p:nvPr>
        </p:nvGraphicFramePr>
        <p:xfrm>
          <a:off x="1213395" y="2473237"/>
          <a:ext cx="5135154" cy="289577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34011">
                  <a:extLst>
                    <a:ext uri="{9D8B030D-6E8A-4147-A177-3AD203B41FA5}">
                      <a16:colId xmlns:a16="http://schemas.microsoft.com/office/drawing/2014/main" val="247777747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4024909070"/>
                    </a:ext>
                  </a:extLst>
                </a:gridCol>
              </a:tblGrid>
              <a:tr h="418009"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TIMSS 2011/ 8. Sınıf/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smtClean="0"/>
                        <a:t>Fen ve Teknoloji</a:t>
                      </a:r>
                      <a:endParaRPr lang="tr-T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982370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Kazanım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Eş yükselti haritasını yorumlayarak da tepelerinin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topoğrafik</a:t>
                      </a:r>
                      <a:r>
                        <a:rPr lang="tr-TR" baseline="0" dirty="0" smtClean="0"/>
                        <a:t> gösterimlerini tanır.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4862931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Konu Alanı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Yer Bilimleri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303122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Bilişsel Düzey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Uygulama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436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038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ÖRNEK SORU 6</a:t>
            </a:r>
            <a:endParaRPr lang="tr-TR" b="1" dirty="0">
              <a:latin typeface="+mn-lt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51663" y="1808207"/>
            <a:ext cx="4097588" cy="4351338"/>
          </a:xfrm>
          <a:prstGeom prst="rect">
            <a:avLst/>
          </a:prstGeom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624786"/>
              </p:ext>
            </p:extLst>
          </p:nvPr>
        </p:nvGraphicFramePr>
        <p:xfrm>
          <a:off x="1213395" y="2682242"/>
          <a:ext cx="5135154" cy="289577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34011">
                  <a:extLst>
                    <a:ext uri="{9D8B030D-6E8A-4147-A177-3AD203B41FA5}">
                      <a16:colId xmlns:a16="http://schemas.microsoft.com/office/drawing/2014/main" val="247777747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4024909070"/>
                    </a:ext>
                  </a:extLst>
                </a:gridCol>
              </a:tblGrid>
              <a:tr h="418009"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TIMSS 2011/8. Sınıf</a:t>
                      </a:r>
                      <a:r>
                        <a:rPr lang="tr-TR" baseline="0" dirty="0" smtClean="0"/>
                        <a:t> /Matematik</a:t>
                      </a:r>
                      <a:endParaRPr lang="tr-T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982370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Kazanım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Bir bütünün verilen bir parçasının yüzdesini ve bir bütünün yüzdesi</a:t>
                      </a:r>
                      <a:r>
                        <a:rPr lang="tr-TR" baseline="0" dirty="0" smtClean="0"/>
                        <a:t> verilen bir kısmını açıklar.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4862931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Konu Alanı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Sayılar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303122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Bilişsel Düzey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Bilme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436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051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ÖRNEK SORU 7 </a:t>
            </a:r>
            <a:endParaRPr lang="tr-TR" b="1" dirty="0">
              <a:latin typeface="+mn-lt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06557" y="1070951"/>
            <a:ext cx="3014289" cy="5787049"/>
          </a:xfrm>
          <a:prstGeom prst="rect">
            <a:avLst/>
          </a:prstGeom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7800538"/>
              </p:ext>
            </p:extLst>
          </p:nvPr>
        </p:nvGraphicFramePr>
        <p:xfrm>
          <a:off x="1204686" y="2107477"/>
          <a:ext cx="5135154" cy="289577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34011">
                  <a:extLst>
                    <a:ext uri="{9D8B030D-6E8A-4147-A177-3AD203B41FA5}">
                      <a16:colId xmlns:a16="http://schemas.microsoft.com/office/drawing/2014/main" val="247777747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4024909070"/>
                    </a:ext>
                  </a:extLst>
                </a:gridCol>
              </a:tblGrid>
              <a:tr h="418009"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TIMSS 2011/ 8.</a:t>
                      </a:r>
                      <a:r>
                        <a:rPr lang="tr-TR" baseline="0" dirty="0" smtClean="0"/>
                        <a:t> Sınıf/ Matematik</a:t>
                      </a:r>
                      <a:endParaRPr lang="tr-T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982370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r>
                        <a:rPr lang="tr-TR" dirty="0" smtClean="0"/>
                        <a:t>Kazanım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Uygulama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4862931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r>
                        <a:rPr lang="tr-TR" dirty="0" smtClean="0"/>
                        <a:t>Konu Alanı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Veri ve Olasılık</a:t>
                      </a:r>
                    </a:p>
                    <a:p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303122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r>
                        <a:rPr lang="tr-TR" dirty="0" smtClean="0"/>
                        <a:t>Bilişsel Düzey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Verilen bir durumu pasta grafiği ile düzenleyip verilenleri etiketlendirerek sunar.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436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788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latin typeface="+mn-lt"/>
              </a:rPr>
              <a:t>ÖRNEK SORU 8</a:t>
            </a:r>
            <a:endParaRPr lang="tr-TR" b="1" dirty="0">
              <a:latin typeface="+mn-lt"/>
            </a:endParaRP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31070" y="1870279"/>
            <a:ext cx="3171825" cy="3495675"/>
          </a:xfrm>
          <a:prstGeom prst="rect">
            <a:avLst/>
          </a:prstGeom>
        </p:spPr>
      </p:pic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684250"/>
              </p:ext>
            </p:extLst>
          </p:nvPr>
        </p:nvGraphicFramePr>
        <p:xfrm>
          <a:off x="1204686" y="2107477"/>
          <a:ext cx="5135154" cy="289577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34011">
                  <a:extLst>
                    <a:ext uri="{9D8B030D-6E8A-4147-A177-3AD203B41FA5}">
                      <a16:colId xmlns:a16="http://schemas.microsoft.com/office/drawing/2014/main" val="247777747"/>
                    </a:ext>
                  </a:extLst>
                </a:gridCol>
                <a:gridCol w="3701143">
                  <a:extLst>
                    <a:ext uri="{9D8B030D-6E8A-4147-A177-3AD203B41FA5}">
                      <a16:colId xmlns:a16="http://schemas.microsoft.com/office/drawing/2014/main" val="4024909070"/>
                    </a:ext>
                  </a:extLst>
                </a:gridCol>
              </a:tblGrid>
              <a:tr h="418009"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TIMSS 2011/ 8. Sınıf Matematik</a:t>
                      </a:r>
                      <a:endParaRPr lang="tr-T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982370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Kazanım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Üç boyutlu bir</a:t>
                      </a:r>
                      <a:r>
                        <a:rPr lang="tr-TR" baseline="0" dirty="0" smtClean="0"/>
                        <a:t> dikdörtgen şeklin katı cisimlerle doldurulmasını içeren bir dört işlem problemi çözer.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4862931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Konu Alanı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Geometri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303122"/>
                  </a:ext>
                </a:extLst>
              </a:tr>
              <a:tr h="781685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Bilişsel Düzey</a:t>
                      </a:r>
                      <a:endParaRPr lang="tr-T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Akıl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Yürtüme</a:t>
                      </a:r>
                      <a:endParaRPr lang="tr-T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1436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263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285</Words>
  <Application>Microsoft Office PowerPoint</Application>
  <PresentationFormat>Geniş ekran</PresentationFormat>
  <Paragraphs>70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TIMSS Madde Örnekleri</vt:lpstr>
      <vt:lpstr>ÖRNEK SORU 1</vt:lpstr>
      <vt:lpstr>ÖRNEK SORU 2 </vt:lpstr>
      <vt:lpstr>ÖRNEK SORU 3 </vt:lpstr>
      <vt:lpstr>ÖRNEK SORU 4 </vt:lpstr>
      <vt:lpstr>ÖRNEK SORU 5 </vt:lpstr>
      <vt:lpstr>ÖRNEK SORU 6</vt:lpstr>
      <vt:lpstr>ÖRNEK SORU 7 </vt:lpstr>
      <vt:lpstr>ÖRNEK SORU 8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TIMSS Madde Örnekleri</dc:title>
  <dc:creator>Cagla ALPAYAR</dc:creator>
  <cp:lastModifiedBy>Cagla ALPAYAR</cp:lastModifiedBy>
  <cp:revision>8</cp:revision>
  <dcterms:created xsi:type="dcterms:W3CDTF">2018-01-31T09:50:10Z</dcterms:created>
  <dcterms:modified xsi:type="dcterms:W3CDTF">2018-01-31T18:43:59Z</dcterms:modified>
</cp:coreProperties>
</file>