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99B02-82E9-40D1-9F4A-75B768D0C453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2A65C-56E1-4939-AF5B-65A8C4ABEE4F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0A9633-1B38-452C-BF74-1F05B52C9321}" type="slidenum">
              <a:rPr lang="en-US"/>
              <a:pPr/>
              <a:t>1</a:t>
            </a:fld>
            <a:endParaRPr lang="en-US"/>
          </a:p>
        </p:txBody>
      </p:sp>
      <p:sp>
        <p:nvSpPr>
          <p:cNvPr id="142339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42340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2CC791-D3E7-4326-A3E2-291BF201C4B9}" type="slidenum">
              <a:rPr lang="en-US"/>
              <a:pPr/>
              <a:t>2</a:t>
            </a:fld>
            <a:endParaRPr lang="en-US"/>
          </a:p>
        </p:txBody>
      </p:sp>
      <p:sp>
        <p:nvSpPr>
          <p:cNvPr id="144387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44388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F376B8-5219-440C-A1A3-3D0BE7848436}" type="slidenum">
              <a:rPr lang="en-US"/>
              <a:pPr/>
              <a:t>3</a:t>
            </a:fld>
            <a:endParaRPr lang="en-US"/>
          </a:p>
        </p:txBody>
      </p:sp>
      <p:sp>
        <p:nvSpPr>
          <p:cNvPr id="146435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46436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2CE3E0-9156-4127-87E2-3194E57288DD}" type="slidenum">
              <a:rPr lang="en-US"/>
              <a:pPr/>
              <a:t>4</a:t>
            </a:fld>
            <a:endParaRPr lang="en-US"/>
          </a:p>
        </p:txBody>
      </p:sp>
      <p:sp>
        <p:nvSpPr>
          <p:cNvPr id="148483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48484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50B0940-BA54-4FD5-A0DC-5C09E32296FF}" type="slidenum">
              <a:rPr lang="en-US"/>
              <a:pPr/>
              <a:t>5</a:t>
            </a:fld>
            <a:endParaRPr lang="en-US"/>
          </a:p>
        </p:txBody>
      </p:sp>
      <p:sp>
        <p:nvSpPr>
          <p:cNvPr id="150531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7529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50532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A588226-D133-4477-9D12-22EBDB667B30}" type="slidenum">
              <a:rPr lang="en-US"/>
              <a:pPr/>
              <a:t>6</a:t>
            </a:fld>
            <a:endParaRPr lang="en-US"/>
          </a:p>
        </p:txBody>
      </p:sp>
      <p:sp>
        <p:nvSpPr>
          <p:cNvPr id="152579" name="Text Box 1"/>
          <p:cNvSpPr txBox="1">
            <a:spLocks noChangeArrowheads="1"/>
          </p:cNvSpPr>
          <p:nvPr/>
        </p:nvSpPr>
        <p:spPr bwMode="auto">
          <a:xfrm>
            <a:off x="1210235" y="694171"/>
            <a:ext cx="4433328" cy="342467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52580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1062B1C-A5C2-43A6-83BC-A0F5DDC43F57}" type="slidenum">
              <a:rPr lang="en-US"/>
              <a:pPr/>
              <a:t>7</a:t>
            </a:fld>
            <a:endParaRPr lang="en-US"/>
          </a:p>
        </p:txBody>
      </p:sp>
      <p:sp>
        <p:nvSpPr>
          <p:cNvPr id="154627" name="Text Box 1"/>
          <p:cNvSpPr txBox="1">
            <a:spLocks noChangeArrowheads="1"/>
          </p:cNvSpPr>
          <p:nvPr/>
        </p:nvSpPr>
        <p:spPr bwMode="auto">
          <a:xfrm>
            <a:off x="1211637" y="694171"/>
            <a:ext cx="4423522" cy="34174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54628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8F717F1-7726-49A0-BE16-3D426E74063D}" type="slidenum">
              <a:rPr lang="en-US"/>
              <a:pPr/>
              <a:t>8</a:t>
            </a:fld>
            <a:endParaRPr lang="en-US"/>
          </a:p>
        </p:txBody>
      </p:sp>
      <p:sp>
        <p:nvSpPr>
          <p:cNvPr id="156675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0526" cy="342178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56676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89E683-0233-4F02-9870-59DDBC38F5B4}" type="slidenum">
              <a:rPr lang="en-US"/>
              <a:pPr/>
              <a:t>9</a:t>
            </a:fld>
            <a:endParaRPr lang="en-US"/>
          </a:p>
        </p:txBody>
      </p:sp>
      <p:sp>
        <p:nvSpPr>
          <p:cNvPr id="158723" name="Text Box 1"/>
          <p:cNvSpPr txBox="1">
            <a:spLocks noChangeArrowheads="1"/>
          </p:cNvSpPr>
          <p:nvPr/>
        </p:nvSpPr>
        <p:spPr bwMode="auto">
          <a:xfrm>
            <a:off x="1210236" y="694171"/>
            <a:ext cx="4430526" cy="342178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tr-TR"/>
          </a:p>
        </p:txBody>
      </p:sp>
      <p:sp>
        <p:nvSpPr>
          <p:cNvPr id="158724" name="Rectangle 2"/>
          <p:cNvSpPr>
            <a:spLocks noChangeArrowheads="1"/>
          </p:cNvSpPr>
          <p:nvPr>
            <p:ph type="body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E26C0-648B-4562-8A1B-B5B0DF8AF839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1A60-923B-47A6-88F2-3C58A9966C00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ext Box 1"/>
          <p:cNvSpPr txBox="1">
            <a:spLocks noChangeArrowheads="1"/>
          </p:cNvSpPr>
          <p:nvPr/>
        </p:nvSpPr>
        <p:spPr bwMode="auto">
          <a:xfrm>
            <a:off x="456481" y="313953"/>
            <a:ext cx="8228160" cy="10628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8" rIns="0" bIns="0" anchor="ctr"/>
          <a:lstStyle/>
          <a:p>
            <a:pPr algn="ctr"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4000" dirty="0">
                <a:solidFill>
                  <a:srgbClr val="000000"/>
                </a:solidFill>
              </a:rPr>
              <a:t>2) </a:t>
            </a:r>
            <a:r>
              <a:rPr lang="en-US" sz="4000" dirty="0">
                <a:solidFill>
                  <a:srgbClr val="000000"/>
                </a:solidFill>
              </a:rPr>
              <a:t>Alfred de Vigny 1797-1863</a:t>
            </a:r>
          </a:p>
        </p:txBody>
      </p:sp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414720" y="1569765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en-US" sz="2900" b="1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Loche</a:t>
            </a:r>
            <a:r>
              <a:rPr lang="en-US" sz="2900" dirty="0">
                <a:solidFill>
                  <a:srgbClr val="000000"/>
                </a:solidFill>
              </a:rPr>
              <a:t>, Touraine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fierté</a:t>
            </a:r>
            <a:r>
              <a:rPr lang="en-US" sz="2900" dirty="0">
                <a:solidFill>
                  <a:srgbClr val="000000"/>
                </a:solidFill>
              </a:rPr>
              <a:t> d</a:t>
            </a:r>
            <a:r>
              <a:rPr lang="en-US" altLang="fr-FR" sz="2900" dirty="0">
                <a:solidFill>
                  <a:srgbClr val="000000"/>
                </a:solidFill>
              </a:rPr>
              <a:t>’</a:t>
            </a:r>
            <a:r>
              <a:rPr lang="en-US" sz="2900" dirty="0">
                <a:solidFill>
                  <a:srgbClr val="000000"/>
                </a:solidFill>
              </a:rPr>
              <a:t>être noble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royaliste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ancien</a:t>
            </a:r>
            <a:r>
              <a:rPr lang="en-US" sz="2900" dirty="0">
                <a:solidFill>
                  <a:srgbClr val="000000"/>
                </a:solidFill>
              </a:rPr>
              <a:t> régime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culte</a:t>
            </a:r>
            <a:r>
              <a:rPr lang="en-US" sz="2900" dirty="0">
                <a:solidFill>
                  <a:srgbClr val="000000"/>
                </a:solidFill>
              </a:rPr>
              <a:t> des </a:t>
            </a:r>
            <a:r>
              <a:rPr lang="en-US" sz="2900" dirty="0" err="1">
                <a:solidFill>
                  <a:srgbClr val="000000"/>
                </a:solidFill>
              </a:rPr>
              <a:t>armes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gloire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militaire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41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4241" y="1659054"/>
            <a:ext cx="3647520" cy="43550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Ecole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Polytechnique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1815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sous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-lieutenant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escorter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la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calèche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de Louis XVIII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monotonie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1825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quitte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</a:t>
            </a:r>
            <a:r>
              <a:rPr lang="en-US" altLang="fr-FR" sz="2900" dirty="0" err="1">
                <a:solidFill>
                  <a:srgbClr val="000000"/>
                </a:solidFill>
                <a:latin typeface="Times New Roman" pitchFamily="18" charset="0"/>
              </a:rPr>
              <a:t>’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armée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mise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en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réforme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1360" y="2073818"/>
            <a:ext cx="2649600" cy="35586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Text Box 1"/>
          <p:cNvSpPr txBox="1">
            <a:spLocks noChangeArrowheads="1"/>
          </p:cNvSpPr>
          <p:nvPr/>
        </p:nvSpPr>
        <p:spPr bwMode="auto">
          <a:xfrm>
            <a:off x="339840" y="685513"/>
            <a:ext cx="4014720" cy="555178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activité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littéraire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1816-1825: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célèbrité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études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: Bible, Mme de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Staël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Chateaubriand, </a:t>
            </a: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Chénier</a:t>
            </a:r>
            <a:endParaRPr lang="en-US" sz="29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Cénacle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1820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Conservateur</a:t>
            </a:r>
            <a:r>
              <a:rPr lang="en-US" sz="2900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littéraire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, Hugo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  <a:latin typeface="Times New Roman" pitchFamily="18" charset="0"/>
              </a:rPr>
              <a:t>Épopée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sz="2900" i="1" dirty="0" err="1">
                <a:solidFill>
                  <a:srgbClr val="000000"/>
                </a:solidFill>
                <a:latin typeface="Times New Roman" pitchFamily="18" charset="0"/>
              </a:rPr>
              <a:t>Eloa</a:t>
            </a: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9280" y="1574086"/>
            <a:ext cx="3317760" cy="44399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Text Box 1"/>
          <p:cNvSpPr txBox="1">
            <a:spLocks noChangeArrowheads="1"/>
          </p:cNvSpPr>
          <p:nvPr/>
        </p:nvSpPr>
        <p:spPr bwMode="auto">
          <a:xfrm>
            <a:off x="456480" y="1604328"/>
            <a:ext cx="4014720" cy="47582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Paris: </a:t>
            </a:r>
            <a:r>
              <a:rPr lang="en-US" sz="2900" i="1" dirty="0" err="1">
                <a:solidFill>
                  <a:srgbClr val="000000"/>
                </a:solidFill>
              </a:rPr>
              <a:t>Poèmes</a:t>
            </a:r>
            <a:r>
              <a:rPr lang="en-US" sz="2900" i="1" dirty="0">
                <a:solidFill>
                  <a:srgbClr val="000000"/>
                </a:solidFill>
              </a:rPr>
              <a:t> antiques et </a:t>
            </a:r>
            <a:r>
              <a:rPr lang="en-US" sz="2900" i="1" dirty="0" err="1">
                <a:solidFill>
                  <a:srgbClr val="000000"/>
                </a:solidFill>
              </a:rPr>
              <a:t>modernes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 err="1">
                <a:solidFill>
                  <a:srgbClr val="000000"/>
                </a:solidFill>
              </a:rPr>
              <a:t>Cinq</a:t>
            </a:r>
            <a:r>
              <a:rPr lang="en-US" sz="2900" i="1" dirty="0">
                <a:solidFill>
                  <a:srgbClr val="000000"/>
                </a:solidFill>
              </a:rPr>
              <a:t> Mars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tr-TR" sz="2900" dirty="0">
                <a:solidFill>
                  <a:srgbClr val="000000"/>
                </a:solidFill>
              </a:rPr>
              <a:t>(roman)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La </a:t>
            </a:r>
            <a:r>
              <a:rPr lang="en-US" sz="2900" dirty="0" err="1">
                <a:solidFill>
                  <a:srgbClr val="000000"/>
                </a:solidFill>
              </a:rPr>
              <a:t>Révolution</a:t>
            </a:r>
            <a:r>
              <a:rPr lang="en-US" sz="2900" dirty="0">
                <a:solidFill>
                  <a:srgbClr val="000000"/>
                </a:solidFill>
              </a:rPr>
              <a:t> de 1830: </a:t>
            </a:r>
            <a:r>
              <a:rPr lang="en-US" sz="2900" dirty="0" err="1">
                <a:solidFill>
                  <a:srgbClr val="000000"/>
                </a:solidFill>
              </a:rPr>
              <a:t>commendant</a:t>
            </a:r>
            <a:r>
              <a:rPr lang="en-US" sz="2900" dirty="0">
                <a:solidFill>
                  <a:srgbClr val="000000"/>
                </a:solidFill>
              </a:rPr>
              <a:t> de la </a:t>
            </a:r>
            <a:r>
              <a:rPr lang="en-US" sz="2900" dirty="0" err="1">
                <a:solidFill>
                  <a:srgbClr val="000000"/>
                </a:solidFill>
              </a:rPr>
              <a:t>bataillon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christianisme</a:t>
            </a:r>
            <a:r>
              <a:rPr lang="en-US" sz="2900" dirty="0">
                <a:solidFill>
                  <a:srgbClr val="000000"/>
                </a:solidFill>
              </a:rPr>
              <a:t> social de </a:t>
            </a:r>
            <a:r>
              <a:rPr lang="en-US" sz="2900" dirty="0" err="1">
                <a:solidFill>
                  <a:srgbClr val="000000"/>
                </a:solidFill>
              </a:rPr>
              <a:t>Lamennais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i="1" dirty="0">
                <a:solidFill>
                  <a:srgbClr val="000000"/>
                </a:solidFill>
              </a:rPr>
              <a:t>Servitude et grand</a:t>
            </a:r>
            <a:r>
              <a:rPr lang="tr-TR" sz="2900" i="1" dirty="0" err="1">
                <a:solidFill>
                  <a:srgbClr val="000000"/>
                </a:solidFill>
              </a:rPr>
              <a:t>eu</a:t>
            </a:r>
            <a:r>
              <a:rPr lang="en-US" sz="2900" i="1" dirty="0">
                <a:solidFill>
                  <a:srgbClr val="000000"/>
                </a:solidFill>
              </a:rPr>
              <a:t>r </a:t>
            </a:r>
            <a:r>
              <a:rPr lang="en-US" sz="2900" i="1" dirty="0" err="1">
                <a:solidFill>
                  <a:srgbClr val="000000"/>
                </a:solidFill>
              </a:rPr>
              <a:t>militaire</a:t>
            </a:r>
            <a:endParaRPr lang="en-US" sz="2900" i="1" dirty="0">
              <a:solidFill>
                <a:srgbClr val="000000"/>
              </a:solidFill>
            </a:endParaRPr>
          </a:p>
        </p:txBody>
      </p:sp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0160" y="1947084"/>
            <a:ext cx="3801600" cy="4066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Text Box 1"/>
          <p:cNvSpPr txBox="1">
            <a:spLocks noChangeArrowheads="1"/>
          </p:cNvSpPr>
          <p:nvPr/>
        </p:nvSpPr>
        <p:spPr bwMode="auto">
          <a:xfrm>
            <a:off x="456480" y="1604329"/>
            <a:ext cx="4014720" cy="4444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71" rIns="0" bIns="0"/>
          <a:lstStyle/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Marie Dorval: </a:t>
            </a:r>
            <a:r>
              <a:rPr lang="en-US" sz="2900" i="1" dirty="0">
                <a:solidFill>
                  <a:srgbClr val="000000"/>
                </a:solidFill>
              </a:rPr>
              <a:t>Chatterton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  <a:r>
              <a:rPr lang="en-US" sz="2900" dirty="0" err="1">
                <a:solidFill>
                  <a:srgbClr val="000000"/>
                </a:solidFill>
              </a:rPr>
              <a:t>drame</a:t>
            </a:r>
            <a:endParaRPr lang="en-US" sz="2900" dirty="0">
              <a:solidFill>
                <a:srgbClr val="000000"/>
              </a:solidFill>
            </a:endParaRP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Élu</a:t>
            </a:r>
            <a:r>
              <a:rPr lang="en-US" sz="2900" dirty="0">
                <a:solidFill>
                  <a:srgbClr val="000000"/>
                </a:solidFill>
              </a:rPr>
              <a:t> à </a:t>
            </a:r>
            <a:r>
              <a:rPr lang="en-US" sz="2900" dirty="0" err="1">
                <a:solidFill>
                  <a:srgbClr val="000000"/>
                </a:solidFill>
              </a:rPr>
              <a:t>l</a:t>
            </a:r>
            <a:r>
              <a:rPr lang="en-US" altLang="fr-FR" sz="2900" dirty="0" err="1">
                <a:solidFill>
                  <a:srgbClr val="000000"/>
                </a:solidFill>
              </a:rPr>
              <a:t>’</a:t>
            </a:r>
            <a:r>
              <a:rPr lang="en-US" sz="2900" dirty="0" err="1">
                <a:solidFill>
                  <a:srgbClr val="000000"/>
                </a:solidFill>
              </a:rPr>
              <a:t>Académie</a:t>
            </a:r>
            <a:r>
              <a:rPr lang="en-US" sz="2900" dirty="0">
                <a:solidFill>
                  <a:srgbClr val="000000"/>
                </a:solidFill>
              </a:rPr>
              <a:t>, 1845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rôle</a:t>
            </a:r>
            <a:r>
              <a:rPr lang="en-US" sz="2900" dirty="0">
                <a:solidFill>
                  <a:srgbClr val="000000"/>
                </a:solidFill>
              </a:rPr>
              <a:t> </a:t>
            </a:r>
            <a:r>
              <a:rPr lang="en-US" sz="2900" dirty="0" err="1">
                <a:solidFill>
                  <a:srgbClr val="000000"/>
                </a:solidFill>
              </a:rPr>
              <a:t>politique</a:t>
            </a:r>
            <a:r>
              <a:rPr lang="en-US" sz="2900" dirty="0">
                <a:solidFill>
                  <a:srgbClr val="000000"/>
                </a:solidFill>
              </a:rPr>
              <a:t>, </a:t>
            </a:r>
          </a:p>
          <a:p>
            <a:pPr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 err="1">
                <a:solidFill>
                  <a:srgbClr val="000000"/>
                </a:solidFill>
              </a:rPr>
              <a:t>échec</a:t>
            </a:r>
            <a:r>
              <a:rPr lang="en-US" sz="2900" dirty="0">
                <a:solidFill>
                  <a:srgbClr val="000000"/>
                </a:solidFill>
              </a:rPr>
              <a:t> 1848 </a:t>
            </a:r>
          </a:p>
        </p:txBody>
      </p:sp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6640" y="1659054"/>
            <a:ext cx="3317760" cy="43550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ext Box 1"/>
          <p:cNvSpPr txBox="1">
            <a:spLocks noChangeArrowheads="1"/>
          </p:cNvSpPr>
          <p:nvPr/>
        </p:nvSpPr>
        <p:spPr bwMode="auto">
          <a:xfrm>
            <a:off x="456480" y="1731062"/>
            <a:ext cx="4013280" cy="46070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solitaire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US" sz="2900" dirty="0">
                <a:solidFill>
                  <a:srgbClr val="000000"/>
                </a:solidFill>
              </a:rPr>
              <a:t>cancer à </a:t>
            </a:r>
            <a:r>
              <a:rPr lang="en-US" sz="2900" dirty="0" err="1">
                <a:solidFill>
                  <a:srgbClr val="000000"/>
                </a:solidFill>
              </a:rPr>
              <a:t>l</a:t>
            </a:r>
            <a:r>
              <a:rPr lang="en-US" altLang="fr-FR" sz="2900" dirty="0" err="1">
                <a:solidFill>
                  <a:srgbClr val="000000"/>
                </a:solidFill>
              </a:rPr>
              <a:t>’</a:t>
            </a:r>
            <a:r>
              <a:rPr lang="en-US" sz="2900" dirty="0" err="1">
                <a:solidFill>
                  <a:srgbClr val="000000"/>
                </a:solidFill>
              </a:rPr>
              <a:t>estomac</a:t>
            </a:r>
            <a:r>
              <a:rPr lang="en-US" sz="2900" dirty="0">
                <a:solidFill>
                  <a:srgbClr val="000000"/>
                </a:solidFill>
              </a:rPr>
              <a:t> 1863 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900" dirty="0">
              <a:solidFill>
                <a:srgbClr val="000000"/>
              </a:solidFill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900" dirty="0">
              <a:solidFill>
                <a:srgbClr val="000000"/>
              </a:solidFill>
            </a:endParaRPr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1920" y="1451673"/>
            <a:ext cx="3939840" cy="41476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54277"/>
            <a:ext cx="8216640" cy="113483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49506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604329"/>
            <a:ext cx="8216640" cy="451487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La poétique de Vigny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tristesse, 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orgueil, 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pitié, 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impersonnalité 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symboles</a:t>
            </a:r>
          </a:p>
          <a:p>
            <a:pPr eaLnBrk="1" hangingPunct="1">
              <a:lnSpc>
                <a:spcPct val="90000"/>
              </a:lnSpc>
              <a:buFont typeface="Times New Roman" pitchFamily="18" charset="0"/>
              <a:buNone/>
            </a:pPr>
            <a:r>
              <a:rPr lang="en-US" smtClean="0">
                <a:latin typeface="Arial" pitchFamily="34" charset="0"/>
                <a:ea typeface="ＭＳ Ｐゴシック" pitchFamily="34" charset="-128"/>
              </a:rPr>
              <a:t>pessimisme et stoïcisme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Text Box 1"/>
          <p:cNvSpPr txBox="1">
            <a:spLocks noChangeArrowheads="1"/>
          </p:cNvSpPr>
          <p:nvPr/>
        </p:nvSpPr>
        <p:spPr bwMode="auto">
          <a:xfrm>
            <a:off x="923041" y="293791"/>
            <a:ext cx="8220960" cy="576492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Alfred</a:t>
            </a:r>
            <a:r>
              <a:rPr lang="tr-TR" sz="2900" dirty="0">
                <a:solidFill>
                  <a:srgbClr val="000000"/>
                </a:solidFill>
              </a:rPr>
              <a:t> de </a:t>
            </a:r>
            <a:r>
              <a:rPr lang="tr-TR" sz="2900" dirty="0" err="1">
                <a:solidFill>
                  <a:srgbClr val="000000"/>
                </a:solidFill>
              </a:rPr>
              <a:t>Vigny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>
                <a:solidFill>
                  <a:srgbClr val="000000"/>
                </a:solidFill>
              </a:rPr>
              <a:t>La </a:t>
            </a:r>
            <a:r>
              <a:rPr lang="tr-TR" sz="2900" dirty="0" err="1">
                <a:solidFill>
                  <a:srgbClr val="000000"/>
                </a:solidFill>
              </a:rPr>
              <a:t>maison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berger</a:t>
            </a:r>
            <a:r>
              <a:rPr lang="tr-TR" sz="2900" dirty="0">
                <a:solidFill>
                  <a:srgbClr val="000000"/>
                </a:solidFill>
              </a:rPr>
              <a:t> (I)  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>
                <a:solidFill>
                  <a:srgbClr val="000000"/>
                </a:solidFill>
              </a:rPr>
              <a:t>A </a:t>
            </a:r>
            <a:r>
              <a:rPr lang="tr-TR" sz="2900" dirty="0" err="1">
                <a:solidFill>
                  <a:srgbClr val="000000"/>
                </a:solidFill>
              </a:rPr>
              <a:t>Eva</a:t>
            </a:r>
            <a:endParaRPr lang="tr-TR" sz="2900" dirty="0">
              <a:solidFill>
                <a:srgbClr val="000000"/>
              </a:solidFill>
            </a:endParaRP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900" dirty="0">
              <a:solidFill>
                <a:srgbClr val="000000"/>
              </a:solidFill>
            </a:endParaRP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>
                <a:solidFill>
                  <a:srgbClr val="000000"/>
                </a:solidFill>
              </a:rPr>
              <a:t>Si ton </a:t>
            </a:r>
            <a:r>
              <a:rPr lang="tr-TR" sz="2900" dirty="0" err="1">
                <a:solidFill>
                  <a:srgbClr val="000000"/>
                </a:solidFill>
              </a:rPr>
              <a:t>coeur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gémissant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du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poids</a:t>
            </a:r>
            <a:r>
              <a:rPr lang="tr-TR" sz="2900" dirty="0">
                <a:solidFill>
                  <a:srgbClr val="000000"/>
                </a:solidFill>
              </a:rPr>
              <a:t> de </a:t>
            </a:r>
            <a:r>
              <a:rPr lang="tr-TR" sz="2900" dirty="0" err="1">
                <a:solidFill>
                  <a:srgbClr val="000000"/>
                </a:solidFill>
              </a:rPr>
              <a:t>notre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vie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Se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traîne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se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débat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comme</a:t>
            </a:r>
            <a:r>
              <a:rPr lang="tr-TR" sz="2900" dirty="0">
                <a:solidFill>
                  <a:srgbClr val="000000"/>
                </a:solidFill>
              </a:rPr>
              <a:t> un </a:t>
            </a:r>
            <a:r>
              <a:rPr lang="tr-TR" sz="2900" dirty="0" err="1">
                <a:solidFill>
                  <a:srgbClr val="000000"/>
                </a:solidFill>
              </a:rPr>
              <a:t>aigle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blessé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Portant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comme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mien</a:t>
            </a:r>
            <a:r>
              <a:rPr lang="tr-TR" sz="2900" dirty="0">
                <a:solidFill>
                  <a:srgbClr val="000000"/>
                </a:solidFill>
              </a:rPr>
              <a:t>, sur son aile </a:t>
            </a:r>
            <a:r>
              <a:rPr lang="tr-TR" sz="2900" dirty="0" err="1">
                <a:solidFill>
                  <a:srgbClr val="000000"/>
                </a:solidFill>
              </a:rPr>
              <a:t>asservie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Tout</a:t>
            </a:r>
            <a:r>
              <a:rPr lang="tr-TR" sz="2900" dirty="0">
                <a:solidFill>
                  <a:srgbClr val="000000"/>
                </a:solidFill>
              </a:rPr>
              <a:t> un </a:t>
            </a:r>
            <a:r>
              <a:rPr lang="tr-TR" sz="2900" dirty="0" err="1">
                <a:solidFill>
                  <a:srgbClr val="000000"/>
                </a:solidFill>
              </a:rPr>
              <a:t>monde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fatal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  <a:r>
              <a:rPr lang="tr-TR" sz="2900" dirty="0" err="1">
                <a:solidFill>
                  <a:srgbClr val="000000"/>
                </a:solidFill>
              </a:rPr>
              <a:t>écrasant</a:t>
            </a:r>
            <a:r>
              <a:rPr lang="tr-TR" sz="2900" dirty="0">
                <a:solidFill>
                  <a:srgbClr val="000000"/>
                </a:solidFill>
              </a:rPr>
              <a:t> et </a:t>
            </a:r>
            <a:r>
              <a:rPr lang="tr-TR" sz="2900" dirty="0" err="1">
                <a:solidFill>
                  <a:srgbClr val="000000"/>
                </a:solidFill>
              </a:rPr>
              <a:t>glacé</a:t>
            </a:r>
            <a:r>
              <a:rPr lang="tr-TR" sz="2900" dirty="0">
                <a:solidFill>
                  <a:srgbClr val="000000"/>
                </a:solidFill>
              </a:rPr>
              <a:t> ;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S'il</a:t>
            </a:r>
            <a:r>
              <a:rPr lang="tr-TR" sz="2900" dirty="0">
                <a:solidFill>
                  <a:srgbClr val="000000"/>
                </a:solidFill>
              </a:rPr>
              <a:t> ne bat </a:t>
            </a:r>
            <a:r>
              <a:rPr lang="tr-TR" sz="2900" dirty="0" err="1">
                <a:solidFill>
                  <a:srgbClr val="000000"/>
                </a:solidFill>
              </a:rPr>
              <a:t>qu'en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saignant</a:t>
            </a:r>
            <a:r>
              <a:rPr lang="tr-TR" sz="2900" dirty="0">
                <a:solidFill>
                  <a:srgbClr val="000000"/>
                </a:solidFill>
              </a:rPr>
              <a:t> par </a:t>
            </a:r>
            <a:r>
              <a:rPr lang="tr-TR" sz="2900" dirty="0" err="1">
                <a:solidFill>
                  <a:srgbClr val="000000"/>
                </a:solidFill>
              </a:rPr>
              <a:t>sa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plaie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immortelle</a:t>
            </a:r>
            <a:r>
              <a:rPr lang="tr-TR" sz="29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S'il</a:t>
            </a:r>
            <a:r>
              <a:rPr lang="tr-TR" sz="2900" dirty="0">
                <a:solidFill>
                  <a:srgbClr val="000000"/>
                </a:solidFill>
              </a:rPr>
              <a:t> ne </a:t>
            </a:r>
            <a:r>
              <a:rPr lang="tr-TR" sz="2900" dirty="0" err="1">
                <a:solidFill>
                  <a:srgbClr val="000000"/>
                </a:solidFill>
              </a:rPr>
              <a:t>voit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plus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l'amour</a:t>
            </a:r>
            <a:r>
              <a:rPr lang="tr-TR" sz="2900" dirty="0">
                <a:solidFill>
                  <a:srgbClr val="000000"/>
                </a:solidFill>
              </a:rPr>
              <a:t>, son </a:t>
            </a:r>
            <a:r>
              <a:rPr lang="tr-TR" sz="2900" dirty="0" err="1">
                <a:solidFill>
                  <a:srgbClr val="000000"/>
                </a:solidFill>
              </a:rPr>
              <a:t>étoile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fidèle</a:t>
            </a:r>
            <a:r>
              <a:rPr lang="tr-TR" sz="29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900" dirty="0" err="1">
                <a:solidFill>
                  <a:srgbClr val="000000"/>
                </a:solidFill>
              </a:rPr>
              <a:t>Eclairer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pour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lui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seul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l'horizon</a:t>
            </a:r>
            <a:r>
              <a:rPr lang="tr-TR" sz="2900" dirty="0">
                <a:solidFill>
                  <a:srgbClr val="000000"/>
                </a:solidFill>
              </a:rPr>
              <a:t> </a:t>
            </a:r>
            <a:r>
              <a:rPr lang="tr-TR" sz="2900" dirty="0" err="1">
                <a:solidFill>
                  <a:srgbClr val="000000"/>
                </a:solidFill>
              </a:rPr>
              <a:t>effacé</a:t>
            </a:r>
            <a:r>
              <a:rPr lang="tr-TR" sz="2900" dirty="0">
                <a:solidFill>
                  <a:srgbClr val="000000"/>
                </a:solidFill>
              </a:rPr>
              <a:t> ;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Text Box 1"/>
          <p:cNvSpPr txBox="1">
            <a:spLocks noChangeArrowheads="1"/>
          </p:cNvSpPr>
          <p:nvPr/>
        </p:nvSpPr>
        <p:spPr bwMode="auto">
          <a:xfrm>
            <a:off x="923041" y="620706"/>
            <a:ext cx="8220960" cy="530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b="1" dirty="0">
                <a:solidFill>
                  <a:srgbClr val="000000"/>
                </a:solidFill>
              </a:rPr>
              <a:t>La mort </a:t>
            </a:r>
            <a:r>
              <a:rPr lang="tr-TR" sz="2500" b="1" dirty="0" err="1">
                <a:solidFill>
                  <a:srgbClr val="000000"/>
                </a:solidFill>
              </a:rPr>
              <a:t>du</a:t>
            </a:r>
            <a:r>
              <a:rPr lang="tr-TR" sz="2500" b="1" dirty="0">
                <a:solidFill>
                  <a:srgbClr val="000000"/>
                </a:solidFill>
              </a:rPr>
              <a:t> </a:t>
            </a:r>
            <a:r>
              <a:rPr lang="tr-TR" sz="2500" b="1" dirty="0" err="1">
                <a:solidFill>
                  <a:srgbClr val="000000"/>
                </a:solidFill>
              </a:rPr>
              <a:t>Loup</a:t>
            </a:r>
            <a:endParaRPr lang="tr-TR" sz="2500" b="1" dirty="0">
              <a:solidFill>
                <a:srgbClr val="000000"/>
              </a:solidFill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tr-TR" sz="2500" dirty="0">
              <a:solidFill>
                <a:srgbClr val="000000"/>
              </a:solidFill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nuages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couraient</a:t>
            </a:r>
            <a:r>
              <a:rPr lang="tr-TR" sz="2500" dirty="0">
                <a:solidFill>
                  <a:srgbClr val="000000"/>
                </a:solidFill>
              </a:rPr>
              <a:t> sur la </a:t>
            </a:r>
            <a:r>
              <a:rPr lang="tr-TR" sz="2500" dirty="0" err="1">
                <a:solidFill>
                  <a:srgbClr val="000000"/>
                </a:solidFill>
              </a:rPr>
              <a:t>lune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enflammée</a:t>
            </a:r>
            <a:endParaRPr lang="tr-TR" sz="2500" dirty="0">
              <a:solidFill>
                <a:srgbClr val="000000"/>
              </a:solidFill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Comme</a:t>
            </a:r>
            <a:r>
              <a:rPr lang="tr-TR" sz="2500" dirty="0">
                <a:solidFill>
                  <a:srgbClr val="000000"/>
                </a:solidFill>
              </a:rPr>
              <a:t> sur </a:t>
            </a:r>
            <a:r>
              <a:rPr lang="tr-TR" sz="2500" dirty="0" err="1">
                <a:solidFill>
                  <a:srgbClr val="000000"/>
                </a:solidFill>
              </a:rPr>
              <a:t>l'incendie</a:t>
            </a:r>
            <a:r>
              <a:rPr lang="tr-TR" sz="2500" dirty="0">
                <a:solidFill>
                  <a:srgbClr val="000000"/>
                </a:solidFill>
              </a:rPr>
              <a:t> on </a:t>
            </a:r>
            <a:r>
              <a:rPr lang="tr-TR" sz="2500" dirty="0" err="1">
                <a:solidFill>
                  <a:srgbClr val="000000"/>
                </a:solidFill>
              </a:rPr>
              <a:t>voit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fuir</a:t>
            </a:r>
            <a:r>
              <a:rPr lang="tr-TR" sz="2500" dirty="0">
                <a:solidFill>
                  <a:srgbClr val="000000"/>
                </a:solidFill>
              </a:rPr>
              <a:t> la </a:t>
            </a:r>
            <a:r>
              <a:rPr lang="tr-TR" sz="2500" dirty="0" err="1">
                <a:solidFill>
                  <a:srgbClr val="000000"/>
                </a:solidFill>
              </a:rPr>
              <a:t>fumée</a:t>
            </a:r>
            <a:r>
              <a:rPr lang="tr-TR" sz="25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>
                <a:solidFill>
                  <a:srgbClr val="000000"/>
                </a:solidFill>
              </a:rPr>
              <a:t>Et </a:t>
            </a:r>
            <a:r>
              <a:rPr lang="tr-TR" sz="2500" dirty="0" err="1">
                <a:solidFill>
                  <a:srgbClr val="000000"/>
                </a:solidFill>
              </a:rPr>
              <a:t>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bois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étaient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noirs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jusques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l'horizon</a:t>
            </a:r>
            <a:r>
              <a:rPr lang="tr-TR" sz="25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Nous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marchions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sans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parler</a:t>
            </a:r>
            <a:r>
              <a:rPr lang="tr-TR" sz="2500" dirty="0">
                <a:solidFill>
                  <a:srgbClr val="000000"/>
                </a:solidFill>
              </a:rPr>
              <a:t>, dans </a:t>
            </a:r>
            <a:r>
              <a:rPr lang="tr-TR" sz="2500" dirty="0" err="1">
                <a:solidFill>
                  <a:srgbClr val="000000"/>
                </a:solidFill>
              </a:rPr>
              <a:t>l'humide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gazon</a:t>
            </a:r>
            <a:r>
              <a:rPr lang="tr-TR" sz="25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>
                <a:solidFill>
                  <a:srgbClr val="000000"/>
                </a:solidFill>
              </a:rPr>
              <a:t>Dans la </a:t>
            </a:r>
            <a:r>
              <a:rPr lang="tr-TR" sz="2500" dirty="0" err="1">
                <a:solidFill>
                  <a:srgbClr val="000000"/>
                </a:solidFill>
              </a:rPr>
              <a:t>bruyère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épaisse</a:t>
            </a:r>
            <a:r>
              <a:rPr lang="tr-TR" sz="2500" dirty="0">
                <a:solidFill>
                  <a:srgbClr val="000000"/>
                </a:solidFill>
              </a:rPr>
              <a:t> et dans </a:t>
            </a:r>
            <a:r>
              <a:rPr lang="tr-TR" sz="2500" dirty="0" err="1">
                <a:solidFill>
                  <a:srgbClr val="000000"/>
                </a:solidFill>
              </a:rPr>
              <a:t>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hautes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brandes</a:t>
            </a:r>
            <a:r>
              <a:rPr lang="tr-TR" sz="25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Lorsque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sous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sapins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pareils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ceux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Landes</a:t>
            </a:r>
            <a:r>
              <a:rPr lang="tr-TR" sz="2500" dirty="0">
                <a:solidFill>
                  <a:srgbClr val="000000"/>
                </a:solidFill>
              </a:rPr>
              <a:t>,</a:t>
            </a: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Nous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avons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aperçu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grands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ongles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marqués</a:t>
            </a:r>
            <a:endParaRPr lang="tr-TR" sz="2500" dirty="0">
              <a:solidFill>
                <a:srgbClr val="000000"/>
              </a:solidFill>
            </a:endParaRPr>
          </a:p>
          <a:p>
            <a:pPr>
              <a:lnSpc>
                <a:spcPct val="87000"/>
              </a:lnSpc>
              <a:spcAft>
                <a:spcPts val="1293"/>
              </a:spcAft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sz="2500" dirty="0">
                <a:solidFill>
                  <a:srgbClr val="000000"/>
                </a:solidFill>
              </a:rPr>
              <a:t>Par </a:t>
            </a:r>
            <a:r>
              <a:rPr lang="tr-TR" sz="2500" dirty="0" err="1">
                <a:solidFill>
                  <a:srgbClr val="000000"/>
                </a:solidFill>
              </a:rPr>
              <a:t>les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loups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voyageurs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nous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avions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traqués</a:t>
            </a:r>
            <a:r>
              <a:rPr lang="tr-TR" sz="25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Ekran Gösterisi (4:3)</PresentationFormat>
  <Paragraphs>68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istanbul</dc:creator>
  <cp:lastModifiedBy>istanbul</cp:lastModifiedBy>
  <cp:revision>1</cp:revision>
  <dcterms:created xsi:type="dcterms:W3CDTF">2018-09-12T07:18:05Z</dcterms:created>
  <dcterms:modified xsi:type="dcterms:W3CDTF">2018-09-12T07:18:28Z</dcterms:modified>
</cp:coreProperties>
</file>