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3"/>
  </p:notesMasterIdLst>
  <p:sldIdLst>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7C60B-5DBA-4B20-AC6E-3F9ECEEE4C0B}"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74557-D2E9-417F-AFD9-7B576113158D}" type="slidenum">
              <a:rPr lang="tr-TR" smtClean="0"/>
              <a:t>‹#›</a:t>
            </a:fld>
            <a:endParaRPr lang="tr-TR"/>
          </a:p>
        </p:txBody>
      </p:sp>
    </p:spTree>
    <p:extLst>
      <p:ext uri="{BB962C8B-B14F-4D97-AF65-F5344CB8AC3E}">
        <p14:creationId xmlns:p14="http://schemas.microsoft.com/office/powerpoint/2010/main" val="29239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8DD67F5F-E6FE-4BD4-8087-6D6ADFA67E7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22022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156C330-7B52-47BC-B75E-5B02F9FC5FF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6746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004FC713-5246-4920-A483-FBA05F23BE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035821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3C225C24-4B2A-4089-B015-F146B75EA6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942839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ECF9920-A76B-4D0F-88C6-65CD8DCE9E1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93468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E33287DD-426E-455C-87EE-32BC34A16E2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55528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0B79CC8C-0DD3-4901-B7E2-F41F5C9349F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4004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0A2F719-96C4-4E6B-A269-B46E138B11B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149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49010E82-9024-4B2A-A3EA-980956E0AC6B}"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4451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8DD67F5F-E6FE-4BD4-8087-6D6ADFA67E7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828604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96C0985-AF9E-400B-AC96-CF9FF7A3B45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90822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96C0985-AF9E-400B-AC96-CF9FF7A3B45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596720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069B3BB-D141-42F4-B06C-86627AF14D86}"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629344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A38F2A17-BE5D-47FF-A5B9-586201CE948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609268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F7A54F46-F4CB-4D03-A3B1-9390D517B359}"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680160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AB0CE8C2-964B-4589-A95A-A6D7BBF7349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968485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EB4239F-BF94-4D25-B40D-0C5DEC9E473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319881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3B985DB5-F508-4EFE-B1AB-46674FE35BC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030773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AA9D567-5CDD-4257-9D43-85EFC004E06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744745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156C330-7B52-47BC-B75E-5B02F9FC5FF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992953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004FC713-5246-4920-A483-FBA05F23BE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707418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3C225C24-4B2A-4089-B015-F146B75EA6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04800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069B3BB-D141-42F4-B06C-86627AF14D86}"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33498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ECF9920-A76B-4D0F-88C6-65CD8DCE9E1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697776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E33287DD-426E-455C-87EE-32BC34A16E2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585725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0B79CC8C-0DD3-4901-B7E2-F41F5C9349F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69852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0A2F719-96C4-4E6B-A269-B46E138B11B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194408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49010E82-9024-4B2A-A3EA-980956E0AC6B}"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4230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A38F2A17-BE5D-47FF-A5B9-586201CE948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8155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F7A54F46-F4CB-4D03-A3B1-9390D517B359}"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33520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AB0CE8C2-964B-4589-A95A-A6D7BBF7349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038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EB4239F-BF94-4D25-B40D-0C5DEC9E473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66769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3B985DB5-F508-4EFE-B1AB-46674FE35BC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14961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AA9D567-5CDD-4257-9D43-85EFC004E06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26949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defRPr/>
            </a:pPr>
            <a:fld id="{68056CA5-5E65-4727-A4A9-F537B8DD70F0}" type="slidenum">
              <a:rPr lang="tr-TR" altLang="tr-TR">
                <a:solidFill>
                  <a:prstClr val="black"/>
                </a:solidFill>
                <a:cs typeface="Arial" panose="020B0604020202020204" pitchFamily="34" charset="0"/>
              </a:rPr>
              <a:pPr eaLnBrk="0" fontAlgn="base" hangingPunct="0">
                <a:spcBef>
                  <a:spcPct val="0"/>
                </a:spcBef>
                <a:spcAft>
                  <a:spcPct val="0"/>
                </a:spcAft>
                <a:defRPr/>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626985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defRPr/>
            </a:pPr>
            <a:fld id="{68056CA5-5E65-4727-A4A9-F537B8DD70F0}" type="slidenum">
              <a:rPr lang="tr-TR" altLang="tr-TR">
                <a:solidFill>
                  <a:prstClr val="black"/>
                </a:solidFill>
                <a:cs typeface="Arial" panose="020B0604020202020204" pitchFamily="34" charset="0"/>
              </a:rPr>
              <a:pPr eaLnBrk="0" fontAlgn="base" hangingPunct="0">
                <a:spcBef>
                  <a:spcPct val="0"/>
                </a:spcBef>
                <a:spcAft>
                  <a:spcPct val="0"/>
                </a:spcAft>
                <a:defRPr/>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33509096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2400" y="1871663"/>
            <a:ext cx="6815138" cy="1514475"/>
          </a:xfrm>
        </p:spPr>
        <p:txBody>
          <a:bodyPr rtlCol="0"/>
          <a:lstStyle/>
          <a:p>
            <a:pPr eaLnBrk="1" fontAlgn="auto" hangingPunct="1">
              <a:spcAft>
                <a:spcPts val="0"/>
              </a:spcAft>
              <a:defRPr/>
            </a:pPr>
            <a:r>
              <a:rPr lang="tr-TR" altLang="tr-TR" sz="3200" b="1" dirty="0" smtClean="0">
                <a:solidFill>
                  <a:schemeClr val="tx1">
                    <a:lumMod val="85000"/>
                    <a:lumOff val="15000"/>
                  </a:schemeClr>
                </a:solidFill>
                <a:latin typeface="+mn-lt"/>
              </a:rPr>
              <a:t>TURİZM </a:t>
            </a:r>
            <a:r>
              <a:rPr lang="tr-TR" altLang="tr-TR" sz="3200" b="1" dirty="0" smtClean="0">
                <a:solidFill>
                  <a:schemeClr val="tx1">
                    <a:lumMod val="85000"/>
                    <a:lumOff val="15000"/>
                  </a:schemeClr>
                </a:solidFill>
                <a:latin typeface="+mn-lt"/>
              </a:rPr>
              <a:t>PAZARLAMASINDA GÜNCEL YALAŞIMLAR</a:t>
            </a:r>
            <a:endParaRPr lang="tr-TR" altLang="tr-TR" sz="3200" b="1" dirty="0">
              <a:solidFill>
                <a:schemeClr val="tx1">
                  <a:lumMod val="85000"/>
                  <a:lumOff val="15000"/>
                </a:schemeClr>
              </a:solidFill>
              <a:latin typeface="+mn-lt"/>
            </a:endParaRPr>
          </a:p>
        </p:txBody>
      </p:sp>
      <p:sp>
        <p:nvSpPr>
          <p:cNvPr id="16387" name="Rectangle 3"/>
          <p:cNvSpPr>
            <a:spLocks noGrp="1" noChangeArrowheads="1"/>
          </p:cNvSpPr>
          <p:nvPr>
            <p:ph type="subTitle" idx="1"/>
          </p:nvPr>
        </p:nvSpPr>
        <p:spPr>
          <a:xfrm>
            <a:off x="2692400" y="3657600"/>
            <a:ext cx="6815138" cy="1320800"/>
          </a:xfrm>
        </p:spPr>
        <p:txBody>
          <a:bodyPr/>
          <a:lstStyle/>
          <a:p>
            <a:pPr eaLnBrk="1" hangingPunct="1"/>
            <a:r>
              <a:rPr lang="tr-TR" altLang="tr-TR" sz="3200" smtClean="0"/>
              <a:t>Emir Hilmi Üner</a:t>
            </a:r>
          </a:p>
        </p:txBody>
      </p:sp>
    </p:spTree>
    <p:extLst>
      <p:ext uri="{BB962C8B-B14F-4D97-AF65-F5344CB8AC3E}">
        <p14:creationId xmlns:p14="http://schemas.microsoft.com/office/powerpoint/2010/main" val="19002712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Unvan 1"/>
          <p:cNvSpPr>
            <a:spLocks noGrp="1"/>
          </p:cNvSpPr>
          <p:nvPr>
            <p:ph type="title"/>
          </p:nvPr>
        </p:nvSpPr>
        <p:spPr/>
        <p:txBody>
          <a:bodyPr/>
          <a:lstStyle/>
          <a:p>
            <a:endParaRPr lang="tr-TR" altLang="tr-TR" smtClean="0">
              <a:ln>
                <a:noFill/>
              </a:ln>
            </a:endParaRPr>
          </a:p>
        </p:txBody>
      </p:sp>
      <p:sp>
        <p:nvSpPr>
          <p:cNvPr id="53251" name="İçerik Yer Tutucusu 2"/>
          <p:cNvSpPr>
            <a:spLocks noGrp="1"/>
          </p:cNvSpPr>
          <p:nvPr>
            <p:ph idx="1"/>
          </p:nvPr>
        </p:nvSpPr>
        <p:spPr/>
        <p:txBody>
          <a:bodyPr/>
          <a:lstStyle/>
          <a:p>
            <a:r>
              <a:rPr lang="tr-TR" altLang="tr-TR" smtClean="0"/>
              <a:t>Geleneksel pazarlama çeşitli aşamalardan geçerek, önceki uygulananlardan farklı, yeni anlayışlara yerini bırakmıştır. Günümüzde işletmeler, oldukça farklı bir rekabet ile karşı karşıya bulunmaktadırlar. Ürün farklılaştırmanın giderek daha da zorlaştığı, küresel piyasaların ve rakiplerin giderek arttığı, müşteri beklentilerinin farklılaştığı ve tatmin edilmesi giderek zor hale geldiği farklı bir müşteri yapısının ortaya çıktığı bir ortamda işletmeler, değişik pazarlama yöntem ve stratejilerini araştırmaya ve uygulamaya devam etmektedirler. </a:t>
            </a:r>
          </a:p>
        </p:txBody>
      </p:sp>
    </p:spTree>
    <p:extLst>
      <p:ext uri="{BB962C8B-B14F-4D97-AF65-F5344CB8AC3E}">
        <p14:creationId xmlns:p14="http://schemas.microsoft.com/office/powerpoint/2010/main" val="92503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Unvan 1"/>
          <p:cNvSpPr>
            <a:spLocks noGrp="1"/>
          </p:cNvSpPr>
          <p:nvPr>
            <p:ph type="title"/>
          </p:nvPr>
        </p:nvSpPr>
        <p:spPr/>
        <p:txBody>
          <a:bodyPr/>
          <a:lstStyle/>
          <a:p>
            <a:r>
              <a:rPr lang="tr-TR" altLang="tr-TR" smtClean="0">
                <a:ln>
                  <a:noFill/>
                </a:ln>
              </a:rPr>
              <a:t>Müşteri İletişimi</a:t>
            </a:r>
          </a:p>
        </p:txBody>
      </p:sp>
      <p:sp>
        <p:nvSpPr>
          <p:cNvPr id="45059" name="İçerik Yer Tutucusu 2"/>
          <p:cNvSpPr>
            <a:spLocks noGrp="1"/>
          </p:cNvSpPr>
          <p:nvPr>
            <p:ph idx="1"/>
          </p:nvPr>
        </p:nvSpPr>
        <p:spPr/>
        <p:txBody>
          <a:bodyPr/>
          <a:lstStyle/>
          <a:p>
            <a:r>
              <a:rPr lang="tr-TR" altLang="tr-TR" sz="3200" smtClean="0"/>
              <a:t> 4P deki promosyonun 4C’deki karşılığı olan müşteri iletişimi yapılacak bütün tanıtım faaliyetlerinin müşteriyi hedef almasını ve ona değer vermesini içerir. </a:t>
            </a:r>
          </a:p>
          <a:p>
            <a:r>
              <a:rPr lang="tr-TR" altLang="tr-TR" sz="3200" smtClean="0"/>
              <a:t>Günümüzde tüketiciler, baskıcı tutundurma çalışmaları yerine çift yönlü iletişim ve ürünün sağlayacağı değerlerin kendilerine aktarılmasını beklemektedirler.</a:t>
            </a:r>
          </a:p>
        </p:txBody>
      </p:sp>
    </p:spTree>
    <p:extLst>
      <p:ext uri="{BB962C8B-B14F-4D97-AF65-F5344CB8AC3E}">
        <p14:creationId xmlns:p14="http://schemas.microsoft.com/office/powerpoint/2010/main" val="1957017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Unvan 1"/>
          <p:cNvSpPr>
            <a:spLocks noGrp="1"/>
          </p:cNvSpPr>
          <p:nvPr>
            <p:ph type="title"/>
          </p:nvPr>
        </p:nvSpPr>
        <p:spPr/>
        <p:txBody>
          <a:bodyPr/>
          <a:lstStyle/>
          <a:p>
            <a:r>
              <a:rPr lang="tr-TR" altLang="tr-TR" smtClean="0">
                <a:ln>
                  <a:noFill/>
                </a:ln>
              </a:rPr>
              <a:t>Müşteri iletişimi</a:t>
            </a:r>
          </a:p>
        </p:txBody>
      </p:sp>
      <p:sp>
        <p:nvSpPr>
          <p:cNvPr id="46083" name="İçerik Yer Tutucusu 2"/>
          <p:cNvSpPr>
            <a:spLocks noGrp="1"/>
          </p:cNvSpPr>
          <p:nvPr>
            <p:ph idx="1"/>
          </p:nvPr>
        </p:nvSpPr>
        <p:spPr/>
        <p:txBody>
          <a:bodyPr/>
          <a:lstStyle/>
          <a:p>
            <a:pPr algn="just"/>
            <a:r>
              <a:rPr lang="tr-TR" altLang="tr-TR" sz="3200" smtClean="0"/>
              <a:t>Hedef kitleyi yanıltmaktan kaçınan ve onunla doğru iletişim kurmayı başaran tanıtım müşteri odaklı pazarlama anlayışının tanıtım stratejisini oluşturur. İşletmeler müşteriye değer aktardığı ölçüde müşterilerinin sadakatini ve işletmenin ürünlerine olan talebini devam ettirebilmektedir. </a:t>
            </a:r>
          </a:p>
          <a:p>
            <a:endParaRPr lang="tr-TR" altLang="tr-TR" smtClean="0"/>
          </a:p>
        </p:txBody>
      </p:sp>
    </p:spTree>
    <p:extLst>
      <p:ext uri="{BB962C8B-B14F-4D97-AF65-F5344CB8AC3E}">
        <p14:creationId xmlns:p14="http://schemas.microsoft.com/office/powerpoint/2010/main" val="242005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Unvan 1"/>
          <p:cNvSpPr>
            <a:spLocks noGrp="1"/>
          </p:cNvSpPr>
          <p:nvPr>
            <p:ph type="title"/>
          </p:nvPr>
        </p:nvSpPr>
        <p:spPr/>
        <p:txBody>
          <a:bodyPr/>
          <a:lstStyle/>
          <a:p>
            <a:r>
              <a:rPr lang="tr-TR" altLang="tr-TR" smtClean="0">
                <a:ln>
                  <a:noFill/>
                </a:ln>
              </a:rPr>
              <a:t>Önemseme/ Değer Verme</a:t>
            </a:r>
          </a:p>
        </p:txBody>
      </p:sp>
      <p:sp>
        <p:nvSpPr>
          <p:cNvPr id="47107" name="İçerik Yer Tutucusu 2"/>
          <p:cNvSpPr>
            <a:spLocks noGrp="1"/>
          </p:cNvSpPr>
          <p:nvPr>
            <p:ph idx="1"/>
          </p:nvPr>
        </p:nvSpPr>
        <p:spPr/>
        <p:txBody>
          <a:bodyPr/>
          <a:lstStyle/>
          <a:p>
            <a:pPr algn="just"/>
            <a:r>
              <a:rPr lang="tr-TR" altLang="tr-TR" sz="3200" smtClean="0"/>
              <a:t>“İnsan” yerini “Önemseme/Değer Verme”ye bırakmıştır. Buna göre, tüketici ürünü tercih etmekle bir itibar ve kişisel ilgi beklemektedir. Bu, pazarlamanın gittikçe kişiselleşmesiyle yakından ilgilidir.</a:t>
            </a:r>
          </a:p>
        </p:txBody>
      </p:sp>
    </p:spTree>
    <p:extLst>
      <p:ext uri="{BB962C8B-B14F-4D97-AF65-F5344CB8AC3E}">
        <p14:creationId xmlns:p14="http://schemas.microsoft.com/office/powerpoint/2010/main" val="42417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Unvan 1"/>
          <p:cNvSpPr>
            <a:spLocks noGrp="1"/>
          </p:cNvSpPr>
          <p:nvPr>
            <p:ph type="title"/>
          </p:nvPr>
        </p:nvSpPr>
        <p:spPr/>
        <p:txBody>
          <a:bodyPr/>
          <a:lstStyle/>
          <a:p>
            <a:r>
              <a:rPr lang="tr-TR" altLang="tr-TR" smtClean="0">
                <a:ln>
                  <a:noFill/>
                </a:ln>
              </a:rPr>
              <a:t>Onaylama</a:t>
            </a:r>
          </a:p>
        </p:txBody>
      </p:sp>
      <p:sp>
        <p:nvSpPr>
          <p:cNvPr id="48131" name="İçerik Yer Tutucusu 2"/>
          <p:cNvSpPr>
            <a:spLocks noGrp="1"/>
          </p:cNvSpPr>
          <p:nvPr>
            <p:ph idx="1"/>
          </p:nvPr>
        </p:nvSpPr>
        <p:spPr>
          <a:xfrm>
            <a:off x="1295400" y="2557463"/>
            <a:ext cx="9296400" cy="3317875"/>
          </a:xfrm>
        </p:spPr>
        <p:txBody>
          <a:bodyPr/>
          <a:lstStyle/>
          <a:p>
            <a:pPr algn="just"/>
            <a:r>
              <a:rPr lang="tr-TR" altLang="tr-TR" sz="3200" smtClean="0"/>
              <a:t>“Fiziksel belirti/Koşullar” yerini “onaylama”ya bırakmıştır. Hizmetin üretildiği yerin şekli, araçlar, personel giysileri, renkler, logo vb. unsurlar tüketiciler için hizmetin onaylanması anlamına gelmektedir.</a:t>
            </a:r>
          </a:p>
        </p:txBody>
      </p:sp>
    </p:spTree>
    <p:extLst>
      <p:ext uri="{BB962C8B-B14F-4D97-AF65-F5344CB8AC3E}">
        <p14:creationId xmlns:p14="http://schemas.microsoft.com/office/powerpoint/2010/main" val="29865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Unvan 1"/>
          <p:cNvSpPr>
            <a:spLocks noGrp="1"/>
          </p:cNvSpPr>
          <p:nvPr>
            <p:ph type="title"/>
          </p:nvPr>
        </p:nvSpPr>
        <p:spPr/>
        <p:txBody>
          <a:bodyPr/>
          <a:lstStyle/>
          <a:p>
            <a:r>
              <a:rPr lang="tr-TR" altLang="tr-TR" smtClean="0">
                <a:ln>
                  <a:noFill/>
                </a:ln>
              </a:rPr>
              <a:t>Koordinasyon/Eş güdüm</a:t>
            </a:r>
          </a:p>
        </p:txBody>
      </p:sp>
      <p:sp>
        <p:nvSpPr>
          <p:cNvPr id="49155" name="İçerik Yer Tutucusu 2"/>
          <p:cNvSpPr>
            <a:spLocks noGrp="1"/>
          </p:cNvSpPr>
          <p:nvPr>
            <p:ph idx="1"/>
          </p:nvPr>
        </p:nvSpPr>
        <p:spPr/>
        <p:txBody>
          <a:bodyPr/>
          <a:lstStyle/>
          <a:p>
            <a:pPr algn="just"/>
            <a:r>
              <a:rPr lang="tr-TR" altLang="tr-TR" sz="3200" smtClean="0"/>
              <a:t>“Süreç” yerini “Eş güdüm” e bırakmıştır. Buna göre, hizmetin müşteriye ulaşmasıyla ilgili aşamalar, müşteri eş güdümü çerçevesinde gerçekleştirilmelidir. Eş güdüm yaklaşımı, tüketicileri sürece dahil etmektedir.</a:t>
            </a:r>
          </a:p>
        </p:txBody>
      </p:sp>
    </p:spTree>
    <p:extLst>
      <p:ext uri="{BB962C8B-B14F-4D97-AF65-F5344CB8AC3E}">
        <p14:creationId xmlns:p14="http://schemas.microsoft.com/office/powerpoint/2010/main" val="393699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Unvan 1"/>
          <p:cNvSpPr>
            <a:spLocks noGrp="1"/>
          </p:cNvSpPr>
          <p:nvPr>
            <p:ph type="title"/>
          </p:nvPr>
        </p:nvSpPr>
        <p:spPr/>
        <p:txBody>
          <a:bodyPr/>
          <a:lstStyle/>
          <a:p>
            <a:endParaRPr lang="tr-TR" altLang="tr-TR" smtClean="0">
              <a:ln>
                <a:noFill/>
              </a:ln>
            </a:endParaRPr>
          </a:p>
        </p:txBody>
      </p:sp>
      <p:sp>
        <p:nvSpPr>
          <p:cNvPr id="50179" name="İçerik Yer Tutucusu 2"/>
          <p:cNvSpPr>
            <a:spLocks noGrp="1"/>
          </p:cNvSpPr>
          <p:nvPr>
            <p:ph idx="1"/>
          </p:nvPr>
        </p:nvSpPr>
        <p:spPr/>
        <p:txBody>
          <a:bodyPr/>
          <a:lstStyle/>
          <a:p>
            <a:r>
              <a:rPr lang="tr-TR" altLang="tr-TR" smtClean="0"/>
              <a:t>1990’dan günümüze kadar olan dönemde, “müşteri odaklı olmak” pazarlamada yükselen bir eğilimdir. Müşteri ile ilgili tüm kanallar kullanılarak iletişim kurulması ve müşterilerden gelen bilgilerin değerlendirildiği görülmektedir.</a:t>
            </a:r>
          </a:p>
        </p:txBody>
      </p:sp>
    </p:spTree>
    <p:extLst>
      <p:ext uri="{BB962C8B-B14F-4D97-AF65-F5344CB8AC3E}">
        <p14:creationId xmlns:p14="http://schemas.microsoft.com/office/powerpoint/2010/main" val="388914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Unvan 1"/>
          <p:cNvSpPr>
            <a:spLocks noGrp="1"/>
          </p:cNvSpPr>
          <p:nvPr>
            <p:ph type="title"/>
          </p:nvPr>
        </p:nvSpPr>
        <p:spPr/>
        <p:txBody>
          <a:bodyPr/>
          <a:lstStyle/>
          <a:p>
            <a:endParaRPr lang="tr-TR" altLang="tr-TR" smtClean="0">
              <a:ln>
                <a:noFill/>
              </a:ln>
            </a:endParaRPr>
          </a:p>
        </p:txBody>
      </p:sp>
      <p:sp>
        <p:nvSpPr>
          <p:cNvPr id="51203" name="İçerik Yer Tutucusu 2"/>
          <p:cNvSpPr>
            <a:spLocks noGrp="1"/>
          </p:cNvSpPr>
          <p:nvPr>
            <p:ph idx="1"/>
          </p:nvPr>
        </p:nvSpPr>
        <p:spPr/>
        <p:txBody>
          <a:bodyPr/>
          <a:lstStyle/>
          <a:p>
            <a:r>
              <a:rPr lang="tr-TR" altLang="tr-TR" smtClean="0"/>
              <a:t>1990’ların en büyük özelliği, tüketicilerin güçlerini ortaya koymaları olmuştur. Tüketiciler artık kendilerinin de söyleyecekleri bir şeyler olduğunun ve bunu işletmelerin dinlemeleri gerektiğinin farkına varmışlardır. Đşletmeler de pazarda var olabilmek için müşterileri dinlemek ve anlamak zorunda olduklarını anlamışlardır</a:t>
            </a:r>
          </a:p>
        </p:txBody>
      </p:sp>
    </p:spTree>
    <p:extLst>
      <p:ext uri="{BB962C8B-B14F-4D97-AF65-F5344CB8AC3E}">
        <p14:creationId xmlns:p14="http://schemas.microsoft.com/office/powerpoint/2010/main" val="49023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Unvan 1"/>
          <p:cNvSpPr>
            <a:spLocks noGrp="1"/>
          </p:cNvSpPr>
          <p:nvPr>
            <p:ph type="title"/>
          </p:nvPr>
        </p:nvSpPr>
        <p:spPr/>
        <p:txBody>
          <a:bodyPr/>
          <a:lstStyle/>
          <a:p>
            <a:endParaRPr lang="tr-TR" altLang="tr-TR" smtClean="0">
              <a:ln>
                <a:noFill/>
              </a:ln>
            </a:endParaRPr>
          </a:p>
        </p:txBody>
      </p:sp>
      <p:sp>
        <p:nvSpPr>
          <p:cNvPr id="52227" name="İçerik Yer Tutucusu 2"/>
          <p:cNvSpPr>
            <a:spLocks noGrp="1"/>
          </p:cNvSpPr>
          <p:nvPr>
            <p:ph idx="1"/>
          </p:nvPr>
        </p:nvSpPr>
        <p:spPr/>
        <p:txBody>
          <a:bodyPr/>
          <a:lstStyle/>
          <a:p>
            <a:r>
              <a:rPr lang="tr-TR" altLang="tr-TR" smtClean="0"/>
              <a:t>Bireyselliğin ön plana çıkmasıyla birlikte, tüketiciler sadece kendileri için üretilmiş, sadece kendilerine sunulmuş, sadece kendileri için tasarlanmış (customization)  ürünler, hizmetler, işlemler görmek istemektedirler</a:t>
            </a:r>
          </a:p>
        </p:txBody>
      </p:sp>
    </p:spTree>
    <p:extLst>
      <p:ext uri="{BB962C8B-B14F-4D97-AF65-F5344CB8AC3E}">
        <p14:creationId xmlns:p14="http://schemas.microsoft.com/office/powerpoint/2010/main" val="15203925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363</Words>
  <Application>Microsoft Office PowerPoint</Application>
  <PresentationFormat>Geniş ekran</PresentationFormat>
  <Paragraphs>17</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10</vt:i4>
      </vt:variant>
    </vt:vector>
  </HeadingPairs>
  <TitlesOfParts>
    <vt:vector size="15" baseType="lpstr">
      <vt:lpstr>Arial</vt:lpstr>
      <vt:lpstr>Calibri</vt:lpstr>
      <vt:lpstr>Garamond</vt:lpstr>
      <vt:lpstr>Organik</vt:lpstr>
      <vt:lpstr>1_Organik</vt:lpstr>
      <vt:lpstr>TURİZM PAZARLAMASINDA GÜNCEL YALAŞIMLAR</vt:lpstr>
      <vt:lpstr>Müşteri İletişimi</vt:lpstr>
      <vt:lpstr>Müşteri iletişimi</vt:lpstr>
      <vt:lpstr>Önemseme/ Değer Verme</vt:lpstr>
      <vt:lpstr>Onaylama</vt:lpstr>
      <vt:lpstr>Koordinasyon/Eş güdüm</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PAZARLAMASINDA GÜNCEL YALAŞIMLAR</dc:title>
  <dc:creator>emir üner</dc:creator>
  <cp:lastModifiedBy>emir üner</cp:lastModifiedBy>
  <cp:revision>4</cp:revision>
  <dcterms:created xsi:type="dcterms:W3CDTF">2017-10-29T11:58:33Z</dcterms:created>
  <dcterms:modified xsi:type="dcterms:W3CDTF">2017-10-29T12:04:41Z</dcterms:modified>
</cp:coreProperties>
</file>