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AD78-B5D9-4B58-9153-1F96C363F375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AC3E6C-5389-49C6-8B6F-49D7EACE3CD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AD78-B5D9-4B58-9153-1F96C363F375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3E6C-5389-49C6-8B6F-49D7EACE3CD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CAC3E6C-5389-49C6-8B6F-49D7EACE3CD0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AD78-B5D9-4B58-9153-1F96C363F375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AD78-B5D9-4B58-9153-1F96C363F375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CAC3E6C-5389-49C6-8B6F-49D7EACE3CD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AD78-B5D9-4B58-9153-1F96C363F375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AC3E6C-5389-49C6-8B6F-49D7EACE3CD0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316AD78-B5D9-4B58-9153-1F96C363F375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3E6C-5389-49C6-8B6F-49D7EACE3CD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AD78-B5D9-4B58-9153-1F96C363F375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CAC3E6C-5389-49C6-8B6F-49D7EACE3CD0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AD78-B5D9-4B58-9153-1F96C363F375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CAC3E6C-5389-49C6-8B6F-49D7EACE3C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AD78-B5D9-4B58-9153-1F96C363F375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AC3E6C-5389-49C6-8B6F-49D7EACE3C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AC3E6C-5389-49C6-8B6F-49D7EACE3CD0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AD78-B5D9-4B58-9153-1F96C363F375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CAC3E6C-5389-49C6-8B6F-49D7EACE3CD0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316AD78-B5D9-4B58-9153-1F96C363F375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316AD78-B5D9-4B58-9153-1F96C363F375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AC3E6C-5389-49C6-8B6F-49D7EACE3CD0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Toplumsal Cinsiyet ve Ataerkillik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6954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Mary</a:t>
            </a:r>
            <a:r>
              <a:rPr lang="tr-TR" dirty="0" smtClean="0"/>
              <a:t> </a:t>
            </a:r>
            <a:r>
              <a:rPr lang="tr-TR" dirty="0" err="1" smtClean="0"/>
              <a:t>Daly</a:t>
            </a:r>
            <a:r>
              <a:rPr lang="tr-TR" dirty="0" smtClean="0"/>
              <a:t>, toplumsal cinsiyet ve </a:t>
            </a:r>
            <a:r>
              <a:rPr lang="tr-TR" u="sng" dirty="0" smtClean="0"/>
              <a:t>dil</a:t>
            </a:r>
            <a:r>
              <a:rPr lang="tr-TR" dirty="0" smtClean="0"/>
              <a:t> ilişkisi: örneğin “cadı” ve “kokona” </a:t>
            </a:r>
          </a:p>
          <a:p>
            <a:endParaRPr lang="tr-TR" dirty="0" smtClean="0"/>
          </a:p>
          <a:p>
            <a:r>
              <a:rPr lang="tr-TR" dirty="0" smtClean="0"/>
              <a:t>Sigmund Freud, </a:t>
            </a:r>
            <a:r>
              <a:rPr lang="tr-TR" u="sng" dirty="0" smtClean="0"/>
              <a:t>aile </a:t>
            </a:r>
            <a:r>
              <a:rPr lang="tr-TR" dirty="0" smtClean="0"/>
              <a:t>içinde oluşan toplumsal cinsiyet kavramının çocukluktan önceki dönemde oluştuğunu söyler. 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</a:t>
            </a:r>
            <a:r>
              <a:rPr lang="tr-TR" dirty="0" err="1" smtClean="0"/>
              <a:t>Nancy</a:t>
            </a:r>
            <a:r>
              <a:rPr lang="tr-TR" dirty="0" smtClean="0"/>
              <a:t> </a:t>
            </a:r>
            <a:r>
              <a:rPr lang="tr-TR" dirty="0" err="1" smtClean="0"/>
              <a:t>Chodorow</a:t>
            </a:r>
            <a:r>
              <a:rPr lang="tr-TR" dirty="0" smtClean="0"/>
              <a:t> </a:t>
            </a:r>
            <a:r>
              <a:rPr lang="tr-TR" u="sng" dirty="0" smtClean="0"/>
              <a:t>aile</a:t>
            </a:r>
            <a:r>
              <a:rPr lang="tr-TR" dirty="0" smtClean="0"/>
              <a:t> içindeki </a:t>
            </a:r>
            <a:r>
              <a:rPr lang="tr-TR" u="sng" dirty="0" smtClean="0"/>
              <a:t>cinsiyetçi işbölümünün</a:t>
            </a:r>
            <a:r>
              <a:rPr lang="tr-TR" dirty="0" smtClean="0"/>
              <a:t>, toplumsal cinsiyetin temeli olduğunu söyler.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2944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1960’lı ve 70’li yıllarda doruk noktasına ulaşan feminizm, bir yandan kadınların siyasal temsil olanaklarının artırılmasına yönelik politikaların geliştirilmesinde rol oynamış; diğer yandan “ataerkillik” gibi bazı önemli kavramların yeniden sorgulanmasına yol açmıştır.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6917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60’ların ikinci yarısında kadın hareketinin bugünkü aşaması ortaya çıkarken birleştirici bir ideolojiye ihtiyaç duyulmuştur:</a:t>
            </a:r>
          </a:p>
          <a:p>
            <a:endParaRPr lang="tr-TR" dirty="0" smtClean="0"/>
          </a:p>
          <a:p>
            <a:r>
              <a:rPr lang="tr-TR" dirty="0" err="1" smtClean="0"/>
              <a:t>Kızkardeşlik</a:t>
            </a:r>
            <a:r>
              <a:rPr lang="tr-TR" dirty="0" smtClean="0"/>
              <a:t>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3616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Beauvoir</a:t>
            </a:r>
            <a:r>
              <a:rPr lang="tr-TR" dirty="0" smtClean="0"/>
              <a:t>, </a:t>
            </a:r>
            <a:r>
              <a:rPr lang="tr-TR" dirty="0" err="1" smtClean="0"/>
              <a:t>kızkardeşlik</a:t>
            </a:r>
            <a:r>
              <a:rPr lang="tr-TR" dirty="0" smtClean="0"/>
              <a:t> ve dayanışmayı savunmuş ve kadın bedeninin bir dünya görüşünün temeli olamayacağını da  söylemiştir.  </a:t>
            </a:r>
          </a:p>
          <a:p>
            <a:endParaRPr lang="tr-TR" dirty="0" smtClean="0"/>
          </a:p>
          <a:p>
            <a:r>
              <a:rPr lang="tr-TR" dirty="0" smtClean="0"/>
              <a:t>Beden Toplumu – Kadın bedeni</a:t>
            </a:r>
          </a:p>
          <a:p>
            <a:endParaRPr lang="tr-TR" dirty="0" smtClean="0"/>
          </a:p>
          <a:p>
            <a:r>
              <a:rPr lang="tr-TR" dirty="0" smtClean="0"/>
              <a:t>Popüler kültür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0315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Kürtaj hakkı- II.dalga feminist hareket </a:t>
            </a:r>
          </a:p>
          <a:p>
            <a:endParaRPr lang="tr-TR" dirty="0" smtClean="0"/>
          </a:p>
          <a:p>
            <a:r>
              <a:rPr lang="tr-TR" dirty="0" smtClean="0"/>
              <a:t>Kadınların talepleri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8651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II. dalga feministlerin en önemli mücadelesi kürtaj hakkı konusunda olmuştur.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II. dalga feminist hareket, küçük kadın gruplarıyla başlamıştır. Bu hareketin başarısını sağlayan ise, yeni bir örgütlenme modeli ve siyaset yapma biçiminin farklılığıdır.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8980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II.dalga feminist hareket: </a:t>
            </a:r>
          </a:p>
          <a:p>
            <a:pPr>
              <a:buNone/>
            </a:pPr>
            <a:r>
              <a:rPr lang="tr-TR" dirty="0" smtClean="0"/>
              <a:t>                   “özel olan politiktir”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“kadının görünmeyen emeği” ve “özel alanda maruz kaldığı şiddet” </a:t>
            </a:r>
          </a:p>
          <a:p>
            <a:pPr>
              <a:buNone/>
            </a:pPr>
            <a:r>
              <a:rPr lang="tr-TR" dirty="0" smtClean="0"/>
              <a:t>   ön plana çıkarılmıştır.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026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“</a:t>
            </a:r>
            <a:r>
              <a:rPr lang="tr-TR" i="1" dirty="0" smtClean="0"/>
              <a:t>yaşadığın kişisel değil, kimse yalnız değil!”</a:t>
            </a:r>
            <a:r>
              <a:rPr lang="tr-TR" dirty="0" smtClean="0"/>
              <a:t>sloganından hareket etmiştir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Donovan</a:t>
            </a:r>
            <a:r>
              <a:rPr lang="tr-TR" dirty="0" smtClean="0"/>
              <a:t>, 1997). </a:t>
            </a:r>
            <a:r>
              <a:rPr lang="tr-TR" i="1" dirty="0" smtClean="0"/>
              <a:t>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7251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II. dalgada üzerinde önemle durulan, ataerkil ilişkilerin kurulduğu alan olan; </a:t>
            </a:r>
          </a:p>
          <a:p>
            <a:endParaRPr lang="tr-TR" dirty="0" smtClean="0"/>
          </a:p>
          <a:p>
            <a:r>
              <a:rPr lang="tr-TR" u="sng" dirty="0" smtClean="0"/>
              <a:t>“aile” ve ailede kadın-erkek ilişkilerinin </a:t>
            </a:r>
            <a:r>
              <a:rPr lang="tr-TR" dirty="0" smtClean="0"/>
              <a:t>nasıl belirlendiğidir. </a:t>
            </a:r>
          </a:p>
          <a:p>
            <a:r>
              <a:rPr lang="tr-TR" dirty="0" err="1" smtClean="0"/>
              <a:t>Shulamith</a:t>
            </a:r>
            <a:r>
              <a:rPr lang="tr-TR" dirty="0" smtClean="0"/>
              <a:t> </a:t>
            </a:r>
            <a:r>
              <a:rPr lang="tr-TR" dirty="0" err="1" smtClean="0"/>
              <a:t>Firestone</a:t>
            </a:r>
            <a:r>
              <a:rPr lang="tr-TR" dirty="0" smtClean="0"/>
              <a:t> (1993), </a:t>
            </a:r>
            <a:r>
              <a:rPr lang="tr-TR" dirty="0" smtClean="0">
                <a:solidFill>
                  <a:srgbClr val="FF0000"/>
                </a:solidFill>
              </a:rPr>
              <a:t>kadının doğurganlığının</a:t>
            </a:r>
            <a:r>
              <a:rPr lang="tr-TR" dirty="0" smtClean="0"/>
              <a:t> ataerkil ilişkilerin temelinde olduğunu söyler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8841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</TotalTime>
  <Words>253</Words>
  <Application>Microsoft Office PowerPoint</Application>
  <PresentationFormat>Ekran Gösterisi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Kent</vt:lpstr>
      <vt:lpstr>Toplumsal Cinsiyet ve Ataerkillik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Toplumsal Cinsiyet ve Ataerkillik</dc:title>
  <dc:creator>Hp-Pc</dc:creator>
  <cp:lastModifiedBy>Hp-Pc</cp:lastModifiedBy>
  <cp:revision>2</cp:revision>
  <dcterms:created xsi:type="dcterms:W3CDTF">2020-10-01T17:36:03Z</dcterms:created>
  <dcterms:modified xsi:type="dcterms:W3CDTF">2020-10-01T17:38:16Z</dcterms:modified>
</cp:coreProperties>
</file>