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60" r:id="rId6"/>
    <p:sldId id="259" r:id="rId7"/>
    <p:sldId id="264" r:id="rId8"/>
    <p:sldId id="261" r:id="rId9"/>
    <p:sldId id="262" r:id="rId10"/>
    <p:sldId id="263"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kutuphane.halkcephesi.net/wallerstein/kapitalizmin%20ideolojik%20gerilimleri.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2132856"/>
            <a:ext cx="7772400" cy="1080119"/>
          </a:xfrm>
        </p:spPr>
        <p:txBody>
          <a:bodyPr>
            <a:normAutofit fontScale="90000"/>
          </a:bodyPr>
          <a:lstStyle/>
          <a:p>
            <a:r>
              <a:rPr lang="tr-TR" dirty="0" smtClean="0"/>
              <a:t>ALINTI YAPMA KURALLARI</a:t>
            </a:r>
            <a:br>
              <a:rPr lang="tr-TR" dirty="0" smtClean="0"/>
            </a:br>
            <a:r>
              <a:rPr lang="tr-TR" dirty="0" smtClean="0"/>
              <a:t>(APA Yöntemi)</a:t>
            </a:r>
            <a:endParaRPr lang="tr-TR" dirty="0"/>
          </a:p>
        </p:txBody>
      </p:sp>
      <p:sp>
        <p:nvSpPr>
          <p:cNvPr id="3" name="2 Alt Başlık"/>
          <p:cNvSpPr>
            <a:spLocks noGrp="1"/>
          </p:cNvSpPr>
          <p:nvPr>
            <p:ph type="subTitle" idx="1"/>
          </p:nvPr>
        </p:nvSpPr>
        <p:spPr>
          <a:xfrm>
            <a:off x="1187624" y="1628800"/>
            <a:ext cx="6912768" cy="4896544"/>
          </a:xfrm>
        </p:spPr>
        <p:txBody>
          <a:bodyPr>
            <a:normAutofit/>
          </a:bodyPr>
          <a:lstStyle/>
          <a:p>
            <a:pPr algn="l">
              <a:lnSpc>
                <a:spcPct val="120000"/>
              </a:lnSpc>
            </a:pPr>
            <a:endParaRPr lang="tr-TR" dirty="0" smtClean="0">
              <a:solidFill>
                <a:srgbClr val="FF0000"/>
              </a:solidFill>
            </a:endParaRPr>
          </a:p>
          <a:p>
            <a:pPr algn="l">
              <a:lnSpc>
                <a:spcPct val="120000"/>
              </a:lnSpc>
            </a:pPr>
            <a:endParaRPr lang="tr-TR"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İkincil Kaynaklar</a:t>
            </a:r>
            <a:endParaRPr lang="tr-TR" dirty="0"/>
          </a:p>
        </p:txBody>
      </p:sp>
      <p:sp>
        <p:nvSpPr>
          <p:cNvPr id="3" name="2 İçerik Yer Tutucusu"/>
          <p:cNvSpPr>
            <a:spLocks noGrp="1"/>
          </p:cNvSpPr>
          <p:nvPr>
            <p:ph idx="1"/>
          </p:nvPr>
        </p:nvSpPr>
        <p:spPr/>
        <p:txBody>
          <a:bodyPr/>
          <a:lstStyle/>
          <a:p>
            <a:pPr>
              <a:buNone/>
            </a:pPr>
            <a:endParaRPr lang="tr-TR" dirty="0" smtClean="0"/>
          </a:p>
          <a:p>
            <a:pPr>
              <a:buNone/>
            </a:pPr>
            <a:r>
              <a:rPr lang="tr-TR" dirty="0" smtClean="0"/>
              <a:t>-	…(alıntılayan Johnson, 2007, </a:t>
            </a:r>
            <a:r>
              <a:rPr lang="tr-TR" dirty="0" err="1" smtClean="0"/>
              <a:t>ss</a:t>
            </a:r>
            <a:r>
              <a:rPr lang="tr-TR" dirty="0" smtClean="0"/>
              <a:t>. 37-38)</a:t>
            </a:r>
          </a:p>
          <a:p>
            <a:pPr>
              <a:buNone/>
            </a:pPr>
            <a:r>
              <a:rPr lang="tr-TR" dirty="0" smtClean="0"/>
              <a:t>-	…(aktaran Johnson, 2007, </a:t>
            </a:r>
            <a:r>
              <a:rPr lang="tr-TR" dirty="0" err="1" smtClean="0"/>
              <a:t>ss</a:t>
            </a:r>
            <a:r>
              <a:rPr lang="tr-TR" dirty="0" smtClean="0"/>
              <a:t>. 37-38)</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Kurumlardan Alıntı;</a:t>
            </a:r>
            <a:endParaRPr lang="tr-TR" dirty="0"/>
          </a:p>
        </p:txBody>
      </p:sp>
      <p:sp>
        <p:nvSpPr>
          <p:cNvPr id="3" name="2 İçerik Yer Tutucusu"/>
          <p:cNvSpPr>
            <a:spLocks noGrp="1"/>
          </p:cNvSpPr>
          <p:nvPr>
            <p:ph idx="1"/>
          </p:nvPr>
        </p:nvSpPr>
        <p:spPr/>
        <p:txBody>
          <a:bodyPr/>
          <a:lstStyle/>
          <a:p>
            <a:pPr>
              <a:buNone/>
            </a:pPr>
            <a:r>
              <a:rPr lang="tr-TR" dirty="0" smtClean="0"/>
              <a:t>	</a:t>
            </a:r>
          </a:p>
          <a:p>
            <a:pPr>
              <a:buNone/>
            </a:pPr>
            <a:r>
              <a:rPr lang="tr-TR" dirty="0" smtClean="0"/>
              <a:t>-	İlk atıf,</a:t>
            </a:r>
          </a:p>
          <a:p>
            <a:pPr>
              <a:buNone/>
            </a:pPr>
            <a:r>
              <a:rPr lang="tr-TR" dirty="0" smtClean="0"/>
              <a:t>	(Türkiye İstatistik Kurumu [TÜİK], 2010, s. 8)</a:t>
            </a:r>
          </a:p>
          <a:p>
            <a:endParaRPr lang="tr-TR" dirty="0" smtClean="0"/>
          </a:p>
          <a:p>
            <a:pPr>
              <a:buNone/>
            </a:pPr>
            <a:r>
              <a:rPr lang="tr-TR" dirty="0" smtClean="0"/>
              <a:t>-	İkinci ve daha sonraki atıflar,</a:t>
            </a:r>
          </a:p>
          <a:p>
            <a:pPr>
              <a:buNone/>
            </a:pPr>
            <a:r>
              <a:rPr lang="tr-TR" dirty="0" smtClean="0"/>
              <a:t>	(TÜİK, 2010, S. 12)</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Aynı yazarın aynı tarihli yayınlarına referans verirken;</a:t>
            </a:r>
            <a:endParaRPr lang="tr-TR" dirty="0"/>
          </a:p>
        </p:txBody>
      </p:sp>
      <p:sp>
        <p:nvSpPr>
          <p:cNvPr id="3" name="2 İçerik Yer Tutucusu"/>
          <p:cNvSpPr>
            <a:spLocks noGrp="1"/>
          </p:cNvSpPr>
          <p:nvPr>
            <p:ph idx="1"/>
          </p:nvPr>
        </p:nvSpPr>
        <p:spPr/>
        <p:txBody>
          <a:bodyPr/>
          <a:lstStyle/>
          <a:p>
            <a:endParaRPr lang="tr-TR" dirty="0" smtClean="0"/>
          </a:p>
          <a:p>
            <a:pPr>
              <a:buNone/>
            </a:pPr>
            <a:endParaRPr lang="tr-TR" dirty="0" smtClean="0"/>
          </a:p>
          <a:p>
            <a:pPr>
              <a:buNone/>
            </a:pPr>
            <a:r>
              <a:rPr lang="tr-TR" dirty="0" smtClean="0"/>
              <a:t>-	…(</a:t>
            </a:r>
            <a:r>
              <a:rPr lang="tr-TR" dirty="0" err="1" smtClean="0"/>
              <a:t>Walby</a:t>
            </a:r>
            <a:r>
              <a:rPr lang="tr-TR" dirty="0" smtClean="0"/>
              <a:t>, 1996a, s. 19)</a:t>
            </a:r>
          </a:p>
          <a:p>
            <a:pPr>
              <a:buNone/>
            </a:pPr>
            <a:r>
              <a:rPr lang="tr-TR" dirty="0" smtClean="0"/>
              <a:t>-	…(</a:t>
            </a:r>
            <a:r>
              <a:rPr lang="tr-TR" dirty="0" err="1" smtClean="0"/>
              <a:t>Walby</a:t>
            </a:r>
            <a:r>
              <a:rPr lang="tr-TR" dirty="0" smtClean="0"/>
              <a:t>, 1996b, s. 26)</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 </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Tek yazarlı yapıtlar;</a:t>
            </a:r>
          </a:p>
          <a:p>
            <a:pPr>
              <a:buNone/>
            </a:pPr>
            <a:r>
              <a:rPr lang="tr-TR" dirty="0" smtClean="0"/>
              <a:t>	Bora, A. (2014). </a:t>
            </a:r>
            <a:r>
              <a:rPr lang="tr-TR" b="1" i="1" dirty="0" smtClean="0"/>
              <a:t>Kadınların Sınıfı Ücretli Ev Emeği ve Kadın Öznelliğinin İnşası</a:t>
            </a:r>
            <a:r>
              <a:rPr lang="tr-TR" dirty="0" smtClean="0"/>
              <a:t>. İstanbul: İletişim</a:t>
            </a:r>
          </a:p>
          <a:p>
            <a:pPr>
              <a:buNone/>
            </a:pPr>
            <a:r>
              <a:rPr lang="tr-TR" dirty="0" smtClean="0"/>
              <a:t>	</a:t>
            </a:r>
            <a:r>
              <a:rPr lang="tr-TR" dirty="0" err="1" smtClean="0"/>
              <a:t>Walby</a:t>
            </a:r>
            <a:r>
              <a:rPr lang="tr-TR" dirty="0" smtClean="0"/>
              <a:t>, S. (2016). </a:t>
            </a:r>
            <a:r>
              <a:rPr lang="tr-TR" b="1" i="1" dirty="0" err="1" smtClean="0"/>
              <a:t>Patriyarka</a:t>
            </a:r>
            <a:r>
              <a:rPr lang="tr-TR" b="1" i="1" dirty="0" smtClean="0"/>
              <a:t> Kuramı</a:t>
            </a:r>
            <a:r>
              <a:rPr lang="tr-TR" dirty="0" smtClean="0"/>
              <a:t>. Hülya </a:t>
            </a:r>
            <a:r>
              <a:rPr lang="tr-TR" dirty="0" err="1" smtClean="0"/>
              <a:t>Osmanağaoğlu</a:t>
            </a:r>
            <a:r>
              <a:rPr lang="tr-TR" dirty="0" smtClean="0"/>
              <a:t> (</a:t>
            </a:r>
            <a:r>
              <a:rPr lang="tr-TR" dirty="0" err="1" smtClean="0"/>
              <a:t>Çev</a:t>
            </a:r>
            <a:r>
              <a:rPr lang="tr-TR" dirty="0" smtClean="0"/>
              <a:t>.). Ankara: Dipnot</a:t>
            </a:r>
          </a:p>
          <a:p>
            <a:pPr>
              <a:buNone/>
            </a:pPr>
            <a:r>
              <a:rPr lang="tr-TR" dirty="0" smtClean="0"/>
              <a:t>-	Çok yazarlı yapıtlar;</a:t>
            </a:r>
          </a:p>
          <a:p>
            <a:pPr>
              <a:buNone/>
            </a:pPr>
            <a:r>
              <a:rPr lang="tr-TR" dirty="0" smtClean="0"/>
              <a:t>	</a:t>
            </a:r>
            <a:r>
              <a:rPr lang="tr-TR" dirty="0" err="1" smtClean="0"/>
              <a:t>Kalaycıoğlu</a:t>
            </a:r>
            <a:r>
              <a:rPr lang="tr-TR" dirty="0" smtClean="0"/>
              <a:t>, S. ve </a:t>
            </a:r>
            <a:r>
              <a:rPr lang="tr-TR" dirty="0" err="1" smtClean="0"/>
              <a:t>Rittersberger</a:t>
            </a:r>
            <a:r>
              <a:rPr lang="tr-TR" dirty="0" smtClean="0"/>
              <a:t>-</a:t>
            </a:r>
            <a:r>
              <a:rPr lang="tr-TR" dirty="0" err="1" smtClean="0"/>
              <a:t>Tılıç</a:t>
            </a:r>
            <a:r>
              <a:rPr lang="tr-TR" dirty="0" smtClean="0"/>
              <a:t>, H. (2001). </a:t>
            </a:r>
            <a:r>
              <a:rPr lang="tr-TR" b="1" i="1" dirty="0" smtClean="0"/>
              <a:t>Cömert Ablaların Sadık Hanımları Evlerimizdeki Gündelikçi Kadınlar</a:t>
            </a:r>
            <a:r>
              <a:rPr lang="tr-TR" i="1" dirty="0" smtClean="0"/>
              <a:t>. </a:t>
            </a:r>
            <a:r>
              <a:rPr lang="tr-TR" dirty="0" smtClean="0"/>
              <a:t>Ankara: Su Yayınları</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lstStyle/>
          <a:p>
            <a:pPr>
              <a:buNone/>
            </a:pPr>
            <a:r>
              <a:rPr lang="tr-TR" dirty="0" smtClean="0"/>
              <a:t>-	Derleme yapıtlar;</a:t>
            </a:r>
          </a:p>
          <a:p>
            <a:pPr>
              <a:buNone/>
            </a:pPr>
            <a:r>
              <a:rPr lang="tr-TR" dirty="0" smtClean="0"/>
              <a:t>	Alkan, A. (der.). (2009). </a:t>
            </a:r>
            <a:r>
              <a:rPr lang="tr-TR" b="1" i="1" dirty="0" smtClean="0"/>
              <a:t>Cins Cins Mekan</a:t>
            </a:r>
            <a:r>
              <a:rPr lang="tr-TR" dirty="0" smtClean="0"/>
              <a:t>. İstanbul: Varlık </a:t>
            </a:r>
          </a:p>
          <a:p>
            <a:pPr>
              <a:buNone/>
            </a:pPr>
            <a:r>
              <a:rPr lang="tr-TR" dirty="0" smtClean="0"/>
              <a:t>-	Derleme yapıtta bölüm;</a:t>
            </a:r>
          </a:p>
          <a:p>
            <a:pPr>
              <a:buNone/>
            </a:pPr>
            <a:r>
              <a:rPr lang="tr-TR" dirty="0" smtClean="0"/>
              <a:t>	Bora, A. (2009). Rüyası Ömrümüzün Çünkü Eşyaya Siner. Alkan, A. (Ed.) </a:t>
            </a:r>
            <a:r>
              <a:rPr lang="tr-TR" b="1" i="1" dirty="0" smtClean="0"/>
              <a:t>Cins Cins Mekan </a:t>
            </a:r>
            <a:r>
              <a:rPr lang="tr-TR" i="1" dirty="0" smtClean="0"/>
              <a:t>içinde</a:t>
            </a:r>
            <a:r>
              <a:rPr lang="tr-TR" dirty="0" smtClean="0"/>
              <a:t> (</a:t>
            </a:r>
            <a:r>
              <a:rPr lang="tr-TR" dirty="0" err="1" smtClean="0"/>
              <a:t>ss</a:t>
            </a:r>
            <a:r>
              <a:rPr lang="tr-TR" dirty="0" smtClean="0"/>
              <a:t>. 63-75). İstanbul: Varlık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Kurumlar;</a:t>
            </a:r>
          </a:p>
          <a:p>
            <a:pPr>
              <a:buNone/>
            </a:pPr>
            <a:r>
              <a:rPr lang="tr-TR" dirty="0" smtClean="0"/>
              <a:t>	Devlet İstatistik Enstitüsü. (2005). </a:t>
            </a:r>
            <a:r>
              <a:rPr lang="tr-TR" b="1" dirty="0" smtClean="0"/>
              <a:t>Türkiye İstatistik Yıllığı</a:t>
            </a:r>
            <a:r>
              <a:rPr lang="tr-TR" dirty="0" smtClean="0"/>
              <a:t>. Ankara: Devlet İstatistik Enstitüsü</a:t>
            </a:r>
          </a:p>
          <a:p>
            <a:pPr>
              <a:buNone/>
            </a:pPr>
            <a:r>
              <a:rPr lang="tr-TR" dirty="0" smtClean="0"/>
              <a:t>-	Makaleler;</a:t>
            </a:r>
          </a:p>
          <a:p>
            <a:pPr>
              <a:buNone/>
            </a:pPr>
            <a:r>
              <a:rPr lang="tr-TR" dirty="0" smtClean="0"/>
              <a:t>	</a:t>
            </a:r>
            <a:r>
              <a:rPr lang="tr-TR" dirty="0" err="1" smtClean="0"/>
              <a:t>Dedeoğlu</a:t>
            </a:r>
            <a:r>
              <a:rPr lang="tr-TR" dirty="0" smtClean="0"/>
              <a:t>, S. (2009). “Eşitlik mi Ayrımcılık mı? Türkiye’de Sosyal Devlet, Cinsiyet Eşitliği Politikaları ve Kadın İstihdamı”. </a:t>
            </a:r>
            <a:r>
              <a:rPr lang="tr-TR" b="1" i="1" dirty="0" smtClean="0"/>
              <a:t>Çalışma ve Toplum</a:t>
            </a:r>
            <a:r>
              <a:rPr lang="tr-TR" dirty="0" smtClean="0"/>
              <a:t>, 2, 41-54</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Gazete;</a:t>
            </a:r>
          </a:p>
          <a:p>
            <a:pPr>
              <a:buNone/>
            </a:pPr>
            <a:r>
              <a:rPr lang="tr-TR" dirty="0" smtClean="0"/>
              <a:t>	Saymaz, İ. (2016). 1200 MEB Çalışanına </a:t>
            </a:r>
            <a:r>
              <a:rPr lang="tr-TR" dirty="0" err="1" smtClean="0"/>
              <a:t>Facebook</a:t>
            </a:r>
            <a:r>
              <a:rPr lang="tr-TR" dirty="0" smtClean="0"/>
              <a:t> Soruşturması İddiası. </a:t>
            </a:r>
            <a:r>
              <a:rPr lang="tr-TR" b="1" i="1" dirty="0" smtClean="0"/>
              <a:t>Hürriyet Gazetesi</a:t>
            </a:r>
            <a:r>
              <a:rPr lang="tr-TR" dirty="0" smtClean="0"/>
              <a:t>. (8 Temmuz 2016).</a:t>
            </a:r>
          </a:p>
          <a:p>
            <a:pPr>
              <a:buNone/>
            </a:pPr>
            <a:r>
              <a:rPr lang="tr-TR" dirty="0" smtClean="0"/>
              <a:t>-	Tez;</a:t>
            </a:r>
          </a:p>
          <a:p>
            <a:pPr>
              <a:buNone/>
            </a:pPr>
            <a:r>
              <a:rPr lang="tr-TR" dirty="0" smtClean="0"/>
              <a:t>	Yılmaz, İ. (2016). </a:t>
            </a:r>
            <a:r>
              <a:rPr lang="tr-TR" b="1" i="1" dirty="0" smtClean="0"/>
              <a:t>Bir Güçlenme Deneyimi Olarak Kadınların Sessiz Taşması</a:t>
            </a:r>
            <a:r>
              <a:rPr lang="tr-TR" dirty="0" smtClean="0"/>
              <a:t>. Yayınlanmamış Yüksek Lisans Tezi, Ankara Üniversitesi Sosyal Bilimler Enstitüsü.</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lstStyle/>
          <a:p>
            <a:pPr>
              <a:buNone/>
            </a:pPr>
            <a:r>
              <a:rPr lang="tr-TR" dirty="0" smtClean="0"/>
              <a:t>-	Elektronik Kaynaklar;</a:t>
            </a:r>
          </a:p>
          <a:p>
            <a:pPr>
              <a:buNone/>
            </a:pPr>
            <a:r>
              <a:rPr lang="tr-TR" dirty="0" smtClean="0"/>
              <a:t>	</a:t>
            </a:r>
            <a:r>
              <a:rPr lang="tr-TR" dirty="0" err="1" smtClean="0"/>
              <a:t>Wallerstein</a:t>
            </a:r>
            <a:r>
              <a:rPr lang="tr-TR" dirty="0" smtClean="0"/>
              <a:t>, I. (1988). </a:t>
            </a:r>
            <a:r>
              <a:rPr lang="tr-TR" b="1" i="1" dirty="0" smtClean="0"/>
              <a:t>“Kapitalizmin İdeolojik Gerilimleri: Irkçılık ve Cinsiyetçilik Karşısında Evrenselcilik”. </a:t>
            </a:r>
            <a:r>
              <a:rPr lang="tr-TR" dirty="0" smtClean="0">
                <a:hlinkClick r:id="rId2"/>
              </a:rPr>
              <a:t>http://kutuphane.halkcephesi.net/wallerstein/kapitalizmin%20ideolojik%20gerilimleri.htm</a:t>
            </a:r>
            <a:r>
              <a:rPr lang="tr-TR" dirty="0" smtClean="0"/>
              <a:t>, 12.10.2016.</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err="1" smtClean="0"/>
              <a:t>Benhabib</a:t>
            </a:r>
            <a:r>
              <a:rPr lang="tr-TR" dirty="0" smtClean="0"/>
              <a:t>, S.; </a:t>
            </a:r>
            <a:r>
              <a:rPr lang="tr-TR" dirty="0" err="1" smtClean="0"/>
              <a:t>Butler</a:t>
            </a:r>
            <a:r>
              <a:rPr lang="tr-TR" dirty="0" smtClean="0"/>
              <a:t>, J.; Cornell D. ve </a:t>
            </a:r>
            <a:r>
              <a:rPr lang="tr-TR" dirty="0" err="1" smtClean="0"/>
              <a:t>Fraser</a:t>
            </a:r>
            <a:r>
              <a:rPr lang="tr-TR" dirty="0" smtClean="0"/>
              <a:t>, N. (2014). </a:t>
            </a:r>
            <a:r>
              <a:rPr lang="tr-TR" b="1" i="1" dirty="0" smtClean="0"/>
              <a:t>Çatışan Feminizmler</a:t>
            </a:r>
            <a:r>
              <a:rPr lang="tr-TR" dirty="0" smtClean="0"/>
              <a:t>. Feride Evren Sezer (</a:t>
            </a:r>
            <a:r>
              <a:rPr lang="tr-TR" dirty="0" err="1" smtClean="0"/>
              <a:t>Çev</a:t>
            </a:r>
            <a:r>
              <a:rPr lang="tr-TR" dirty="0" smtClean="0"/>
              <a:t>.). İstanbul: Metis</a:t>
            </a:r>
          </a:p>
          <a:p>
            <a:pPr>
              <a:buNone/>
            </a:pPr>
            <a:r>
              <a:rPr lang="tr-TR" dirty="0" err="1" smtClean="0"/>
              <a:t>Butler</a:t>
            </a:r>
            <a:r>
              <a:rPr lang="tr-TR" dirty="0" smtClean="0"/>
              <a:t>, J. (2014). </a:t>
            </a:r>
            <a:r>
              <a:rPr lang="tr-TR" b="1" i="1" dirty="0" smtClean="0"/>
              <a:t>Cinsiyet Belası Feminizm ve Kimliğin Altüst Edilmesi. </a:t>
            </a:r>
            <a:r>
              <a:rPr lang="tr-TR" dirty="0" smtClean="0"/>
              <a:t>Başak </a:t>
            </a:r>
            <a:r>
              <a:rPr lang="tr-TR" dirty="0" err="1" smtClean="0"/>
              <a:t>Ertür</a:t>
            </a:r>
            <a:r>
              <a:rPr lang="tr-TR" dirty="0" smtClean="0"/>
              <a:t> (</a:t>
            </a:r>
            <a:r>
              <a:rPr lang="tr-TR" dirty="0" err="1" smtClean="0"/>
              <a:t>Çev</a:t>
            </a:r>
            <a:r>
              <a:rPr lang="tr-TR" dirty="0" smtClean="0"/>
              <a:t>.). İstanbul: Metis</a:t>
            </a:r>
          </a:p>
          <a:p>
            <a:pPr>
              <a:buNone/>
            </a:pPr>
            <a:r>
              <a:rPr lang="tr-TR" dirty="0" err="1" smtClean="0"/>
              <a:t>Enloe</a:t>
            </a:r>
            <a:r>
              <a:rPr lang="tr-TR" dirty="0" smtClean="0"/>
              <a:t>, C. (2003). </a:t>
            </a:r>
            <a:r>
              <a:rPr lang="tr-TR" b="1" i="1" dirty="0" smtClean="0"/>
              <a:t>Muzlar, Plajlar ve Askeri Üsler Feminist Bakış Açısından Uluslararası Siyaset. </a:t>
            </a:r>
            <a:r>
              <a:rPr lang="tr-TR" dirty="0" smtClean="0"/>
              <a:t>Berna Kurt ve Ece Aydın (</a:t>
            </a:r>
            <a:r>
              <a:rPr lang="tr-TR" dirty="0" err="1" smtClean="0"/>
              <a:t>Çev</a:t>
            </a:r>
            <a:r>
              <a:rPr lang="tr-TR" dirty="0" smtClean="0"/>
              <a:t>.). İstanbul: Çitlembik</a:t>
            </a:r>
          </a:p>
          <a:p>
            <a:pPr>
              <a:buNone/>
            </a:pPr>
            <a:r>
              <a:rPr lang="tr-TR" dirty="0" smtClean="0"/>
              <a:t>Güçlü, Ö. ve Yardımcı, S. (der.). (2013). </a:t>
            </a:r>
            <a:r>
              <a:rPr lang="tr-TR" b="1" i="1" dirty="0" err="1" smtClean="0"/>
              <a:t>Queer</a:t>
            </a:r>
            <a:r>
              <a:rPr lang="tr-TR" b="1" i="1" dirty="0" smtClean="0"/>
              <a:t> Tahayyül</a:t>
            </a:r>
            <a:r>
              <a:rPr lang="tr-TR" dirty="0" smtClean="0"/>
              <a:t>. İstanbul: Sel Yayıncılık</a:t>
            </a:r>
          </a:p>
          <a:p>
            <a:pPr>
              <a:buNone/>
            </a:pPr>
            <a:r>
              <a:rPr lang="tr-TR" dirty="0" smtClean="0"/>
              <a:t>Sancar, S. (2013). </a:t>
            </a:r>
            <a:r>
              <a:rPr lang="tr-TR" b="1" i="1" dirty="0" smtClean="0"/>
              <a:t>Erkeklik: İmkansız İktidar</a:t>
            </a:r>
            <a:r>
              <a:rPr lang="tr-TR" dirty="0" smtClean="0"/>
              <a:t>. İstanbul: Metis</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Doğrudan Alıntı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Bunun gibi, yuva işi ve ev işi arasında da bir ayrım yaparak şöyle devam eder: </a:t>
            </a:r>
            <a:r>
              <a:rPr lang="tr-TR" dirty="0" smtClean="0">
                <a:solidFill>
                  <a:srgbClr val="FF0000"/>
                </a:solidFill>
              </a:rPr>
              <a:t>“Yuva işi, nesnelere yaşayan anlamlar ihsan etmek, onları uzam içinde ait oldukları kişilerin yaşam etkinliklerini kolaylaştırmak üzere düzenlemektir” (</a:t>
            </a:r>
            <a:r>
              <a:rPr lang="tr-TR" dirty="0" err="1" smtClean="0">
                <a:solidFill>
                  <a:srgbClr val="FF0000"/>
                </a:solidFill>
              </a:rPr>
              <a:t>Young</a:t>
            </a:r>
            <a:r>
              <a:rPr lang="tr-TR" dirty="0" smtClean="0">
                <a:solidFill>
                  <a:srgbClr val="FF0000"/>
                </a:solidFill>
              </a:rPr>
              <a:t>, 1997, s. 152). </a:t>
            </a:r>
            <a:r>
              <a:rPr lang="tr-TR" dirty="0" smtClean="0"/>
              <a:t>Sevgi dolu bir bakım etkinliği ile ev halkı için anlamlı bir kimliğin sürdürülmesi, küvetin bakterilerden arındırılmak üzere çamaşır suyuyla ovulmasından farklıdır.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Doğrudan Alıntı</a:t>
            </a:r>
            <a:endParaRPr lang="tr-TR" dirty="0"/>
          </a:p>
        </p:txBody>
      </p:sp>
      <p:sp>
        <p:nvSpPr>
          <p:cNvPr id="3" name="2 İçerik Yer Tutucusu"/>
          <p:cNvSpPr>
            <a:spLocks noGrp="1"/>
          </p:cNvSpPr>
          <p:nvPr>
            <p:ph idx="1"/>
          </p:nvPr>
        </p:nvSpPr>
        <p:spPr/>
        <p:txBody>
          <a:bodyPr/>
          <a:lstStyle/>
          <a:p>
            <a:pPr>
              <a:buNone/>
            </a:pPr>
            <a:r>
              <a:rPr lang="tr-TR" dirty="0" smtClean="0"/>
              <a:t>	Kadınlığın böyle bir ezilme/mahrumiyet/hırpalanma konumu olarak tanımlanması; sonra da bu konunun uç noktada yüceltilmesi, </a:t>
            </a:r>
            <a:r>
              <a:rPr lang="tr-TR" dirty="0" smtClean="0">
                <a:solidFill>
                  <a:srgbClr val="FF0000"/>
                </a:solidFill>
              </a:rPr>
              <a:t>“mazlumluk söylemi, güç istemidir” (</a:t>
            </a:r>
            <a:r>
              <a:rPr lang="tr-TR" dirty="0" err="1" smtClean="0">
                <a:solidFill>
                  <a:srgbClr val="FF0000"/>
                </a:solidFill>
              </a:rPr>
              <a:t>Açıkel</a:t>
            </a:r>
            <a:r>
              <a:rPr lang="tr-TR" dirty="0" smtClean="0">
                <a:solidFill>
                  <a:srgbClr val="FF0000"/>
                </a:solidFill>
              </a:rPr>
              <a:t>, 1996, s. 16) </a:t>
            </a:r>
            <a:r>
              <a:rPr lang="tr-TR" dirty="0" smtClean="0"/>
              <a:t>sözünü hatırlatıyor.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Doğrudan Alıntı</a:t>
            </a:r>
            <a:endParaRPr lang="tr-TR" dirty="0"/>
          </a:p>
        </p:txBody>
      </p:sp>
      <p:sp>
        <p:nvSpPr>
          <p:cNvPr id="3" name="2 İçerik Yer Tutucusu"/>
          <p:cNvSpPr>
            <a:spLocks noGrp="1"/>
          </p:cNvSpPr>
          <p:nvPr>
            <p:ph idx="1"/>
          </p:nvPr>
        </p:nvSpPr>
        <p:spPr/>
        <p:txBody>
          <a:bodyPr/>
          <a:lstStyle/>
          <a:p>
            <a:pPr>
              <a:buNone/>
            </a:pPr>
            <a:r>
              <a:rPr lang="tr-TR" dirty="0" smtClean="0"/>
              <a:t>	</a:t>
            </a:r>
            <a:r>
              <a:rPr lang="tr-TR" dirty="0" err="1" smtClean="0">
                <a:solidFill>
                  <a:srgbClr val="FF0000"/>
                </a:solidFill>
              </a:rPr>
              <a:t>Skeegs</a:t>
            </a:r>
            <a:r>
              <a:rPr lang="tr-TR" dirty="0" smtClean="0">
                <a:solidFill>
                  <a:srgbClr val="FF0000"/>
                </a:solidFill>
              </a:rPr>
              <a:t> (1998), </a:t>
            </a:r>
            <a:r>
              <a:rPr lang="tr-TR" dirty="0" smtClean="0"/>
              <a:t>kadın kategorisinin farklılaştırma süreci yoluyla </a:t>
            </a:r>
            <a:r>
              <a:rPr lang="tr-TR" dirty="0" smtClean="0">
                <a:solidFill>
                  <a:srgbClr val="FF0000"/>
                </a:solidFill>
              </a:rPr>
              <a:t>“içi doldurulan, </a:t>
            </a:r>
            <a:r>
              <a:rPr lang="tr-TR" dirty="0" err="1" smtClean="0">
                <a:solidFill>
                  <a:srgbClr val="FF0000"/>
                </a:solidFill>
              </a:rPr>
              <a:t>direnilen</a:t>
            </a:r>
            <a:r>
              <a:rPr lang="tr-TR" dirty="0" smtClean="0">
                <a:solidFill>
                  <a:srgbClr val="FF0000"/>
                </a:solidFill>
              </a:rPr>
              <a:t>, </a:t>
            </a:r>
            <a:r>
              <a:rPr lang="tr-TR" dirty="0" err="1" smtClean="0">
                <a:solidFill>
                  <a:srgbClr val="FF0000"/>
                </a:solidFill>
              </a:rPr>
              <a:t>deneyimlenen</a:t>
            </a:r>
            <a:r>
              <a:rPr lang="tr-TR" dirty="0" smtClean="0">
                <a:solidFill>
                  <a:srgbClr val="FF0000"/>
                </a:solidFill>
              </a:rPr>
              <a:t> ve üretilen” (s. 98) </a:t>
            </a:r>
            <a:r>
              <a:rPr lang="tr-TR" dirty="0" smtClean="0"/>
              <a:t>bir kategori olduğunu vurgular.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 satırı geçen doğrudan alıntılar;</a:t>
            </a:r>
            <a:endParaRPr lang="tr-TR" dirty="0"/>
          </a:p>
        </p:txBody>
      </p:sp>
      <p:sp>
        <p:nvSpPr>
          <p:cNvPr id="3" name="2 İçerik Yer Tutucusu"/>
          <p:cNvSpPr>
            <a:spLocks noGrp="1"/>
          </p:cNvSpPr>
          <p:nvPr>
            <p:ph idx="1"/>
          </p:nvPr>
        </p:nvSpPr>
        <p:spPr>
          <a:xfrm>
            <a:off x="-180528" y="1268760"/>
            <a:ext cx="8964488" cy="5373216"/>
          </a:xfrm>
        </p:spPr>
        <p:txBody>
          <a:bodyPr>
            <a:normAutofit fontScale="77500" lnSpcReduction="20000"/>
          </a:bodyPr>
          <a:lstStyle/>
          <a:p>
            <a:pPr algn="just">
              <a:buNone/>
            </a:pPr>
            <a:r>
              <a:rPr lang="tr-TR" dirty="0" smtClean="0"/>
              <a:t>		Ancak kadınlığın temizlikle ve düzenle tanımlanıyor oluşu, alt sınıftan kadınların saygınlık elde etmek için ek bir çaba içine girmelerine yol açmaktadır.</a:t>
            </a:r>
          </a:p>
          <a:p>
            <a:pPr algn="just">
              <a:buNone/>
            </a:pPr>
            <a:endParaRPr lang="tr-TR" dirty="0" smtClean="0"/>
          </a:p>
          <a:p>
            <a:pPr lvl="1" algn="just">
              <a:buNone/>
            </a:pPr>
            <a:r>
              <a:rPr lang="tr-TR" dirty="0" smtClean="0"/>
              <a:t>	“(…) daha önce söz ettiğimiz düzen ve toplumsal düzenlerle ilgili kaygıları bir ölçüde benimsemiş olan kadınlar, para, zaman ve mekan yetersizliğinden dolayı bu kaygılara uygun davranışlar sergileyemediklerinde, eksiklikleri kapatmak için emeklerini ortaya koyup kendilerini paralıyor, simgesel olanla idare etmek durumunda kalıyorlardı. Beyazlatılan eşikler, kolalı perdeler, çocukları temiz giysiler içinde tutma çabası, tüm bunlar kaba olmak ve saygın olmak arasındaki farkın ortaya konma biçimleridir” (</a:t>
            </a:r>
            <a:r>
              <a:rPr lang="tr-TR" dirty="0" err="1" smtClean="0"/>
              <a:t>Davidoff</a:t>
            </a:r>
            <a:r>
              <a:rPr lang="tr-TR" dirty="0" smtClean="0"/>
              <a:t>, 2002, s. 149). </a:t>
            </a:r>
          </a:p>
          <a:p>
            <a:pPr algn="just">
              <a:buNone/>
            </a:pPr>
            <a:endParaRPr lang="tr-TR" dirty="0" smtClean="0"/>
          </a:p>
          <a:p>
            <a:pPr algn="just">
              <a:buNone/>
            </a:pPr>
            <a:r>
              <a:rPr lang="tr-TR" dirty="0" smtClean="0"/>
              <a:t>		Temizlik işlerinde çalışan kadınların kendi toplumsal statülerini yükseltmek ve ev hanımı karşısında güç kazanmak için sıklıkla kullandıkları söylemsel strateji de kendine bakıp evini ihmal eden orta sınıf kadını imgesi üzerinden kurulmaktadır.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Dolaylı Alıntı</a:t>
            </a:r>
            <a:endParaRPr lang="tr-TR" dirty="0"/>
          </a:p>
        </p:txBody>
      </p:sp>
      <p:sp>
        <p:nvSpPr>
          <p:cNvPr id="3" name="2 İçerik Yer Tutucusu"/>
          <p:cNvSpPr>
            <a:spLocks noGrp="1"/>
          </p:cNvSpPr>
          <p:nvPr>
            <p:ph idx="1"/>
          </p:nvPr>
        </p:nvSpPr>
        <p:spPr/>
        <p:txBody>
          <a:bodyPr/>
          <a:lstStyle/>
          <a:p>
            <a:pPr>
              <a:buNone/>
            </a:pPr>
            <a:r>
              <a:rPr lang="tr-TR" dirty="0" smtClean="0"/>
              <a:t>	Dolayısıyla onların ataerkil otoriteyi zayıflatabilecek piyasa güçlerinin kötülüğünden uzakta, özel yuvalarında ayrı tutulmaları gerekiyordu. Zamanla kadınların iffetini zayıflatan bir etken olarak piyasa faaliyetine karşı duyulan korku, ev içinde bile kol emeği içeren her türlü işi kapsar hale geldi </a:t>
            </a:r>
            <a:r>
              <a:rPr lang="tr-TR" dirty="0" smtClean="0">
                <a:solidFill>
                  <a:srgbClr val="FF0000"/>
                </a:solidFill>
              </a:rPr>
              <a:t>(</a:t>
            </a:r>
            <a:r>
              <a:rPr lang="tr-TR" dirty="0" err="1" smtClean="0">
                <a:solidFill>
                  <a:srgbClr val="FF0000"/>
                </a:solidFill>
              </a:rPr>
              <a:t>Davidoff</a:t>
            </a:r>
            <a:r>
              <a:rPr lang="tr-TR" dirty="0" smtClean="0">
                <a:solidFill>
                  <a:srgbClr val="FF0000"/>
                </a:solidFill>
              </a:rPr>
              <a:t>, 2002, s. 145). </a:t>
            </a:r>
            <a:r>
              <a:rPr lang="tr-TR" dirty="0" smtClean="0"/>
              <a:t>Benzer bir biçimde…</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Dolaylı Alıntı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Yoksulluğun kadınsılaşması, ailedeki karakteristik değişimlerin ve ebeveynlerin yükümlülüklerindeki farklılaşmaların, herhangi bir ekonomik güvencesi olmayan kadınların gizil ekonomik savunmasızlığını açığa çıkarması, bu duruma düşük ücretler ile yardımlara bağımlılığın eklenmesi gibi bir süreçte belirginleşmekteydi </a:t>
            </a:r>
            <a:r>
              <a:rPr lang="tr-TR" dirty="0" smtClean="0">
                <a:solidFill>
                  <a:srgbClr val="FF0000"/>
                </a:solidFill>
              </a:rPr>
              <a:t>(</a:t>
            </a:r>
            <a:r>
              <a:rPr lang="tr-TR" dirty="0" err="1" smtClean="0">
                <a:solidFill>
                  <a:srgbClr val="FF0000"/>
                </a:solidFill>
              </a:rPr>
              <a:t>McLanahan</a:t>
            </a:r>
            <a:r>
              <a:rPr lang="tr-TR" dirty="0" smtClean="0">
                <a:solidFill>
                  <a:srgbClr val="FF0000"/>
                </a:solidFill>
              </a:rPr>
              <a:t> </a:t>
            </a:r>
            <a:r>
              <a:rPr lang="tr-TR" dirty="0" err="1" smtClean="0">
                <a:solidFill>
                  <a:srgbClr val="FF0000"/>
                </a:solidFill>
              </a:rPr>
              <a:t>vd</a:t>
            </a:r>
            <a:r>
              <a:rPr lang="tr-TR" dirty="0" smtClean="0">
                <a:solidFill>
                  <a:srgbClr val="FF0000"/>
                </a:solidFill>
              </a:rPr>
              <a:t>. 1989, s. 119; </a:t>
            </a:r>
            <a:r>
              <a:rPr lang="tr-TR" dirty="0" err="1" smtClean="0">
                <a:solidFill>
                  <a:srgbClr val="FF0000"/>
                </a:solidFill>
              </a:rPr>
              <a:t>McLanahan</a:t>
            </a:r>
            <a:r>
              <a:rPr lang="tr-TR" dirty="0" smtClean="0">
                <a:solidFill>
                  <a:srgbClr val="FF0000"/>
                </a:solidFill>
              </a:rPr>
              <a:t> ve </a:t>
            </a:r>
            <a:r>
              <a:rPr lang="tr-TR" dirty="0" err="1" smtClean="0">
                <a:solidFill>
                  <a:srgbClr val="FF0000"/>
                </a:solidFill>
              </a:rPr>
              <a:t>Kelly</a:t>
            </a:r>
            <a:r>
              <a:rPr lang="tr-TR" dirty="0" smtClean="0">
                <a:solidFill>
                  <a:srgbClr val="FF0000"/>
                </a:solidFill>
              </a:rPr>
              <a:t>, 1999, s. 128).</a:t>
            </a:r>
            <a:endParaRPr lang="tr-TR"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Metin içinde kaynak gösterme (APA)</a:t>
            </a:r>
            <a:endParaRPr lang="tr-TR" dirty="0"/>
          </a:p>
        </p:txBody>
      </p:sp>
      <p:sp>
        <p:nvSpPr>
          <p:cNvPr id="3" name="2 İçerik Yer Tutucusu"/>
          <p:cNvSpPr>
            <a:spLocks noGrp="1"/>
          </p:cNvSpPr>
          <p:nvPr>
            <p:ph idx="1"/>
          </p:nvPr>
        </p:nvSpPr>
        <p:spPr/>
        <p:txBody>
          <a:bodyPr/>
          <a:lstStyle/>
          <a:p>
            <a:pPr>
              <a:buNone/>
            </a:pPr>
            <a:r>
              <a:rPr lang="tr-TR" dirty="0" smtClean="0"/>
              <a:t>-	Tek yazarlı yapıttan;</a:t>
            </a:r>
          </a:p>
          <a:p>
            <a:pPr>
              <a:buNone/>
            </a:pPr>
            <a:r>
              <a:rPr lang="tr-TR" dirty="0" smtClean="0"/>
              <a:t>	(Bora, 2014, s. …)</a:t>
            </a:r>
          </a:p>
          <a:p>
            <a:pPr>
              <a:buNone/>
            </a:pPr>
            <a:r>
              <a:rPr lang="tr-TR" dirty="0" smtClean="0"/>
              <a:t>-	İki yazarlı yapıttan;</a:t>
            </a:r>
          </a:p>
          <a:p>
            <a:pPr>
              <a:buNone/>
            </a:pPr>
            <a:r>
              <a:rPr lang="tr-TR" dirty="0" smtClean="0"/>
              <a:t>	(</a:t>
            </a:r>
            <a:r>
              <a:rPr lang="tr-TR" dirty="0" err="1" smtClean="0"/>
              <a:t>Kalaycıoğlu</a:t>
            </a:r>
            <a:r>
              <a:rPr lang="tr-TR" dirty="0" smtClean="0"/>
              <a:t> ve </a:t>
            </a:r>
            <a:r>
              <a:rPr lang="tr-TR" dirty="0" err="1" smtClean="0"/>
              <a:t>Rittersberger</a:t>
            </a:r>
            <a:r>
              <a:rPr lang="tr-TR" dirty="0" smtClean="0"/>
              <a:t>-</a:t>
            </a:r>
            <a:r>
              <a:rPr lang="tr-TR" dirty="0" err="1" smtClean="0"/>
              <a:t>Tılıç</a:t>
            </a:r>
            <a:r>
              <a:rPr lang="tr-TR" dirty="0" smtClean="0"/>
              <a:t>, 2001, s. …)</a:t>
            </a:r>
          </a:p>
          <a:p>
            <a:pPr>
              <a:buNone/>
            </a:pPr>
            <a:r>
              <a:rPr lang="tr-TR" dirty="0" smtClean="0"/>
              <a:t>-	Üç ya da daha fazla yazarlı yapıttan;</a:t>
            </a:r>
          </a:p>
          <a:p>
            <a:pPr>
              <a:buNone/>
            </a:pPr>
            <a:r>
              <a:rPr lang="tr-TR" dirty="0" smtClean="0"/>
              <a:t>	(</a:t>
            </a:r>
            <a:r>
              <a:rPr lang="tr-TR" dirty="0" err="1" smtClean="0"/>
              <a:t>Topçuoğlu</a:t>
            </a:r>
            <a:r>
              <a:rPr lang="tr-TR" dirty="0" smtClean="0"/>
              <a:t> </a:t>
            </a:r>
            <a:r>
              <a:rPr lang="tr-TR" dirty="0" err="1" smtClean="0"/>
              <a:t>vd</a:t>
            </a:r>
            <a:r>
              <a:rPr lang="tr-TR" dirty="0" smtClean="0"/>
              <a:t>. 2014, s. …)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Eserin ana temasını oluşturan bir fikri aktarıyorsak;</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p>
          <a:p>
            <a:pPr>
              <a:buNone/>
            </a:pPr>
            <a:r>
              <a:rPr lang="tr-TR" dirty="0" smtClean="0"/>
              <a:t>-	</a:t>
            </a:r>
            <a:r>
              <a:rPr lang="tr-TR" dirty="0" err="1" smtClean="0"/>
              <a:t>Hartsock</a:t>
            </a:r>
            <a:r>
              <a:rPr lang="tr-TR" dirty="0" smtClean="0"/>
              <a:t> (1983), Harding (1986) ve </a:t>
            </a:r>
            <a:r>
              <a:rPr lang="tr-TR" dirty="0" err="1" smtClean="0"/>
              <a:t>Haraway’in</a:t>
            </a:r>
            <a:r>
              <a:rPr lang="tr-TR" dirty="0" smtClean="0"/>
              <a:t> (1988) geliştirdikleri “duruş noktası kuramı” kimliğin zorunlu olarak kendi veyahut öteki olarak inşa edilmeyebileceğini iddia eder.</a:t>
            </a:r>
          </a:p>
          <a:p>
            <a:pPr>
              <a:buNone/>
            </a:pPr>
            <a:endParaRPr lang="tr-TR" dirty="0" smtClean="0"/>
          </a:p>
          <a:p>
            <a:pPr>
              <a:buNone/>
            </a:pPr>
            <a:r>
              <a:rPr lang="tr-TR" dirty="0" smtClean="0"/>
              <a:t>-	</a:t>
            </a:r>
            <a:r>
              <a:rPr lang="tr-TR" dirty="0" err="1" smtClean="0"/>
              <a:t>Jenny</a:t>
            </a:r>
            <a:r>
              <a:rPr lang="tr-TR" dirty="0" smtClean="0"/>
              <a:t> </a:t>
            </a:r>
            <a:r>
              <a:rPr lang="tr-TR" dirty="0" err="1" smtClean="0"/>
              <a:t>White’ın</a:t>
            </a:r>
            <a:r>
              <a:rPr lang="tr-TR" dirty="0" smtClean="0"/>
              <a:t> (1998) gösterdiği gibi, kapitalist ekonomik etkinliğin merkezsizleşmesi, bir anlamda </a:t>
            </a:r>
            <a:r>
              <a:rPr lang="tr-TR" dirty="0" err="1" smtClean="0"/>
              <a:t>informelleşmesi</a:t>
            </a:r>
            <a:r>
              <a:rPr lang="tr-TR" dirty="0" smtClean="0"/>
              <a:t>, salt ekonomik terimlerle anlaşılabilecek bir süreç değildir.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182</Words>
  <Application>Microsoft Office PowerPoint</Application>
  <PresentationFormat>Ekran Gösterisi (4:3)</PresentationFormat>
  <Paragraphs>75</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ALINTI YAPMA KURALLARI (APA Yöntemi)</vt:lpstr>
      <vt:lpstr>Doğrudan Alıntı</vt:lpstr>
      <vt:lpstr>Doğrudan Alıntı</vt:lpstr>
      <vt:lpstr>Doğrudan Alıntı</vt:lpstr>
      <vt:lpstr>Üç satırı geçen doğrudan alıntılar;</vt:lpstr>
      <vt:lpstr>Dolaylı Alıntı</vt:lpstr>
      <vt:lpstr>Dolaylı Alıntı</vt:lpstr>
      <vt:lpstr>Metin içinde kaynak gösterme (APA)</vt:lpstr>
      <vt:lpstr>Eserin ana temasını oluşturan bir fikri aktarıyorsak;</vt:lpstr>
      <vt:lpstr>İkincil Kaynaklar</vt:lpstr>
      <vt:lpstr>Kurumlardan Alıntı;</vt:lpstr>
      <vt:lpstr>Aynı yazarın aynı tarihli yayınlarına referans verirken;</vt:lpstr>
      <vt:lpstr>Kaynakça </vt:lpstr>
      <vt:lpstr>Kaynakça</vt:lpstr>
      <vt:lpstr>Kaynakça</vt:lpstr>
      <vt:lpstr>Kaynakça</vt:lpstr>
      <vt:lpstr>Kaynakça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Doğrudan Alıntı</dc:title>
  <dc:creator>irem yilmaz</dc:creator>
  <cp:lastModifiedBy>iremyilmaz</cp:lastModifiedBy>
  <cp:revision>56</cp:revision>
  <dcterms:created xsi:type="dcterms:W3CDTF">2016-10-12T14:23:23Z</dcterms:created>
  <dcterms:modified xsi:type="dcterms:W3CDTF">2017-11-13T21:52:25Z</dcterms:modified>
</cp:coreProperties>
</file>