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21"/>
  </p:notesMasterIdLst>
  <p:handoutMasterIdLst>
    <p:handoutMasterId r:id="rId22"/>
  </p:handoutMasterIdLst>
  <p:sldIdLst>
    <p:sldId id="483" r:id="rId2"/>
    <p:sldId id="484" r:id="rId3"/>
    <p:sldId id="389" r:id="rId4"/>
    <p:sldId id="429" r:id="rId5"/>
    <p:sldId id="430" r:id="rId6"/>
    <p:sldId id="466" r:id="rId7"/>
    <p:sldId id="392" r:id="rId8"/>
    <p:sldId id="463" r:id="rId9"/>
    <p:sldId id="435" r:id="rId10"/>
    <p:sldId id="467" r:id="rId11"/>
    <p:sldId id="450" r:id="rId12"/>
    <p:sldId id="394" r:id="rId13"/>
    <p:sldId id="393" r:id="rId14"/>
    <p:sldId id="400" r:id="rId15"/>
    <p:sldId id="451" r:id="rId16"/>
    <p:sldId id="468" r:id="rId17"/>
    <p:sldId id="452" r:id="rId18"/>
    <p:sldId id="436" r:id="rId19"/>
    <p:sldId id="438" r:id="rId20"/>
  </p:sldIdLst>
  <p:sldSz cx="12192000" cy="6858000"/>
  <p:notesSz cx="7099300" cy="10234613"/>
  <p:custDataLst>
    <p:tags r:id="rId2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1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3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46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61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5774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2926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080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235" algn="l" defTabSz="914309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FFF"/>
    <a:srgbClr val="B9CAFF"/>
    <a:srgbClr val="7999FF"/>
    <a:srgbClr val="0033CC"/>
    <a:srgbClr val="008000"/>
    <a:srgbClr val="FF9999"/>
    <a:srgbClr val="FF3300"/>
    <a:srgbClr val="CC00CC"/>
    <a:srgbClr val="FFCC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1" autoAdjust="0"/>
    <p:restoredTop sz="84834" autoAdjust="0"/>
  </p:normalViewPr>
  <p:slideViewPr>
    <p:cSldViewPr>
      <p:cViewPr varScale="1">
        <p:scale>
          <a:sx n="94" d="100"/>
          <a:sy n="94" d="100"/>
        </p:scale>
        <p:origin x="58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>
            <a:lvl1pPr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>
            <a:lvl1pPr algn="r"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b" anchorCtr="0" compatLnSpc="1">
            <a:prstTxWarp prst="textNoShape">
              <a:avLst/>
            </a:prstTxWarp>
          </a:bodyPr>
          <a:lstStyle>
            <a:lvl1pPr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b" anchorCtr="0" compatLnSpc="1">
            <a:prstTxWarp prst="textNoShape">
              <a:avLst/>
            </a:prstTxWarp>
          </a:bodyPr>
          <a:lstStyle>
            <a:lvl1pPr algn="r"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0A33D1F6-2909-4169-88BB-8150912129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83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>
            <a:lvl1pPr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>
            <a:lvl1pPr algn="r"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113" y="768350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b" anchorCtr="0" compatLnSpc="1">
            <a:prstTxWarp prst="textNoShape">
              <a:avLst/>
            </a:prstTxWarp>
          </a:bodyPr>
          <a:lstStyle>
            <a:lvl1pPr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51" tIns="48326" rIns="96651" bIns="48326" numCol="1" anchor="b" anchorCtr="0" compatLnSpc="1">
            <a:prstTxWarp prst="textNoShape">
              <a:avLst/>
            </a:prstTxWarp>
          </a:bodyPr>
          <a:lstStyle>
            <a:lvl1pPr algn="r" defTabSz="966648">
              <a:defRPr sz="13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6AD5590-9C90-486D-8FA8-38179D6EA4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205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1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3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46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61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577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5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General theme</a:t>
            </a:r>
            <a:r>
              <a:rPr lang="en-US" baseline="0" dirty="0" smtClean="0"/>
              <a:t> in the class:</a:t>
            </a:r>
          </a:p>
          <a:p>
            <a:endParaRPr lang="en-US" baseline="0" dirty="0" smtClean="0"/>
          </a:p>
          <a:p>
            <a:r>
              <a:rPr lang="en-US" baseline="0" dirty="0" smtClean="0"/>
              <a:t>A goal we have in mind.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 mathematical abstraction to formalize this</a:t>
            </a:r>
          </a:p>
          <a:p>
            <a:endParaRPr lang="en-US" baseline="0" dirty="0" smtClean="0"/>
          </a:p>
          <a:p>
            <a:r>
              <a:rPr lang="en-US" baseline="0" dirty="0" smtClean="0"/>
              <a:t>Algorithms that operate on these abstractions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AD5590-9C90-486D-8FA8-38179D6EA4C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20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Examples: blinking your eye (not using your entire thinking capabilities),</a:t>
            </a:r>
            <a:r>
              <a:rPr lang="en-US" baseline="0" dirty="0" smtClean="0"/>
              <a:t> vacuum cleaner moving towards nearest dirt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AD5590-9C90-486D-8FA8-38179D6EA4C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4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Often comes back on exams</a:t>
            </a:r>
          </a:p>
          <a:p>
            <a:endParaRPr lang="en-US" dirty="0" smtClean="0"/>
          </a:p>
          <a:p>
            <a:r>
              <a:rPr lang="en-US" dirty="0" smtClean="0"/>
              <a:t>Goal test – sometimes</a:t>
            </a:r>
            <a:r>
              <a:rPr lang="en-US" baseline="0" dirty="0" smtClean="0"/>
              <a:t> more than one state that satisfies having achieved the goal, for example, “eat all the dots”</a:t>
            </a:r>
          </a:p>
          <a:p>
            <a:endParaRPr lang="en-US" baseline="0" dirty="0" smtClean="0"/>
          </a:p>
          <a:p>
            <a:r>
              <a:rPr lang="en-US" baseline="0" dirty="0" smtClean="0"/>
              <a:t>Abstraction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AD5590-9C90-486D-8FA8-38179D6EA4C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16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Different plans that achieve the same state, will be different nodes in the tree.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AD5590-9C90-486D-8FA8-38179D6EA4C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63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3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6818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2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4103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07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10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01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3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6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5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0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94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8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1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365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749340B-4FC7-4D90-97D1-24A2CDF192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01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ai.berkeley.ed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133600" y="1066800"/>
            <a:ext cx="7924800" cy="1600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Yapay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Zeka</a:t>
            </a: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b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tr-TR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802600715151 </a:t>
            </a:r>
            <a:r>
              <a:rPr lang="tr-TR" altLang="en-US" dirty="0" smtClean="0">
                <a:ea typeface="ＭＳ Ｐゴシック" panose="020B0600070205080204" pitchFamily="34" charset="-128"/>
              </a:rPr>
              <a:t/>
            </a:r>
            <a:br>
              <a:rPr lang="tr-TR" altLang="en-US" dirty="0" smtClean="0">
                <a:ea typeface="ＭＳ Ｐゴシック" panose="020B0600070205080204" pitchFamily="34" charset="-128"/>
              </a:rPr>
            </a:br>
            <a:endParaRPr lang="en-US" alt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40000" y="3429000"/>
            <a:ext cx="4572000" cy="762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altLang="en-US" b="1" dirty="0" smtClean="0"/>
              <a:t>Doç. Dr. Mehmet Serdar GÜZEL</a:t>
            </a:r>
            <a:endParaRPr lang="en-US" altLang="en-US" b="1" dirty="0" smtClean="0"/>
          </a:p>
        </p:txBody>
      </p:sp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1628029" y="4546600"/>
            <a:ext cx="8365623" cy="814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Slides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are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mainly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adapted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from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following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course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tr-TR" alt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page</a:t>
            </a:r>
            <a:r>
              <a:rPr lang="tr-TR" alt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endParaRPr lang="en-US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None/>
            </a:pP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at 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hlinkClick r:id="rId2"/>
              </a:rPr>
              <a:t>http://ai.berkeley.edu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created by Dan Klein and Pieter </a:t>
            </a:r>
            <a:r>
              <a:rPr lang="en-US" sz="2133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Abbeel</a:t>
            </a:r>
            <a:r>
              <a:rPr lang="en-US" sz="2133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for CS188</a:t>
            </a:r>
            <a:endParaRPr lang="tr-TR" altLang="en-US" sz="2133" dirty="0">
              <a:solidFill>
                <a:schemeClr val="tx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64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11201" y="3190732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hangingPunct="0"/>
            <a:r>
              <a:rPr lang="en-US" altLang="en-US" sz="2400">
                <a:latin typeface="Arial" panose="020B0604020202020204" pitchFamily="34" charset="0"/>
              </a:rPr>
              <a:t/>
            </a:r>
            <a:br>
              <a:rPr lang="en-US" altLang="en-US" sz="2400">
                <a:latin typeface="Arial" panose="020B0604020202020204" pitchFamily="34" charset="0"/>
              </a:rPr>
            </a:br>
            <a:endParaRPr lang="en-US" altLang="en-US" sz="2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0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State Space Graphs and Search Trees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7000" y="2057400"/>
            <a:ext cx="4989429" cy="28115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52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State Space Graphs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57353"/>
            <a:ext cx="6324600" cy="452596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2400" dirty="0" smtClean="0"/>
              <a:t>State space graph: A mathematical representation of a search problem</a:t>
            </a:r>
          </a:p>
          <a:p>
            <a:pPr lvl="1" eaLnBrk="1" hangingPunct="1"/>
            <a:r>
              <a:rPr lang="en-US" sz="1900" dirty="0" smtClean="0"/>
              <a:t>Nodes are (abstracted) world configurations</a:t>
            </a:r>
          </a:p>
          <a:p>
            <a:pPr lvl="1" eaLnBrk="1" hangingPunct="1"/>
            <a:r>
              <a:rPr lang="en-US" sz="1900" dirty="0" smtClean="0"/>
              <a:t>Arcs represent successors (action results)</a:t>
            </a:r>
          </a:p>
          <a:p>
            <a:pPr lvl="1" eaLnBrk="1" hangingPunct="1"/>
            <a:r>
              <a:rPr lang="en-US" sz="1900" dirty="0" smtClean="0"/>
              <a:t>The goal test is a set of goal nodes (maybe only one)</a:t>
            </a:r>
          </a:p>
          <a:p>
            <a:pPr lvl="1" eaLnBrk="1" hangingPunct="1"/>
            <a:endParaRPr lang="en-US" sz="2000" dirty="0" smtClean="0"/>
          </a:p>
          <a:p>
            <a:pPr eaLnBrk="1" hangingPunct="1"/>
            <a:r>
              <a:rPr lang="en-US" sz="2400" dirty="0" smtClean="0"/>
              <a:t>In a state space graph, each state occurs only once!</a:t>
            </a:r>
          </a:p>
          <a:p>
            <a:pPr lvl="1" eaLnBrk="1" hangingPunct="1"/>
            <a:endParaRPr lang="en-US" sz="2000" dirty="0" smtClean="0"/>
          </a:p>
          <a:p>
            <a:pPr eaLnBrk="1" hangingPunct="1"/>
            <a:r>
              <a:rPr lang="en-US" sz="2400" dirty="0" smtClean="0"/>
              <a:t>We can rarely build this full graph in memory (it’s too big), but it’s a useful idea</a:t>
            </a:r>
          </a:p>
          <a:p>
            <a:pPr eaLnBrk="1" hangingPunct="1"/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  <p:grpSp>
        <p:nvGrpSpPr>
          <p:cNvPr id="99" name="Group 98"/>
          <p:cNvGrpSpPr/>
          <p:nvPr/>
        </p:nvGrpSpPr>
        <p:grpSpPr>
          <a:xfrm>
            <a:off x="7010400" y="1219200"/>
            <a:ext cx="4876800" cy="5410200"/>
            <a:chOff x="7086600" y="1219200"/>
            <a:chExt cx="4876800" cy="5410200"/>
          </a:xfrm>
        </p:grpSpPr>
        <p:pic>
          <p:nvPicPr>
            <p:cNvPr id="34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086600" y="3622676"/>
              <a:ext cx="560388" cy="56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0" y="2922589"/>
              <a:ext cx="552451" cy="56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401048" y="4378326"/>
              <a:ext cx="552451" cy="56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Line 14"/>
            <p:cNvSpPr>
              <a:spLocks noChangeShapeType="1"/>
            </p:cNvSpPr>
            <p:nvPr/>
          </p:nvSpPr>
          <p:spPr bwMode="auto">
            <a:xfrm flipV="1">
              <a:off x="7772401" y="3227388"/>
              <a:ext cx="4572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38" name="Line 15"/>
            <p:cNvSpPr>
              <a:spLocks noChangeShapeType="1"/>
            </p:cNvSpPr>
            <p:nvPr/>
          </p:nvSpPr>
          <p:spPr bwMode="auto">
            <a:xfrm>
              <a:off x="7772400" y="4294188"/>
              <a:ext cx="4572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9739122" y="2922588"/>
              <a:ext cx="566928" cy="560388"/>
              <a:chOff x="10634472" y="3581400"/>
              <a:chExt cx="566928" cy="560388"/>
            </a:xfrm>
          </p:grpSpPr>
          <p:pic>
            <p:nvPicPr>
              <p:cNvPr id="42" name="Picture 11"/>
              <p:cNvPicPr preferRelativeResize="0"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 rot="16200000" flipV="1">
                <a:off x="10637742" y="3578130"/>
                <a:ext cx="560388" cy="5669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" name="Rectangle 42"/>
              <p:cNvSpPr/>
              <p:nvPr/>
            </p:nvSpPr>
            <p:spPr>
              <a:xfrm>
                <a:off x="10786872" y="3810000"/>
                <a:ext cx="76200" cy="762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9772650" y="4370388"/>
              <a:ext cx="560388" cy="568325"/>
              <a:chOff x="8534400" y="4918075"/>
              <a:chExt cx="560388" cy="568325"/>
            </a:xfrm>
          </p:grpSpPr>
          <p:pic>
            <p:nvPicPr>
              <p:cNvPr id="44" name="Picture 1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534400" y="4918075"/>
                <a:ext cx="560388" cy="568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5" name="Rectangle 44"/>
              <p:cNvSpPr/>
              <p:nvPr/>
            </p:nvSpPr>
            <p:spPr>
              <a:xfrm>
                <a:off x="8763000" y="5257800"/>
                <a:ext cx="76200" cy="762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11049000" y="3684588"/>
              <a:ext cx="552451" cy="560387"/>
              <a:chOff x="10572749" y="4849813"/>
              <a:chExt cx="552451" cy="560387"/>
            </a:xfrm>
          </p:grpSpPr>
          <p:pic>
            <p:nvPicPr>
              <p:cNvPr id="46" name="Picture 1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572749" y="4849813"/>
                <a:ext cx="552451" cy="560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" name="Rectangle 46"/>
              <p:cNvSpPr/>
              <p:nvPr/>
            </p:nvSpPr>
            <p:spPr>
              <a:xfrm>
                <a:off x="10820400" y="5181600"/>
                <a:ext cx="76200" cy="762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1" name="Line 14"/>
            <p:cNvSpPr>
              <a:spLocks noChangeShapeType="1"/>
            </p:cNvSpPr>
            <p:nvPr/>
          </p:nvSpPr>
          <p:spPr bwMode="auto">
            <a:xfrm>
              <a:off x="9067801" y="3227388"/>
              <a:ext cx="5333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52" name="Line 14"/>
            <p:cNvSpPr>
              <a:spLocks noChangeShapeType="1"/>
            </p:cNvSpPr>
            <p:nvPr/>
          </p:nvSpPr>
          <p:spPr bwMode="auto">
            <a:xfrm>
              <a:off x="9067800" y="4675188"/>
              <a:ext cx="5333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53" name="Line 14"/>
            <p:cNvSpPr>
              <a:spLocks noChangeShapeType="1"/>
            </p:cNvSpPr>
            <p:nvPr/>
          </p:nvSpPr>
          <p:spPr bwMode="auto">
            <a:xfrm flipV="1">
              <a:off x="10515600" y="4294188"/>
              <a:ext cx="4572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54" name="Line 14"/>
            <p:cNvSpPr>
              <a:spLocks noChangeShapeType="1"/>
            </p:cNvSpPr>
            <p:nvPr/>
          </p:nvSpPr>
          <p:spPr bwMode="auto">
            <a:xfrm>
              <a:off x="10439400" y="3303588"/>
              <a:ext cx="4572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64" name="Line 14"/>
            <p:cNvSpPr>
              <a:spLocks noChangeShapeType="1"/>
            </p:cNvSpPr>
            <p:nvPr/>
          </p:nvSpPr>
          <p:spPr bwMode="auto">
            <a:xfrm flipV="1">
              <a:off x="8686800" y="2312988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8382000" y="1676400"/>
              <a:ext cx="3233928" cy="560388"/>
              <a:chOff x="8534400" y="1573212"/>
              <a:chExt cx="3233928" cy="560388"/>
            </a:xfrm>
          </p:grpSpPr>
          <p:grpSp>
            <p:nvGrpSpPr>
              <p:cNvPr id="57" name="Group 56"/>
              <p:cNvGrpSpPr/>
              <p:nvPr/>
            </p:nvGrpSpPr>
            <p:grpSpPr>
              <a:xfrm>
                <a:off x="9829800" y="1573213"/>
                <a:ext cx="552451" cy="560387"/>
                <a:chOff x="9201149" y="1447800"/>
                <a:chExt cx="552451" cy="560387"/>
              </a:xfrm>
            </p:grpSpPr>
            <p:pic>
              <p:nvPicPr>
                <p:cNvPr id="55" name="Picture 1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9201149" y="1447800"/>
                  <a:ext cx="552451" cy="5603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56" name="Rectangle 55"/>
                <p:cNvSpPr/>
                <p:nvPr/>
              </p:nvSpPr>
              <p:spPr>
                <a:xfrm>
                  <a:off x="9296400" y="1600200"/>
                  <a:ext cx="152400" cy="762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8" name="Group 57"/>
              <p:cNvGrpSpPr/>
              <p:nvPr/>
            </p:nvGrpSpPr>
            <p:grpSpPr>
              <a:xfrm>
                <a:off x="11201400" y="1573212"/>
                <a:ext cx="566928" cy="560388"/>
                <a:chOff x="10634472" y="3581400"/>
                <a:chExt cx="566928" cy="560388"/>
              </a:xfrm>
            </p:grpSpPr>
            <p:pic>
              <p:nvPicPr>
                <p:cNvPr id="59" name="Picture 11"/>
                <p:cNvPicPr preferRelativeResize="0"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rot="16200000" flipV="1">
                  <a:off x="10637742" y="3578130"/>
                  <a:ext cx="560388" cy="5669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0" name="Rectangle 59"/>
                <p:cNvSpPr/>
                <p:nvPr/>
              </p:nvSpPr>
              <p:spPr>
                <a:xfrm>
                  <a:off x="10744201" y="3684588"/>
                  <a:ext cx="76200" cy="201612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1" name="Group 60"/>
              <p:cNvGrpSpPr/>
              <p:nvPr/>
            </p:nvGrpSpPr>
            <p:grpSpPr>
              <a:xfrm flipV="1">
                <a:off x="8534400" y="1575816"/>
                <a:ext cx="566928" cy="557784"/>
                <a:chOff x="10634472" y="3581400"/>
                <a:chExt cx="566928" cy="560388"/>
              </a:xfrm>
            </p:grpSpPr>
            <p:pic>
              <p:nvPicPr>
                <p:cNvPr id="62" name="Picture 11"/>
                <p:cNvPicPr preferRelativeResize="0"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rot="16200000" flipV="1">
                  <a:off x="10637742" y="3578130"/>
                  <a:ext cx="560388" cy="56692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3" name="Rectangle 62"/>
                <p:cNvSpPr/>
                <p:nvPr/>
              </p:nvSpPr>
              <p:spPr>
                <a:xfrm>
                  <a:off x="10744201" y="3684588"/>
                  <a:ext cx="76200" cy="201612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5" name="Line 14"/>
              <p:cNvSpPr>
                <a:spLocks noChangeShapeType="1"/>
              </p:cNvSpPr>
              <p:nvPr/>
            </p:nvSpPr>
            <p:spPr bwMode="auto">
              <a:xfrm flipV="1">
                <a:off x="9296400" y="1752600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lIns="91436" tIns="45718" rIns="91436" bIns="45718"/>
              <a:lstStyle/>
              <a:p>
                <a:endParaRPr lang="en-US"/>
              </a:p>
            </p:txBody>
          </p:sp>
          <p:sp>
            <p:nvSpPr>
              <p:cNvPr id="67" name="Line 14"/>
              <p:cNvSpPr>
                <a:spLocks noChangeShapeType="1"/>
              </p:cNvSpPr>
              <p:nvPr/>
            </p:nvSpPr>
            <p:spPr bwMode="auto">
              <a:xfrm flipH="1" flipV="1">
                <a:off x="9296400" y="1981200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lIns="91436" tIns="45718" rIns="91436" bIns="45718"/>
              <a:lstStyle/>
              <a:p>
                <a:endParaRPr lang="en-US"/>
              </a:p>
            </p:txBody>
          </p:sp>
          <p:sp>
            <p:nvSpPr>
              <p:cNvPr id="68" name="Line 14"/>
              <p:cNvSpPr>
                <a:spLocks noChangeShapeType="1"/>
              </p:cNvSpPr>
              <p:nvPr/>
            </p:nvSpPr>
            <p:spPr bwMode="auto">
              <a:xfrm flipV="1">
                <a:off x="10591800" y="1752600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lIns="91436" tIns="45718" rIns="91436" bIns="45718"/>
              <a:lstStyle/>
              <a:p>
                <a:endParaRPr lang="en-US"/>
              </a:p>
            </p:txBody>
          </p:sp>
          <p:sp>
            <p:nvSpPr>
              <p:cNvPr id="69" name="Line 14"/>
              <p:cNvSpPr>
                <a:spLocks noChangeShapeType="1"/>
              </p:cNvSpPr>
              <p:nvPr/>
            </p:nvSpPr>
            <p:spPr bwMode="auto">
              <a:xfrm flipH="1" flipV="1">
                <a:off x="10591800" y="1981200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lIns="91436" tIns="45718" rIns="91436" bIns="45718"/>
              <a:lstStyle/>
              <a:p>
                <a:endParaRPr lang="en-US"/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 flipV="1">
              <a:off x="8430540" y="5659922"/>
              <a:ext cx="3223488" cy="568223"/>
              <a:chOff x="8540268" y="1568619"/>
              <a:chExt cx="3223488" cy="570876"/>
            </a:xfrm>
          </p:grpSpPr>
          <p:grpSp>
            <p:nvGrpSpPr>
              <p:cNvPr id="72" name="Group 56"/>
              <p:cNvGrpSpPr/>
              <p:nvPr/>
            </p:nvGrpSpPr>
            <p:grpSpPr>
              <a:xfrm>
                <a:off x="9827134" y="1575890"/>
                <a:ext cx="557783" cy="555030"/>
                <a:chOff x="9198483" y="1450477"/>
                <a:chExt cx="557783" cy="555030"/>
              </a:xfrm>
            </p:grpSpPr>
            <p:pic>
              <p:nvPicPr>
                <p:cNvPr id="83" name="Picture 12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 rot="5400000">
                  <a:off x="9199860" y="1449100"/>
                  <a:ext cx="555030" cy="5577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4" name="Rectangle 83"/>
                <p:cNvSpPr/>
                <p:nvPr/>
              </p:nvSpPr>
              <p:spPr>
                <a:xfrm>
                  <a:off x="9539477" y="1549210"/>
                  <a:ext cx="152400" cy="15275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7"/>
              <p:cNvGrpSpPr/>
              <p:nvPr/>
            </p:nvGrpSpPr>
            <p:grpSpPr>
              <a:xfrm>
                <a:off x="11205972" y="1568619"/>
                <a:ext cx="557784" cy="569575"/>
                <a:chOff x="10639044" y="3576807"/>
                <a:chExt cx="557784" cy="569575"/>
              </a:xfrm>
            </p:grpSpPr>
            <p:pic>
              <p:nvPicPr>
                <p:cNvPr id="81" name="Picture 11"/>
                <p:cNvPicPr preferRelativeResize="0"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flipV="1">
                  <a:off x="10639044" y="3576807"/>
                  <a:ext cx="557784" cy="5695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2" name="Rectangle 81"/>
                <p:cNvSpPr/>
                <p:nvPr/>
              </p:nvSpPr>
              <p:spPr>
                <a:xfrm>
                  <a:off x="10896600" y="3684590"/>
                  <a:ext cx="152399" cy="15097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60"/>
              <p:cNvGrpSpPr/>
              <p:nvPr/>
            </p:nvGrpSpPr>
            <p:grpSpPr>
              <a:xfrm flipV="1">
                <a:off x="8540268" y="1569920"/>
                <a:ext cx="555192" cy="569575"/>
                <a:chOff x="10640340" y="3575477"/>
                <a:chExt cx="555192" cy="572234"/>
              </a:xfrm>
            </p:grpSpPr>
            <p:pic>
              <p:nvPicPr>
                <p:cNvPr id="79" name="Picture 11"/>
                <p:cNvPicPr preferRelativeResize="0"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 rot="10800000" flipV="1">
                  <a:off x="10640340" y="3575477"/>
                  <a:ext cx="555192" cy="5722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0" name="Rectangle 79"/>
                <p:cNvSpPr/>
                <p:nvPr/>
              </p:nvSpPr>
              <p:spPr>
                <a:xfrm>
                  <a:off x="10744200" y="3889052"/>
                  <a:ext cx="228600" cy="15382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Line 14"/>
              <p:cNvSpPr>
                <a:spLocks noChangeShapeType="1"/>
              </p:cNvSpPr>
              <p:nvPr/>
            </p:nvSpPr>
            <p:spPr bwMode="auto">
              <a:xfrm flipV="1">
                <a:off x="9296400" y="1752600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lIns="91436" tIns="45718" rIns="91436" bIns="45718"/>
              <a:lstStyle/>
              <a:p>
                <a:endParaRPr lang="en-US"/>
              </a:p>
            </p:txBody>
          </p:sp>
          <p:sp>
            <p:nvSpPr>
              <p:cNvPr id="76" name="Line 14"/>
              <p:cNvSpPr>
                <a:spLocks noChangeShapeType="1"/>
              </p:cNvSpPr>
              <p:nvPr/>
            </p:nvSpPr>
            <p:spPr bwMode="auto">
              <a:xfrm flipH="1" flipV="1">
                <a:off x="9296400" y="1981200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lIns="91436" tIns="45718" rIns="91436" bIns="45718"/>
              <a:lstStyle/>
              <a:p>
                <a:endParaRPr lang="en-US"/>
              </a:p>
            </p:txBody>
          </p:sp>
          <p:sp>
            <p:nvSpPr>
              <p:cNvPr id="77" name="Line 14"/>
              <p:cNvSpPr>
                <a:spLocks noChangeShapeType="1"/>
              </p:cNvSpPr>
              <p:nvPr/>
            </p:nvSpPr>
            <p:spPr bwMode="auto">
              <a:xfrm flipV="1">
                <a:off x="10591800" y="1752600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lIns="91436" tIns="45718" rIns="91436" bIns="45718"/>
              <a:lstStyle/>
              <a:p>
                <a:endParaRPr lang="en-US"/>
              </a:p>
            </p:txBody>
          </p:sp>
          <p:sp>
            <p:nvSpPr>
              <p:cNvPr id="78" name="Line 14"/>
              <p:cNvSpPr>
                <a:spLocks noChangeShapeType="1"/>
              </p:cNvSpPr>
              <p:nvPr/>
            </p:nvSpPr>
            <p:spPr bwMode="auto">
              <a:xfrm flipH="1" flipV="1">
                <a:off x="10591800" y="1981200"/>
                <a:ext cx="381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lIns="91436" tIns="45718" rIns="91436" bIns="45718"/>
              <a:lstStyle/>
              <a:p>
                <a:endParaRPr lang="en-US"/>
              </a:p>
            </p:txBody>
          </p:sp>
        </p:grpSp>
        <p:sp>
          <p:nvSpPr>
            <p:cNvPr id="85" name="Line 14"/>
            <p:cNvSpPr>
              <a:spLocks noChangeShapeType="1"/>
            </p:cNvSpPr>
            <p:nvPr/>
          </p:nvSpPr>
          <p:spPr bwMode="auto">
            <a:xfrm>
              <a:off x="8686800" y="5056188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86" name="Line 14"/>
            <p:cNvSpPr>
              <a:spLocks noChangeShapeType="1"/>
            </p:cNvSpPr>
            <p:nvPr/>
          </p:nvSpPr>
          <p:spPr bwMode="auto">
            <a:xfrm flipV="1">
              <a:off x="11353800" y="5132388"/>
              <a:ext cx="3048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87" name="Line 14"/>
            <p:cNvSpPr>
              <a:spLocks noChangeShapeType="1"/>
            </p:cNvSpPr>
            <p:nvPr/>
          </p:nvSpPr>
          <p:spPr bwMode="auto">
            <a:xfrm>
              <a:off x="9982200" y="63246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88" name="Line 14"/>
            <p:cNvSpPr>
              <a:spLocks noChangeShapeType="1"/>
            </p:cNvSpPr>
            <p:nvPr/>
          </p:nvSpPr>
          <p:spPr bwMode="auto">
            <a:xfrm flipV="1">
              <a:off x="9982200" y="12192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89" name="Line 14"/>
            <p:cNvSpPr>
              <a:spLocks noChangeShapeType="1"/>
            </p:cNvSpPr>
            <p:nvPr/>
          </p:nvSpPr>
          <p:spPr bwMode="auto">
            <a:xfrm flipV="1">
              <a:off x="8686800" y="12192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90" name="Line 14"/>
            <p:cNvSpPr>
              <a:spLocks noChangeShapeType="1"/>
            </p:cNvSpPr>
            <p:nvPr/>
          </p:nvSpPr>
          <p:spPr bwMode="auto">
            <a:xfrm flipV="1">
              <a:off x="11353800" y="12192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91" name="Line 14"/>
            <p:cNvSpPr>
              <a:spLocks noChangeShapeType="1"/>
            </p:cNvSpPr>
            <p:nvPr/>
          </p:nvSpPr>
          <p:spPr bwMode="auto">
            <a:xfrm>
              <a:off x="8686800" y="63246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92" name="Line 14"/>
            <p:cNvSpPr>
              <a:spLocks noChangeShapeType="1"/>
            </p:cNvSpPr>
            <p:nvPr/>
          </p:nvSpPr>
          <p:spPr bwMode="auto">
            <a:xfrm>
              <a:off x="11353800" y="6324600"/>
              <a:ext cx="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93" name="Line 14"/>
            <p:cNvSpPr>
              <a:spLocks noChangeShapeType="1"/>
            </p:cNvSpPr>
            <p:nvPr/>
          </p:nvSpPr>
          <p:spPr bwMode="auto">
            <a:xfrm flipV="1">
              <a:off x="11734800" y="3276600"/>
              <a:ext cx="2286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94" name="Line 14"/>
            <p:cNvSpPr>
              <a:spLocks noChangeShapeType="1"/>
            </p:cNvSpPr>
            <p:nvPr/>
          </p:nvSpPr>
          <p:spPr bwMode="auto">
            <a:xfrm>
              <a:off x="11734800" y="4267200"/>
              <a:ext cx="2286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95" name="Line 14"/>
            <p:cNvSpPr>
              <a:spLocks noChangeShapeType="1"/>
            </p:cNvSpPr>
            <p:nvPr/>
          </p:nvSpPr>
          <p:spPr bwMode="auto">
            <a:xfrm flipV="1">
              <a:off x="10439400" y="2743200"/>
              <a:ext cx="2286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96" name="Line 14"/>
            <p:cNvSpPr>
              <a:spLocks noChangeShapeType="1"/>
            </p:cNvSpPr>
            <p:nvPr/>
          </p:nvSpPr>
          <p:spPr bwMode="auto">
            <a:xfrm>
              <a:off x="10515600" y="4876800"/>
              <a:ext cx="22860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97" name="Line 14"/>
            <p:cNvSpPr>
              <a:spLocks noChangeShapeType="1"/>
            </p:cNvSpPr>
            <p:nvPr/>
          </p:nvSpPr>
          <p:spPr bwMode="auto">
            <a:xfrm flipH="1">
              <a:off x="7924800" y="5029200"/>
              <a:ext cx="3810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  <p:sp>
          <p:nvSpPr>
            <p:cNvPr id="98" name="Line 14"/>
            <p:cNvSpPr>
              <a:spLocks noChangeShapeType="1"/>
            </p:cNvSpPr>
            <p:nvPr/>
          </p:nvSpPr>
          <p:spPr bwMode="auto">
            <a:xfrm flipH="1" flipV="1">
              <a:off x="7696200" y="2667000"/>
              <a:ext cx="533400" cy="304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1436" tIns="45718" rIns="91436" bIns="45718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State Space Graphs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57353"/>
            <a:ext cx="6324600" cy="452596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2400" dirty="0" smtClean="0"/>
              <a:t>State space graph: A mathematical representation of a search problem</a:t>
            </a:r>
          </a:p>
          <a:p>
            <a:pPr lvl="1" eaLnBrk="1" hangingPunct="1"/>
            <a:r>
              <a:rPr lang="en-US" sz="1900" dirty="0" smtClean="0"/>
              <a:t>Nodes are (abstracted) world configurations</a:t>
            </a:r>
          </a:p>
          <a:p>
            <a:pPr lvl="1" eaLnBrk="1" hangingPunct="1"/>
            <a:r>
              <a:rPr lang="en-US" sz="1900" dirty="0" smtClean="0"/>
              <a:t>Arcs represent successors (action results)</a:t>
            </a:r>
          </a:p>
          <a:p>
            <a:pPr lvl="1" eaLnBrk="1" hangingPunct="1"/>
            <a:r>
              <a:rPr lang="en-US" sz="1900" dirty="0" smtClean="0"/>
              <a:t>The goal test is a set of goal nodes (maybe only one)</a:t>
            </a:r>
          </a:p>
          <a:p>
            <a:pPr lvl="1" eaLnBrk="1" hangingPunct="1"/>
            <a:endParaRPr lang="en-US" sz="2000" dirty="0" smtClean="0"/>
          </a:p>
          <a:p>
            <a:pPr eaLnBrk="1" hangingPunct="1"/>
            <a:r>
              <a:rPr lang="en-US" sz="2400" dirty="0" smtClean="0"/>
              <a:t>In a search graph, each state occurs only once!</a:t>
            </a:r>
          </a:p>
          <a:p>
            <a:pPr lvl="1" eaLnBrk="1" hangingPunct="1"/>
            <a:endParaRPr lang="en-US" sz="2000" dirty="0" smtClean="0"/>
          </a:p>
          <a:p>
            <a:r>
              <a:rPr lang="en-US" sz="2400" dirty="0" smtClean="0"/>
              <a:t>We can rarely build this full graph in memory (it’s too big), but it’s a useful idea</a:t>
            </a:r>
          </a:p>
          <a:p>
            <a:pPr eaLnBrk="1" hangingPunct="1"/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7010400" y="1905001"/>
            <a:ext cx="4419600" cy="2573339"/>
            <a:chOff x="336" y="576"/>
            <a:chExt cx="4848" cy="2784"/>
          </a:xfrm>
        </p:grpSpPr>
        <p:sp>
          <p:nvSpPr>
            <p:cNvPr id="12294" name="AutoShape 5"/>
            <p:cNvSpPr>
              <a:spLocks noChangeArrowheads="1"/>
            </p:cNvSpPr>
            <p:nvPr/>
          </p:nvSpPr>
          <p:spPr bwMode="auto">
            <a:xfrm>
              <a:off x="336" y="2208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b="1" dirty="0"/>
                <a:t>S</a:t>
              </a:r>
            </a:p>
          </p:txBody>
        </p:sp>
        <p:sp>
          <p:nvSpPr>
            <p:cNvPr id="12295" name="AutoShape 6"/>
            <p:cNvSpPr>
              <a:spLocks noChangeArrowheads="1"/>
            </p:cNvSpPr>
            <p:nvPr/>
          </p:nvSpPr>
          <p:spPr bwMode="auto">
            <a:xfrm>
              <a:off x="4704" y="576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/>
                <a:t>G</a:t>
              </a:r>
            </a:p>
          </p:txBody>
        </p:sp>
        <p:sp>
          <p:nvSpPr>
            <p:cNvPr id="12296" name="AutoShape 7"/>
            <p:cNvSpPr>
              <a:spLocks noChangeArrowheads="1"/>
            </p:cNvSpPr>
            <p:nvPr/>
          </p:nvSpPr>
          <p:spPr bwMode="auto">
            <a:xfrm>
              <a:off x="1728" y="1776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d</a:t>
              </a:r>
            </a:p>
          </p:txBody>
        </p:sp>
        <p:sp>
          <p:nvSpPr>
            <p:cNvPr id="12297" name="AutoShape 8"/>
            <p:cNvSpPr>
              <a:spLocks noChangeArrowheads="1"/>
            </p:cNvSpPr>
            <p:nvPr/>
          </p:nvSpPr>
          <p:spPr bwMode="auto">
            <a:xfrm>
              <a:off x="720" y="1056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b</a:t>
              </a:r>
            </a:p>
          </p:txBody>
        </p:sp>
        <p:sp>
          <p:nvSpPr>
            <p:cNvPr id="12298" name="AutoShape 9"/>
            <p:cNvSpPr>
              <a:spLocks noChangeArrowheads="1"/>
            </p:cNvSpPr>
            <p:nvPr/>
          </p:nvSpPr>
          <p:spPr bwMode="auto">
            <a:xfrm>
              <a:off x="1200" y="2736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p</a:t>
              </a:r>
            </a:p>
          </p:txBody>
        </p:sp>
        <p:sp>
          <p:nvSpPr>
            <p:cNvPr id="12299" name="AutoShape 10"/>
            <p:cNvSpPr>
              <a:spLocks noChangeArrowheads="1"/>
            </p:cNvSpPr>
            <p:nvPr/>
          </p:nvSpPr>
          <p:spPr bwMode="auto">
            <a:xfrm>
              <a:off x="2352" y="2880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q</a:t>
              </a:r>
            </a:p>
          </p:txBody>
        </p:sp>
        <p:sp>
          <p:nvSpPr>
            <p:cNvPr id="12300" name="AutoShape 11"/>
            <p:cNvSpPr>
              <a:spLocks noChangeArrowheads="1"/>
            </p:cNvSpPr>
            <p:nvPr/>
          </p:nvSpPr>
          <p:spPr bwMode="auto">
            <a:xfrm>
              <a:off x="2880" y="1008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c</a:t>
              </a:r>
            </a:p>
          </p:txBody>
        </p:sp>
        <p:sp>
          <p:nvSpPr>
            <p:cNvPr id="12301" name="AutoShape 12"/>
            <p:cNvSpPr>
              <a:spLocks noChangeArrowheads="1"/>
            </p:cNvSpPr>
            <p:nvPr/>
          </p:nvSpPr>
          <p:spPr bwMode="auto">
            <a:xfrm>
              <a:off x="3552" y="1584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e</a:t>
              </a:r>
            </a:p>
          </p:txBody>
        </p:sp>
        <p:sp>
          <p:nvSpPr>
            <p:cNvPr id="12302" name="AutoShape 13"/>
            <p:cNvSpPr>
              <a:spLocks noChangeArrowheads="1"/>
            </p:cNvSpPr>
            <p:nvPr/>
          </p:nvSpPr>
          <p:spPr bwMode="auto">
            <a:xfrm>
              <a:off x="3168" y="2256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h</a:t>
              </a:r>
            </a:p>
          </p:txBody>
        </p:sp>
        <p:sp>
          <p:nvSpPr>
            <p:cNvPr id="12303" name="AutoShape 14"/>
            <p:cNvSpPr>
              <a:spLocks noChangeArrowheads="1"/>
            </p:cNvSpPr>
            <p:nvPr/>
          </p:nvSpPr>
          <p:spPr bwMode="auto">
            <a:xfrm>
              <a:off x="1584" y="624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a</a:t>
              </a:r>
            </a:p>
          </p:txBody>
        </p:sp>
        <p:sp>
          <p:nvSpPr>
            <p:cNvPr id="12304" name="AutoShape 15"/>
            <p:cNvSpPr>
              <a:spLocks noChangeArrowheads="1"/>
            </p:cNvSpPr>
            <p:nvPr/>
          </p:nvSpPr>
          <p:spPr bwMode="auto">
            <a:xfrm>
              <a:off x="4560" y="1872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f</a:t>
              </a:r>
            </a:p>
          </p:txBody>
        </p:sp>
        <p:sp>
          <p:nvSpPr>
            <p:cNvPr id="12305" name="AutoShape 16"/>
            <p:cNvSpPr>
              <a:spLocks noChangeArrowheads="1"/>
            </p:cNvSpPr>
            <p:nvPr/>
          </p:nvSpPr>
          <p:spPr bwMode="auto">
            <a:xfrm>
              <a:off x="4368" y="2736"/>
              <a:ext cx="480" cy="480"/>
            </a:xfrm>
            <a:prstGeom prst="flowChartConnector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i="1"/>
                <a:t>r</a:t>
              </a:r>
            </a:p>
          </p:txBody>
        </p:sp>
        <p:cxnSp>
          <p:nvCxnSpPr>
            <p:cNvPr id="12306" name="AutoShape 17"/>
            <p:cNvCxnSpPr>
              <a:cxnSpLocks noChangeShapeType="1"/>
              <a:stCxn id="12294" idx="5"/>
              <a:endCxn id="12298" idx="2"/>
            </p:cNvCxnSpPr>
            <p:nvPr/>
          </p:nvCxnSpPr>
          <p:spPr bwMode="auto">
            <a:xfrm>
              <a:off x="746" y="2618"/>
              <a:ext cx="454" cy="35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07" name="AutoShape 18"/>
            <p:cNvCxnSpPr>
              <a:cxnSpLocks noChangeShapeType="1"/>
              <a:stCxn id="12298" idx="5"/>
              <a:endCxn id="12299" idx="2"/>
            </p:cNvCxnSpPr>
            <p:nvPr/>
          </p:nvCxnSpPr>
          <p:spPr bwMode="auto">
            <a:xfrm flipV="1">
              <a:off x="1610" y="3120"/>
              <a:ext cx="742" cy="2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08" name="AutoShape 19"/>
            <p:cNvCxnSpPr>
              <a:cxnSpLocks noChangeShapeType="1"/>
              <a:stCxn id="12302" idx="3"/>
              <a:endCxn id="12299" idx="7"/>
            </p:cNvCxnSpPr>
            <p:nvPr/>
          </p:nvCxnSpPr>
          <p:spPr bwMode="auto">
            <a:xfrm flipH="1">
              <a:off x="2762" y="2666"/>
              <a:ext cx="476" cy="28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09" name="AutoShape 20"/>
            <p:cNvCxnSpPr>
              <a:cxnSpLocks noChangeShapeType="1"/>
              <a:stCxn id="12302" idx="2"/>
              <a:endCxn id="12298" idx="6"/>
            </p:cNvCxnSpPr>
            <p:nvPr/>
          </p:nvCxnSpPr>
          <p:spPr bwMode="auto">
            <a:xfrm flipH="1">
              <a:off x="1680" y="2496"/>
              <a:ext cx="1488" cy="4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0" name="AutoShape 21"/>
            <p:cNvCxnSpPr>
              <a:cxnSpLocks noChangeShapeType="1"/>
              <a:stCxn id="12301" idx="4"/>
              <a:endCxn id="12302" idx="7"/>
            </p:cNvCxnSpPr>
            <p:nvPr/>
          </p:nvCxnSpPr>
          <p:spPr bwMode="auto">
            <a:xfrm flipH="1">
              <a:off x="3578" y="2064"/>
              <a:ext cx="214" cy="2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1" name="AutoShape 22"/>
            <p:cNvCxnSpPr>
              <a:cxnSpLocks noChangeShapeType="1"/>
              <a:stCxn id="12301" idx="5"/>
              <a:endCxn id="12305" idx="1"/>
            </p:cNvCxnSpPr>
            <p:nvPr/>
          </p:nvCxnSpPr>
          <p:spPr bwMode="auto">
            <a:xfrm>
              <a:off x="3962" y="1994"/>
              <a:ext cx="476" cy="8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2" name="AutoShape 23"/>
            <p:cNvCxnSpPr>
              <a:cxnSpLocks noChangeShapeType="1"/>
              <a:stCxn id="12305" idx="0"/>
              <a:endCxn id="12304" idx="4"/>
            </p:cNvCxnSpPr>
            <p:nvPr/>
          </p:nvCxnSpPr>
          <p:spPr bwMode="auto">
            <a:xfrm flipV="1">
              <a:off x="4608" y="2352"/>
              <a:ext cx="192" cy="38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3" name="AutoShape 24"/>
            <p:cNvCxnSpPr>
              <a:cxnSpLocks noChangeShapeType="1"/>
              <a:stCxn id="12304" idx="0"/>
              <a:endCxn id="12295" idx="4"/>
            </p:cNvCxnSpPr>
            <p:nvPr/>
          </p:nvCxnSpPr>
          <p:spPr bwMode="auto">
            <a:xfrm flipV="1">
              <a:off x="4800" y="1056"/>
              <a:ext cx="144" cy="81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4" name="AutoShape 25"/>
            <p:cNvCxnSpPr>
              <a:cxnSpLocks noChangeShapeType="1"/>
              <a:stCxn id="12294" idx="7"/>
            </p:cNvCxnSpPr>
            <p:nvPr/>
          </p:nvCxnSpPr>
          <p:spPr bwMode="auto">
            <a:xfrm flipV="1">
              <a:off x="746" y="2016"/>
              <a:ext cx="982" cy="2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5" name="AutoShape 26"/>
            <p:cNvCxnSpPr>
              <a:cxnSpLocks noChangeShapeType="1"/>
              <a:stCxn id="12296" idx="1"/>
              <a:endCxn id="12297" idx="5"/>
            </p:cNvCxnSpPr>
            <p:nvPr/>
          </p:nvCxnSpPr>
          <p:spPr bwMode="auto">
            <a:xfrm flipH="1" flipV="1">
              <a:off x="1130" y="1466"/>
              <a:ext cx="668" cy="38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6" name="AutoShape 27"/>
            <p:cNvCxnSpPr>
              <a:cxnSpLocks noChangeShapeType="1"/>
              <a:endCxn id="12303" idx="2"/>
            </p:cNvCxnSpPr>
            <p:nvPr/>
          </p:nvCxnSpPr>
          <p:spPr bwMode="auto">
            <a:xfrm flipV="1">
              <a:off x="1152" y="864"/>
              <a:ext cx="432" cy="26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7" name="AutoShape 28"/>
            <p:cNvCxnSpPr>
              <a:cxnSpLocks noChangeShapeType="1"/>
              <a:stCxn id="12300" idx="2"/>
              <a:endCxn id="12303" idx="6"/>
            </p:cNvCxnSpPr>
            <p:nvPr/>
          </p:nvCxnSpPr>
          <p:spPr bwMode="auto">
            <a:xfrm flipH="1" flipV="1">
              <a:off x="2064" y="864"/>
              <a:ext cx="816" cy="38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8" name="AutoShape 29"/>
            <p:cNvCxnSpPr>
              <a:cxnSpLocks noChangeShapeType="1"/>
              <a:stCxn id="12296" idx="7"/>
              <a:endCxn id="12300" idx="3"/>
            </p:cNvCxnSpPr>
            <p:nvPr/>
          </p:nvCxnSpPr>
          <p:spPr bwMode="auto">
            <a:xfrm flipV="1">
              <a:off x="2138" y="1418"/>
              <a:ext cx="812" cy="42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19" name="AutoShape 30"/>
            <p:cNvCxnSpPr>
              <a:cxnSpLocks noChangeShapeType="1"/>
              <a:stCxn id="12296" idx="6"/>
              <a:endCxn id="12301" idx="2"/>
            </p:cNvCxnSpPr>
            <p:nvPr/>
          </p:nvCxnSpPr>
          <p:spPr bwMode="auto">
            <a:xfrm flipV="1">
              <a:off x="2208" y="1824"/>
              <a:ext cx="134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20" name="AutoShape 31"/>
            <p:cNvCxnSpPr>
              <a:cxnSpLocks noChangeShapeType="1"/>
              <a:stCxn id="12304" idx="1"/>
              <a:endCxn id="12300" idx="6"/>
            </p:cNvCxnSpPr>
            <p:nvPr/>
          </p:nvCxnSpPr>
          <p:spPr bwMode="auto">
            <a:xfrm rot="5400000" flipH="1">
              <a:off x="3648" y="960"/>
              <a:ext cx="694" cy="127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  <p:cxnSp>
          <p:nvCxnSpPr>
            <p:cNvPr id="12321" name="AutoShape 32"/>
            <p:cNvCxnSpPr>
              <a:cxnSpLocks noChangeShapeType="1"/>
              <a:stCxn id="12294" idx="6"/>
              <a:endCxn id="12301" idx="3"/>
            </p:cNvCxnSpPr>
            <p:nvPr/>
          </p:nvCxnSpPr>
          <p:spPr bwMode="auto">
            <a:xfrm flipV="1">
              <a:off x="816" y="1994"/>
              <a:ext cx="2806" cy="454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</p:cxnSp>
      </p:grpSp>
      <p:sp>
        <p:nvSpPr>
          <p:cNvPr id="12293" name="Text Box 33"/>
          <p:cNvSpPr txBox="1">
            <a:spLocks noChangeArrowheads="1"/>
          </p:cNvSpPr>
          <p:nvPr/>
        </p:nvSpPr>
        <p:spPr bwMode="auto">
          <a:xfrm>
            <a:off x="7696200" y="4845049"/>
            <a:ext cx="3352800" cy="64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 smtClean="0">
                <a:latin typeface="Calibri" pitchFamily="34" charset="0"/>
              </a:rPr>
              <a:t>Tiny </a:t>
            </a:r>
            <a:r>
              <a:rPr lang="en-US" i="1" dirty="0">
                <a:latin typeface="Calibri" pitchFamily="34" charset="0"/>
              </a:rPr>
              <a:t>search graph for a tiny search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Search Trees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4114800"/>
            <a:ext cx="9525000" cy="23622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2400" dirty="0" smtClean="0"/>
              <a:t>A search tree:</a:t>
            </a:r>
          </a:p>
          <a:p>
            <a:pPr lvl="1" eaLnBrk="1" hangingPunct="1"/>
            <a:r>
              <a:rPr lang="en-US" sz="2000" dirty="0" smtClean="0"/>
              <a:t>A “what if” tree of plans and their outcomes</a:t>
            </a:r>
          </a:p>
          <a:p>
            <a:pPr lvl="1" eaLnBrk="1" hangingPunct="1"/>
            <a:r>
              <a:rPr lang="en-US" sz="2000" dirty="0" smtClean="0"/>
              <a:t>The start state is the root node</a:t>
            </a:r>
          </a:p>
          <a:p>
            <a:pPr lvl="1" eaLnBrk="1" hangingPunct="1"/>
            <a:r>
              <a:rPr lang="en-US" sz="2000" dirty="0" smtClean="0"/>
              <a:t>Children correspond to successors</a:t>
            </a:r>
          </a:p>
          <a:p>
            <a:pPr lvl="1" eaLnBrk="1" hangingPunct="1"/>
            <a:r>
              <a:rPr lang="en-US" sz="2000" dirty="0" smtClean="0"/>
              <a:t>Nodes show states, but correspond to PLANS that achieve those states</a:t>
            </a:r>
          </a:p>
          <a:p>
            <a:pPr lvl="1" eaLnBrk="1" hangingPunct="1"/>
            <a:r>
              <a:rPr lang="en-US" sz="2000" dirty="0" smtClean="0">
                <a:solidFill>
                  <a:srgbClr val="CC0000"/>
                </a:solidFill>
              </a:rPr>
              <a:t>For most problems, we can never actually build the whole tree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3" y="1524000"/>
            <a:ext cx="56038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1" y="2590803"/>
            <a:ext cx="552451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1" y="2590803"/>
            <a:ext cx="552451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4267200" y="2209800"/>
            <a:ext cx="1143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H="1">
            <a:off x="3124200" y="2209800"/>
            <a:ext cx="1066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4724400" y="2051051"/>
            <a:ext cx="9906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“E”, 1.0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2757488" y="2051051"/>
            <a:ext cx="11430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“N”, 1.0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3124200" y="32766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2362200" y="32766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30480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5486400" y="32766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4724400" y="32766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>
            <a:off x="5410200" y="3276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10800000">
            <a:off x="6400800" y="1600199"/>
            <a:ext cx="1371600" cy="381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077200" y="1535672"/>
            <a:ext cx="3048000" cy="40010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This is now / start</a:t>
            </a:r>
            <a:endParaRPr lang="en-US" sz="2000" dirty="0">
              <a:latin typeface="Calibri" pitchFamily="34" charset="0"/>
            </a:endParaRPr>
          </a:p>
        </p:txBody>
      </p:sp>
      <p:sp>
        <p:nvSpPr>
          <p:cNvPr id="19" name="Right Arrow 18"/>
          <p:cNvSpPr/>
          <p:nvPr/>
        </p:nvSpPr>
        <p:spPr>
          <a:xfrm rot="10800000">
            <a:off x="6400800" y="2666999"/>
            <a:ext cx="1371600" cy="381000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077200" y="2602472"/>
            <a:ext cx="3048000" cy="40010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2000" dirty="0" smtClean="0">
                <a:latin typeface="Calibri" pitchFamily="34" charset="0"/>
              </a:rPr>
              <a:t>Possible futures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animBg="1"/>
      <p:bldP spid="13319" grpId="1" animBg="1"/>
      <p:bldP spid="13320" grpId="0" animBg="1"/>
      <p:bldP spid="13320" grpId="1" animBg="1"/>
      <p:bldP spid="13321" grpId="0"/>
      <p:bldP spid="13321" grpId="1"/>
      <p:bldP spid="13322" grpId="0"/>
      <p:bldP spid="13322" grpId="1"/>
      <p:bldP spid="13323" grpId="0" animBg="1"/>
      <p:bldP spid="13324" grpId="0" animBg="1"/>
      <p:bldP spid="13325" grpId="0" animBg="1"/>
      <p:bldP spid="13326" grpId="0" animBg="1"/>
      <p:bldP spid="13327" grpId="0" animBg="1"/>
      <p:bldP spid="13328" grpId="0" animBg="1"/>
      <p:bldP spid="17" grpId="0" animBg="1"/>
      <p:bldP spid="18" grpId="0"/>
      <p:bldP spid="19" grpId="0" animBg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ounded Rectangle 97"/>
          <p:cNvSpPr/>
          <p:nvPr/>
        </p:nvSpPr>
        <p:spPr>
          <a:xfrm>
            <a:off x="6858002" y="1758699"/>
            <a:ext cx="4889500" cy="3880103"/>
          </a:xfrm>
          <a:prstGeom prst="roundRect">
            <a:avLst/>
          </a:prstGeom>
          <a:solidFill>
            <a:srgbClr val="D5D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600" dirty="0"/>
          </a:p>
        </p:txBody>
      </p:sp>
      <p:sp>
        <p:nvSpPr>
          <p:cNvPr id="97" name="Rounded Rectangle 96"/>
          <p:cNvSpPr/>
          <p:nvPr/>
        </p:nvSpPr>
        <p:spPr>
          <a:xfrm>
            <a:off x="381000" y="1752600"/>
            <a:ext cx="3886200" cy="3886200"/>
          </a:xfrm>
          <a:prstGeom prst="roundRect">
            <a:avLst/>
          </a:prstGeom>
          <a:solidFill>
            <a:srgbClr val="D5D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State Space Graphs vs. Search Trees</a:t>
            </a:r>
          </a:p>
        </p:txBody>
      </p:sp>
      <p:sp>
        <p:nvSpPr>
          <p:cNvPr id="17446" name="Text Box 4"/>
          <p:cNvSpPr txBox="1">
            <a:spLocks noChangeArrowheads="1"/>
          </p:cNvSpPr>
          <p:nvPr/>
        </p:nvSpPr>
        <p:spPr bwMode="auto">
          <a:xfrm>
            <a:off x="9232902" y="2692717"/>
            <a:ext cx="825500" cy="32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500" dirty="0"/>
              <a:t>S</a:t>
            </a:r>
          </a:p>
        </p:txBody>
      </p:sp>
      <p:sp>
        <p:nvSpPr>
          <p:cNvPr id="17447" name="Text Box 5"/>
          <p:cNvSpPr txBox="1">
            <a:spLocks noChangeArrowheads="1"/>
          </p:cNvSpPr>
          <p:nvPr/>
        </p:nvSpPr>
        <p:spPr bwMode="auto">
          <a:xfrm>
            <a:off x="7010402" y="3976181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a</a:t>
            </a:r>
          </a:p>
        </p:txBody>
      </p:sp>
      <p:sp>
        <p:nvSpPr>
          <p:cNvPr id="17448" name="Text Box 6"/>
          <p:cNvSpPr txBox="1">
            <a:spLocks noChangeArrowheads="1"/>
          </p:cNvSpPr>
          <p:nvPr/>
        </p:nvSpPr>
        <p:spPr bwMode="auto">
          <a:xfrm>
            <a:off x="7010402" y="3550080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b</a:t>
            </a:r>
          </a:p>
        </p:txBody>
      </p:sp>
      <p:sp>
        <p:nvSpPr>
          <p:cNvPr id="17449" name="Text Box 7"/>
          <p:cNvSpPr txBox="1">
            <a:spLocks noChangeArrowheads="1"/>
          </p:cNvSpPr>
          <p:nvPr/>
        </p:nvSpPr>
        <p:spPr bwMode="auto">
          <a:xfrm>
            <a:off x="7454902" y="3167255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d</a:t>
            </a:r>
          </a:p>
        </p:txBody>
      </p:sp>
      <p:sp>
        <p:nvSpPr>
          <p:cNvPr id="17450" name="Text Box 8"/>
          <p:cNvSpPr txBox="1">
            <a:spLocks noChangeArrowheads="1"/>
          </p:cNvSpPr>
          <p:nvPr/>
        </p:nvSpPr>
        <p:spPr bwMode="auto">
          <a:xfrm>
            <a:off x="11264902" y="3113992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p</a:t>
            </a:r>
          </a:p>
        </p:txBody>
      </p:sp>
      <p:sp>
        <p:nvSpPr>
          <p:cNvPr id="17451" name="Text Box 9"/>
          <p:cNvSpPr txBox="1">
            <a:spLocks noChangeArrowheads="1"/>
          </p:cNvSpPr>
          <p:nvPr/>
        </p:nvSpPr>
        <p:spPr bwMode="auto">
          <a:xfrm>
            <a:off x="7581902" y="3976181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a</a:t>
            </a:r>
          </a:p>
        </p:txBody>
      </p:sp>
      <p:sp>
        <p:nvSpPr>
          <p:cNvPr id="17452" name="Text Box 10"/>
          <p:cNvSpPr txBox="1">
            <a:spLocks noChangeArrowheads="1"/>
          </p:cNvSpPr>
          <p:nvPr/>
        </p:nvSpPr>
        <p:spPr bwMode="auto">
          <a:xfrm>
            <a:off x="7581902" y="3550080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c</a:t>
            </a:r>
          </a:p>
        </p:txBody>
      </p:sp>
      <p:cxnSp>
        <p:nvCxnSpPr>
          <p:cNvPr id="17453" name="AutoShape 11"/>
          <p:cNvCxnSpPr>
            <a:cxnSpLocks noChangeShapeType="1"/>
            <a:stCxn id="17449" idx="2"/>
            <a:endCxn id="17448" idx="0"/>
          </p:cNvCxnSpPr>
          <p:nvPr/>
        </p:nvCxnSpPr>
        <p:spPr bwMode="auto">
          <a:xfrm flipH="1">
            <a:off x="7169151" y="3505693"/>
            <a:ext cx="444500" cy="4438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54" name="AutoShape 12"/>
          <p:cNvCxnSpPr>
            <a:cxnSpLocks noChangeShapeType="1"/>
            <a:stCxn id="17449" idx="2"/>
            <a:endCxn id="17452" idx="0"/>
          </p:cNvCxnSpPr>
          <p:nvPr/>
        </p:nvCxnSpPr>
        <p:spPr bwMode="auto">
          <a:xfrm>
            <a:off x="7613651" y="3505693"/>
            <a:ext cx="127000" cy="4438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55" name="AutoShape 13"/>
          <p:cNvCxnSpPr>
            <a:cxnSpLocks noChangeShapeType="1"/>
            <a:stCxn id="17448" idx="2"/>
            <a:endCxn id="17447" idx="0"/>
          </p:cNvCxnSpPr>
          <p:nvPr/>
        </p:nvCxnSpPr>
        <p:spPr bwMode="auto">
          <a:xfrm>
            <a:off x="7169151" y="3888520"/>
            <a:ext cx="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56" name="AutoShape 14"/>
          <p:cNvCxnSpPr>
            <a:cxnSpLocks noChangeShapeType="1"/>
            <a:stCxn id="17452" idx="2"/>
            <a:endCxn id="17451" idx="0"/>
          </p:cNvCxnSpPr>
          <p:nvPr/>
        </p:nvCxnSpPr>
        <p:spPr bwMode="auto">
          <a:xfrm>
            <a:off x="7740651" y="3888520"/>
            <a:ext cx="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17484" name="Text Box 16"/>
          <p:cNvSpPr txBox="1">
            <a:spLocks noChangeArrowheads="1"/>
          </p:cNvSpPr>
          <p:nvPr/>
        </p:nvSpPr>
        <p:spPr bwMode="auto">
          <a:xfrm>
            <a:off x="9753602" y="3113992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e</a:t>
            </a:r>
          </a:p>
        </p:txBody>
      </p:sp>
      <p:sp>
        <p:nvSpPr>
          <p:cNvPr id="17485" name="Text Box 17"/>
          <p:cNvSpPr txBox="1">
            <a:spLocks noChangeArrowheads="1"/>
          </p:cNvSpPr>
          <p:nvPr/>
        </p:nvSpPr>
        <p:spPr bwMode="auto">
          <a:xfrm>
            <a:off x="9296402" y="3966195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p</a:t>
            </a:r>
          </a:p>
        </p:txBody>
      </p:sp>
      <p:sp>
        <p:nvSpPr>
          <p:cNvPr id="17486" name="Text Box 18"/>
          <p:cNvSpPr txBox="1">
            <a:spLocks noChangeArrowheads="1"/>
          </p:cNvSpPr>
          <p:nvPr/>
        </p:nvSpPr>
        <p:spPr bwMode="auto">
          <a:xfrm>
            <a:off x="9486902" y="3540093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h</a:t>
            </a:r>
          </a:p>
        </p:txBody>
      </p:sp>
      <p:sp>
        <p:nvSpPr>
          <p:cNvPr id="17487" name="Text Box 19"/>
          <p:cNvSpPr txBox="1">
            <a:spLocks noChangeArrowheads="1"/>
          </p:cNvSpPr>
          <p:nvPr/>
        </p:nvSpPr>
        <p:spPr bwMode="auto">
          <a:xfrm>
            <a:off x="10058402" y="3966195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f</a:t>
            </a:r>
          </a:p>
        </p:txBody>
      </p:sp>
      <p:sp>
        <p:nvSpPr>
          <p:cNvPr id="17488" name="Text Box 20"/>
          <p:cNvSpPr txBox="1">
            <a:spLocks noChangeArrowheads="1"/>
          </p:cNvSpPr>
          <p:nvPr/>
        </p:nvSpPr>
        <p:spPr bwMode="auto">
          <a:xfrm>
            <a:off x="10058402" y="3540093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r</a:t>
            </a:r>
          </a:p>
        </p:txBody>
      </p:sp>
      <p:sp>
        <p:nvSpPr>
          <p:cNvPr id="17489" name="Text Box 21"/>
          <p:cNvSpPr txBox="1">
            <a:spLocks noChangeArrowheads="1"/>
          </p:cNvSpPr>
          <p:nvPr/>
        </p:nvSpPr>
        <p:spPr bwMode="auto">
          <a:xfrm>
            <a:off x="9677402" y="3966195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q</a:t>
            </a:r>
          </a:p>
        </p:txBody>
      </p:sp>
      <p:sp>
        <p:nvSpPr>
          <p:cNvPr id="17490" name="Text Box 22"/>
          <p:cNvSpPr txBox="1">
            <a:spLocks noChangeArrowheads="1"/>
          </p:cNvSpPr>
          <p:nvPr/>
        </p:nvSpPr>
        <p:spPr bwMode="auto">
          <a:xfrm>
            <a:off x="9296402" y="4349020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q</a:t>
            </a:r>
          </a:p>
        </p:txBody>
      </p:sp>
      <p:sp>
        <p:nvSpPr>
          <p:cNvPr id="17491" name="Text Box 23"/>
          <p:cNvSpPr txBox="1">
            <a:spLocks noChangeArrowheads="1"/>
          </p:cNvSpPr>
          <p:nvPr/>
        </p:nvSpPr>
        <p:spPr bwMode="auto">
          <a:xfrm>
            <a:off x="9867902" y="4349020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c</a:t>
            </a:r>
          </a:p>
        </p:txBody>
      </p:sp>
      <p:sp>
        <p:nvSpPr>
          <p:cNvPr id="17492" name="Text Box 24"/>
          <p:cNvSpPr txBox="1">
            <a:spLocks noChangeArrowheads="1"/>
          </p:cNvSpPr>
          <p:nvPr/>
        </p:nvSpPr>
        <p:spPr bwMode="auto">
          <a:xfrm>
            <a:off x="10121900" y="4392297"/>
            <a:ext cx="635000" cy="32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500" dirty="0"/>
              <a:t>G</a:t>
            </a:r>
          </a:p>
        </p:txBody>
      </p:sp>
      <p:sp>
        <p:nvSpPr>
          <p:cNvPr id="17493" name="Text Box 25"/>
          <p:cNvSpPr txBox="1">
            <a:spLocks noChangeArrowheads="1"/>
          </p:cNvSpPr>
          <p:nvPr/>
        </p:nvSpPr>
        <p:spPr bwMode="auto">
          <a:xfrm>
            <a:off x="9867902" y="4721859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a</a:t>
            </a:r>
          </a:p>
        </p:txBody>
      </p:sp>
      <p:cxnSp>
        <p:nvCxnSpPr>
          <p:cNvPr id="17494" name="AutoShape 26"/>
          <p:cNvCxnSpPr>
            <a:cxnSpLocks noChangeShapeType="1"/>
            <a:stCxn id="17484" idx="2"/>
            <a:endCxn id="17486" idx="0"/>
          </p:cNvCxnSpPr>
          <p:nvPr/>
        </p:nvCxnSpPr>
        <p:spPr bwMode="auto">
          <a:xfrm flipH="1">
            <a:off x="9645651" y="3452432"/>
            <a:ext cx="26670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95" name="AutoShape 27"/>
          <p:cNvCxnSpPr>
            <a:cxnSpLocks noChangeShapeType="1"/>
            <a:stCxn id="17484" idx="2"/>
            <a:endCxn id="17488" idx="0"/>
          </p:cNvCxnSpPr>
          <p:nvPr/>
        </p:nvCxnSpPr>
        <p:spPr bwMode="auto">
          <a:xfrm>
            <a:off x="9912351" y="3452432"/>
            <a:ext cx="30480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96" name="AutoShape 28"/>
          <p:cNvCxnSpPr>
            <a:cxnSpLocks noChangeShapeType="1"/>
            <a:stCxn id="17486" idx="2"/>
            <a:endCxn id="17485" idx="0"/>
          </p:cNvCxnSpPr>
          <p:nvPr/>
        </p:nvCxnSpPr>
        <p:spPr bwMode="auto">
          <a:xfrm flipH="1">
            <a:off x="9455151" y="3878535"/>
            <a:ext cx="19050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97" name="AutoShape 29"/>
          <p:cNvCxnSpPr>
            <a:cxnSpLocks noChangeShapeType="1"/>
            <a:stCxn id="17486" idx="2"/>
            <a:endCxn id="17489" idx="0"/>
          </p:cNvCxnSpPr>
          <p:nvPr/>
        </p:nvCxnSpPr>
        <p:spPr bwMode="auto">
          <a:xfrm>
            <a:off x="9645651" y="3878535"/>
            <a:ext cx="19050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98" name="AutoShape 30"/>
          <p:cNvCxnSpPr>
            <a:cxnSpLocks noChangeShapeType="1"/>
            <a:stCxn id="17488" idx="2"/>
            <a:endCxn id="17487" idx="0"/>
          </p:cNvCxnSpPr>
          <p:nvPr/>
        </p:nvCxnSpPr>
        <p:spPr bwMode="auto">
          <a:xfrm>
            <a:off x="10217151" y="3878535"/>
            <a:ext cx="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99" name="AutoShape 31"/>
          <p:cNvCxnSpPr>
            <a:cxnSpLocks noChangeShapeType="1"/>
            <a:stCxn id="17485" idx="2"/>
            <a:endCxn id="17490" idx="0"/>
          </p:cNvCxnSpPr>
          <p:nvPr/>
        </p:nvCxnSpPr>
        <p:spPr bwMode="auto">
          <a:xfrm>
            <a:off x="9455151" y="4304636"/>
            <a:ext cx="0" cy="4438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500" name="AutoShape 32"/>
          <p:cNvCxnSpPr>
            <a:cxnSpLocks noChangeShapeType="1"/>
            <a:stCxn id="17487" idx="2"/>
            <a:endCxn id="17491" idx="0"/>
          </p:cNvCxnSpPr>
          <p:nvPr/>
        </p:nvCxnSpPr>
        <p:spPr bwMode="auto">
          <a:xfrm flipH="1">
            <a:off x="10026651" y="4304636"/>
            <a:ext cx="190500" cy="4438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501" name="AutoShape 33"/>
          <p:cNvCxnSpPr>
            <a:cxnSpLocks noChangeShapeType="1"/>
            <a:stCxn id="17487" idx="2"/>
            <a:endCxn id="17492" idx="0"/>
          </p:cNvCxnSpPr>
          <p:nvPr/>
        </p:nvCxnSpPr>
        <p:spPr bwMode="auto">
          <a:xfrm>
            <a:off x="10217153" y="4304635"/>
            <a:ext cx="222249" cy="87663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502" name="AutoShape 34"/>
          <p:cNvCxnSpPr>
            <a:cxnSpLocks noChangeShapeType="1"/>
            <a:stCxn id="17491" idx="2"/>
            <a:endCxn id="17493" idx="0"/>
          </p:cNvCxnSpPr>
          <p:nvPr/>
        </p:nvCxnSpPr>
        <p:spPr bwMode="auto">
          <a:xfrm>
            <a:off x="10026651" y="4687463"/>
            <a:ext cx="0" cy="34399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17458" name="Text Box 35"/>
          <p:cNvSpPr txBox="1">
            <a:spLocks noChangeArrowheads="1"/>
          </p:cNvSpPr>
          <p:nvPr/>
        </p:nvSpPr>
        <p:spPr bwMode="auto">
          <a:xfrm>
            <a:off x="11264902" y="3506804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q</a:t>
            </a:r>
          </a:p>
        </p:txBody>
      </p:sp>
      <p:cxnSp>
        <p:nvCxnSpPr>
          <p:cNvPr id="17459" name="AutoShape 36"/>
          <p:cNvCxnSpPr>
            <a:cxnSpLocks noChangeShapeType="1"/>
            <a:stCxn id="17450" idx="2"/>
            <a:endCxn id="17458" idx="0"/>
          </p:cNvCxnSpPr>
          <p:nvPr/>
        </p:nvCxnSpPr>
        <p:spPr bwMode="auto">
          <a:xfrm>
            <a:off x="11423651" y="3452434"/>
            <a:ext cx="0" cy="5437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sp>
        <p:nvSpPr>
          <p:cNvPr id="17465" name="Text Box 38"/>
          <p:cNvSpPr txBox="1">
            <a:spLocks noChangeArrowheads="1"/>
          </p:cNvSpPr>
          <p:nvPr/>
        </p:nvSpPr>
        <p:spPr bwMode="auto">
          <a:xfrm>
            <a:off x="8280402" y="3540093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e</a:t>
            </a:r>
          </a:p>
        </p:txBody>
      </p:sp>
      <p:sp>
        <p:nvSpPr>
          <p:cNvPr id="17466" name="Text Box 39"/>
          <p:cNvSpPr txBox="1">
            <a:spLocks noChangeArrowheads="1"/>
          </p:cNvSpPr>
          <p:nvPr/>
        </p:nvSpPr>
        <p:spPr bwMode="auto">
          <a:xfrm>
            <a:off x="7772402" y="4392296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p</a:t>
            </a:r>
          </a:p>
        </p:txBody>
      </p:sp>
      <p:sp>
        <p:nvSpPr>
          <p:cNvPr id="17467" name="Text Box 40"/>
          <p:cNvSpPr txBox="1">
            <a:spLocks noChangeArrowheads="1"/>
          </p:cNvSpPr>
          <p:nvPr/>
        </p:nvSpPr>
        <p:spPr bwMode="auto">
          <a:xfrm>
            <a:off x="7962902" y="3966195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h</a:t>
            </a:r>
          </a:p>
        </p:txBody>
      </p:sp>
      <p:sp>
        <p:nvSpPr>
          <p:cNvPr id="17468" name="Text Box 41"/>
          <p:cNvSpPr txBox="1">
            <a:spLocks noChangeArrowheads="1"/>
          </p:cNvSpPr>
          <p:nvPr/>
        </p:nvSpPr>
        <p:spPr bwMode="auto">
          <a:xfrm>
            <a:off x="8534402" y="4392296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f</a:t>
            </a:r>
          </a:p>
        </p:txBody>
      </p:sp>
      <p:sp>
        <p:nvSpPr>
          <p:cNvPr id="17469" name="Text Box 42"/>
          <p:cNvSpPr txBox="1">
            <a:spLocks noChangeArrowheads="1"/>
          </p:cNvSpPr>
          <p:nvPr/>
        </p:nvSpPr>
        <p:spPr bwMode="auto">
          <a:xfrm>
            <a:off x="8534402" y="3966195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r</a:t>
            </a:r>
          </a:p>
        </p:txBody>
      </p:sp>
      <p:sp>
        <p:nvSpPr>
          <p:cNvPr id="17470" name="Text Box 43"/>
          <p:cNvSpPr txBox="1">
            <a:spLocks noChangeArrowheads="1"/>
          </p:cNvSpPr>
          <p:nvPr/>
        </p:nvSpPr>
        <p:spPr bwMode="auto">
          <a:xfrm>
            <a:off x="8153402" y="4392296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q</a:t>
            </a:r>
          </a:p>
        </p:txBody>
      </p:sp>
      <p:sp>
        <p:nvSpPr>
          <p:cNvPr id="17471" name="Text Box 44"/>
          <p:cNvSpPr txBox="1">
            <a:spLocks noChangeArrowheads="1"/>
          </p:cNvSpPr>
          <p:nvPr/>
        </p:nvSpPr>
        <p:spPr bwMode="auto">
          <a:xfrm>
            <a:off x="7772402" y="4775121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q</a:t>
            </a:r>
          </a:p>
        </p:txBody>
      </p:sp>
      <p:sp>
        <p:nvSpPr>
          <p:cNvPr id="17472" name="Text Box 45"/>
          <p:cNvSpPr txBox="1">
            <a:spLocks noChangeArrowheads="1"/>
          </p:cNvSpPr>
          <p:nvPr/>
        </p:nvSpPr>
        <p:spPr bwMode="auto">
          <a:xfrm>
            <a:off x="8343902" y="4775121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c</a:t>
            </a:r>
          </a:p>
        </p:txBody>
      </p:sp>
      <p:sp>
        <p:nvSpPr>
          <p:cNvPr id="17473" name="Text Box 46"/>
          <p:cNvSpPr txBox="1">
            <a:spLocks noChangeArrowheads="1"/>
          </p:cNvSpPr>
          <p:nvPr/>
        </p:nvSpPr>
        <p:spPr bwMode="auto">
          <a:xfrm>
            <a:off x="8597900" y="4818397"/>
            <a:ext cx="6350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rgbClr val="CC0000"/>
                </a:solidFill>
              </a:rPr>
              <a:t>G</a:t>
            </a:r>
          </a:p>
        </p:txBody>
      </p:sp>
      <p:sp>
        <p:nvSpPr>
          <p:cNvPr id="17474" name="Text Box 47"/>
          <p:cNvSpPr txBox="1">
            <a:spLocks noChangeArrowheads="1"/>
          </p:cNvSpPr>
          <p:nvPr/>
        </p:nvSpPr>
        <p:spPr bwMode="auto">
          <a:xfrm>
            <a:off x="8343902" y="5147960"/>
            <a:ext cx="317500" cy="33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 dirty="0"/>
              <a:t>a</a:t>
            </a:r>
          </a:p>
        </p:txBody>
      </p:sp>
      <p:cxnSp>
        <p:nvCxnSpPr>
          <p:cNvPr id="17475" name="AutoShape 48"/>
          <p:cNvCxnSpPr>
            <a:cxnSpLocks noChangeShapeType="1"/>
            <a:stCxn id="17465" idx="2"/>
            <a:endCxn id="17467" idx="0"/>
          </p:cNvCxnSpPr>
          <p:nvPr/>
        </p:nvCxnSpPr>
        <p:spPr bwMode="auto">
          <a:xfrm flipH="1">
            <a:off x="8121651" y="3878535"/>
            <a:ext cx="31750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76" name="AutoShape 49"/>
          <p:cNvCxnSpPr>
            <a:cxnSpLocks noChangeShapeType="1"/>
            <a:stCxn id="17465" idx="2"/>
            <a:endCxn id="17469" idx="0"/>
          </p:cNvCxnSpPr>
          <p:nvPr/>
        </p:nvCxnSpPr>
        <p:spPr bwMode="auto">
          <a:xfrm>
            <a:off x="8439151" y="3878535"/>
            <a:ext cx="25400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77" name="AutoShape 50"/>
          <p:cNvCxnSpPr>
            <a:cxnSpLocks noChangeShapeType="1"/>
            <a:stCxn id="17467" idx="2"/>
            <a:endCxn id="17466" idx="0"/>
          </p:cNvCxnSpPr>
          <p:nvPr/>
        </p:nvCxnSpPr>
        <p:spPr bwMode="auto">
          <a:xfrm flipH="1">
            <a:off x="7931151" y="4304636"/>
            <a:ext cx="19050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78" name="AutoShape 51"/>
          <p:cNvCxnSpPr>
            <a:cxnSpLocks noChangeShapeType="1"/>
            <a:stCxn id="17467" idx="2"/>
            <a:endCxn id="17470" idx="0"/>
          </p:cNvCxnSpPr>
          <p:nvPr/>
        </p:nvCxnSpPr>
        <p:spPr bwMode="auto">
          <a:xfrm>
            <a:off x="8121651" y="4304636"/>
            <a:ext cx="19050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79" name="AutoShape 52"/>
          <p:cNvCxnSpPr>
            <a:cxnSpLocks noChangeShapeType="1"/>
            <a:stCxn id="17469" idx="2"/>
            <a:endCxn id="17468" idx="0"/>
          </p:cNvCxnSpPr>
          <p:nvPr/>
        </p:nvCxnSpPr>
        <p:spPr bwMode="auto">
          <a:xfrm>
            <a:off x="8693151" y="4304636"/>
            <a:ext cx="0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80" name="AutoShape 53"/>
          <p:cNvCxnSpPr>
            <a:cxnSpLocks noChangeShapeType="1"/>
            <a:stCxn id="17466" idx="2"/>
            <a:endCxn id="17471" idx="0"/>
          </p:cNvCxnSpPr>
          <p:nvPr/>
        </p:nvCxnSpPr>
        <p:spPr bwMode="auto">
          <a:xfrm>
            <a:off x="7931151" y="4730737"/>
            <a:ext cx="0" cy="4438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81" name="AutoShape 54"/>
          <p:cNvCxnSpPr>
            <a:cxnSpLocks noChangeShapeType="1"/>
            <a:stCxn id="17468" idx="2"/>
            <a:endCxn id="17472" idx="0"/>
          </p:cNvCxnSpPr>
          <p:nvPr/>
        </p:nvCxnSpPr>
        <p:spPr bwMode="auto">
          <a:xfrm flipH="1">
            <a:off x="8502651" y="4730737"/>
            <a:ext cx="190500" cy="4438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82" name="AutoShape 55"/>
          <p:cNvCxnSpPr>
            <a:cxnSpLocks noChangeShapeType="1"/>
            <a:stCxn id="17468" idx="2"/>
            <a:endCxn id="17473" idx="0"/>
          </p:cNvCxnSpPr>
          <p:nvPr/>
        </p:nvCxnSpPr>
        <p:spPr bwMode="auto">
          <a:xfrm>
            <a:off x="8693149" y="4730736"/>
            <a:ext cx="222251" cy="8766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83" name="AutoShape 56"/>
          <p:cNvCxnSpPr>
            <a:cxnSpLocks noChangeShapeType="1"/>
            <a:stCxn id="17472" idx="2"/>
            <a:endCxn id="17474" idx="0"/>
          </p:cNvCxnSpPr>
          <p:nvPr/>
        </p:nvCxnSpPr>
        <p:spPr bwMode="auto">
          <a:xfrm>
            <a:off x="8502651" y="5113563"/>
            <a:ext cx="0" cy="34399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61" name="AutoShape 57"/>
          <p:cNvCxnSpPr>
            <a:cxnSpLocks noChangeShapeType="1"/>
            <a:stCxn id="17449" idx="2"/>
            <a:endCxn id="17465" idx="0"/>
          </p:cNvCxnSpPr>
          <p:nvPr/>
        </p:nvCxnSpPr>
        <p:spPr bwMode="auto">
          <a:xfrm>
            <a:off x="7613651" y="3505697"/>
            <a:ext cx="825500" cy="34399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62" name="AutoShape 58"/>
          <p:cNvCxnSpPr>
            <a:cxnSpLocks noChangeShapeType="1"/>
            <a:stCxn id="17446" idx="2"/>
            <a:endCxn id="17449" idx="0"/>
          </p:cNvCxnSpPr>
          <p:nvPr/>
        </p:nvCxnSpPr>
        <p:spPr bwMode="auto">
          <a:xfrm flipH="1">
            <a:off x="7613651" y="3015882"/>
            <a:ext cx="2032000" cy="15137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63" name="AutoShape 59"/>
          <p:cNvCxnSpPr>
            <a:cxnSpLocks noChangeShapeType="1"/>
            <a:stCxn id="17446" idx="2"/>
            <a:endCxn id="17484" idx="0"/>
          </p:cNvCxnSpPr>
          <p:nvPr/>
        </p:nvCxnSpPr>
        <p:spPr bwMode="auto">
          <a:xfrm>
            <a:off x="9645651" y="3015880"/>
            <a:ext cx="266700" cy="9811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64" name="AutoShape 60"/>
          <p:cNvCxnSpPr>
            <a:cxnSpLocks noChangeShapeType="1"/>
            <a:stCxn id="17446" idx="2"/>
            <a:endCxn id="17450" idx="0"/>
          </p:cNvCxnSpPr>
          <p:nvPr/>
        </p:nvCxnSpPr>
        <p:spPr bwMode="auto">
          <a:xfrm>
            <a:off x="9645651" y="3015880"/>
            <a:ext cx="1778000" cy="9811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17416" name="Group 62"/>
          <p:cNvGrpSpPr>
            <a:grpSpLocks/>
          </p:cNvGrpSpPr>
          <p:nvPr/>
        </p:nvGrpSpPr>
        <p:grpSpPr bwMode="auto">
          <a:xfrm>
            <a:off x="681037" y="3124200"/>
            <a:ext cx="3205163" cy="1768475"/>
            <a:chOff x="336" y="576"/>
            <a:chExt cx="4848" cy="2784"/>
          </a:xfrm>
        </p:grpSpPr>
        <p:sp>
          <p:nvSpPr>
            <p:cNvPr id="17418" name="AutoShape 63"/>
            <p:cNvSpPr>
              <a:spLocks noChangeArrowheads="1"/>
            </p:cNvSpPr>
            <p:nvPr/>
          </p:nvSpPr>
          <p:spPr bwMode="auto">
            <a:xfrm>
              <a:off x="336" y="2208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S</a:t>
              </a:r>
            </a:p>
          </p:txBody>
        </p:sp>
        <p:sp>
          <p:nvSpPr>
            <p:cNvPr id="17419" name="AutoShape 64"/>
            <p:cNvSpPr>
              <a:spLocks noChangeArrowheads="1"/>
            </p:cNvSpPr>
            <p:nvPr/>
          </p:nvSpPr>
          <p:spPr bwMode="auto">
            <a:xfrm>
              <a:off x="4704" y="576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/>
                <a:t>G</a:t>
              </a:r>
            </a:p>
          </p:txBody>
        </p:sp>
        <p:sp>
          <p:nvSpPr>
            <p:cNvPr id="17420" name="AutoShape 65"/>
            <p:cNvSpPr>
              <a:spLocks noChangeArrowheads="1"/>
            </p:cNvSpPr>
            <p:nvPr/>
          </p:nvSpPr>
          <p:spPr bwMode="auto">
            <a:xfrm>
              <a:off x="1728" y="1776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d</a:t>
              </a:r>
            </a:p>
          </p:txBody>
        </p:sp>
        <p:sp>
          <p:nvSpPr>
            <p:cNvPr id="17421" name="AutoShape 66"/>
            <p:cNvSpPr>
              <a:spLocks noChangeArrowheads="1"/>
            </p:cNvSpPr>
            <p:nvPr/>
          </p:nvSpPr>
          <p:spPr bwMode="auto">
            <a:xfrm>
              <a:off x="720" y="1056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b</a:t>
              </a:r>
            </a:p>
          </p:txBody>
        </p:sp>
        <p:sp>
          <p:nvSpPr>
            <p:cNvPr id="17422" name="AutoShape 67"/>
            <p:cNvSpPr>
              <a:spLocks noChangeArrowheads="1"/>
            </p:cNvSpPr>
            <p:nvPr/>
          </p:nvSpPr>
          <p:spPr bwMode="auto">
            <a:xfrm>
              <a:off x="1200" y="2736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p</a:t>
              </a:r>
            </a:p>
          </p:txBody>
        </p:sp>
        <p:sp>
          <p:nvSpPr>
            <p:cNvPr id="17423" name="AutoShape 68"/>
            <p:cNvSpPr>
              <a:spLocks noChangeArrowheads="1"/>
            </p:cNvSpPr>
            <p:nvPr/>
          </p:nvSpPr>
          <p:spPr bwMode="auto">
            <a:xfrm>
              <a:off x="2352" y="2880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q</a:t>
              </a:r>
            </a:p>
          </p:txBody>
        </p:sp>
        <p:sp>
          <p:nvSpPr>
            <p:cNvPr id="17424" name="AutoShape 69"/>
            <p:cNvSpPr>
              <a:spLocks noChangeArrowheads="1"/>
            </p:cNvSpPr>
            <p:nvPr/>
          </p:nvSpPr>
          <p:spPr bwMode="auto">
            <a:xfrm>
              <a:off x="2880" y="1008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c</a:t>
              </a:r>
            </a:p>
          </p:txBody>
        </p:sp>
        <p:sp>
          <p:nvSpPr>
            <p:cNvPr id="17425" name="AutoShape 70"/>
            <p:cNvSpPr>
              <a:spLocks noChangeArrowheads="1"/>
            </p:cNvSpPr>
            <p:nvPr/>
          </p:nvSpPr>
          <p:spPr bwMode="auto">
            <a:xfrm>
              <a:off x="3552" y="1584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e</a:t>
              </a:r>
            </a:p>
          </p:txBody>
        </p:sp>
        <p:sp>
          <p:nvSpPr>
            <p:cNvPr id="17426" name="AutoShape 71"/>
            <p:cNvSpPr>
              <a:spLocks noChangeArrowheads="1"/>
            </p:cNvSpPr>
            <p:nvPr/>
          </p:nvSpPr>
          <p:spPr bwMode="auto">
            <a:xfrm>
              <a:off x="3168" y="2256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h</a:t>
              </a:r>
            </a:p>
          </p:txBody>
        </p:sp>
        <p:sp>
          <p:nvSpPr>
            <p:cNvPr id="17427" name="AutoShape 72"/>
            <p:cNvSpPr>
              <a:spLocks noChangeArrowheads="1"/>
            </p:cNvSpPr>
            <p:nvPr/>
          </p:nvSpPr>
          <p:spPr bwMode="auto">
            <a:xfrm>
              <a:off x="1584" y="624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a</a:t>
              </a:r>
            </a:p>
          </p:txBody>
        </p:sp>
        <p:sp>
          <p:nvSpPr>
            <p:cNvPr id="17428" name="AutoShape 73"/>
            <p:cNvSpPr>
              <a:spLocks noChangeArrowheads="1"/>
            </p:cNvSpPr>
            <p:nvPr/>
          </p:nvSpPr>
          <p:spPr bwMode="auto">
            <a:xfrm>
              <a:off x="4560" y="1872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f</a:t>
              </a:r>
            </a:p>
          </p:txBody>
        </p:sp>
        <p:sp>
          <p:nvSpPr>
            <p:cNvPr id="17429" name="AutoShape 74"/>
            <p:cNvSpPr>
              <a:spLocks noChangeArrowheads="1"/>
            </p:cNvSpPr>
            <p:nvPr/>
          </p:nvSpPr>
          <p:spPr bwMode="auto">
            <a:xfrm>
              <a:off x="4368" y="2736"/>
              <a:ext cx="480" cy="4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500" i="1" dirty="0"/>
                <a:t>r</a:t>
              </a:r>
            </a:p>
          </p:txBody>
        </p:sp>
        <p:cxnSp>
          <p:nvCxnSpPr>
            <p:cNvPr id="17430" name="AutoShape 75"/>
            <p:cNvCxnSpPr>
              <a:cxnSpLocks noChangeShapeType="1"/>
              <a:stCxn id="17418" idx="5"/>
              <a:endCxn id="17422" idx="2"/>
            </p:cNvCxnSpPr>
            <p:nvPr/>
          </p:nvCxnSpPr>
          <p:spPr bwMode="auto">
            <a:xfrm>
              <a:off x="746" y="2618"/>
              <a:ext cx="454" cy="35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31" name="AutoShape 76"/>
            <p:cNvCxnSpPr>
              <a:cxnSpLocks noChangeShapeType="1"/>
              <a:stCxn id="17422" idx="5"/>
              <a:endCxn id="17423" idx="2"/>
            </p:cNvCxnSpPr>
            <p:nvPr/>
          </p:nvCxnSpPr>
          <p:spPr bwMode="auto">
            <a:xfrm flipV="1">
              <a:off x="1610" y="3120"/>
              <a:ext cx="742" cy="26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32" name="AutoShape 77"/>
            <p:cNvCxnSpPr>
              <a:cxnSpLocks noChangeShapeType="1"/>
              <a:stCxn id="17426" idx="3"/>
              <a:endCxn id="17423" idx="7"/>
            </p:cNvCxnSpPr>
            <p:nvPr/>
          </p:nvCxnSpPr>
          <p:spPr bwMode="auto">
            <a:xfrm flipH="1">
              <a:off x="2762" y="2666"/>
              <a:ext cx="476" cy="284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33" name="AutoShape 78"/>
            <p:cNvCxnSpPr>
              <a:cxnSpLocks noChangeShapeType="1"/>
              <a:stCxn id="17426" idx="2"/>
              <a:endCxn id="17422" idx="6"/>
            </p:cNvCxnSpPr>
            <p:nvPr/>
          </p:nvCxnSpPr>
          <p:spPr bwMode="auto">
            <a:xfrm flipH="1">
              <a:off x="1680" y="2496"/>
              <a:ext cx="1488" cy="48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34" name="AutoShape 79"/>
            <p:cNvCxnSpPr>
              <a:cxnSpLocks noChangeShapeType="1"/>
              <a:stCxn id="17425" idx="4"/>
              <a:endCxn id="17426" idx="7"/>
            </p:cNvCxnSpPr>
            <p:nvPr/>
          </p:nvCxnSpPr>
          <p:spPr bwMode="auto">
            <a:xfrm flipH="1">
              <a:off x="3578" y="2064"/>
              <a:ext cx="214" cy="262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35" name="AutoShape 80"/>
            <p:cNvCxnSpPr>
              <a:cxnSpLocks noChangeShapeType="1"/>
              <a:stCxn id="17425" idx="5"/>
              <a:endCxn id="17429" idx="1"/>
            </p:cNvCxnSpPr>
            <p:nvPr/>
          </p:nvCxnSpPr>
          <p:spPr bwMode="auto">
            <a:xfrm>
              <a:off x="3962" y="1994"/>
              <a:ext cx="476" cy="812"/>
            </a:xfrm>
            <a:prstGeom prst="straightConnector1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</p:cxnSp>
        <p:cxnSp>
          <p:nvCxnSpPr>
            <p:cNvPr id="17436" name="AutoShape 81"/>
            <p:cNvCxnSpPr>
              <a:cxnSpLocks noChangeShapeType="1"/>
              <a:stCxn id="17429" idx="0"/>
              <a:endCxn id="17428" idx="4"/>
            </p:cNvCxnSpPr>
            <p:nvPr/>
          </p:nvCxnSpPr>
          <p:spPr bwMode="auto">
            <a:xfrm flipV="1">
              <a:off x="4608" y="2352"/>
              <a:ext cx="192" cy="384"/>
            </a:xfrm>
            <a:prstGeom prst="straightConnector1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</p:cxnSp>
        <p:cxnSp>
          <p:nvCxnSpPr>
            <p:cNvPr id="17437" name="AutoShape 82"/>
            <p:cNvCxnSpPr>
              <a:cxnSpLocks noChangeShapeType="1"/>
              <a:stCxn id="17428" idx="0"/>
              <a:endCxn id="17419" idx="4"/>
            </p:cNvCxnSpPr>
            <p:nvPr/>
          </p:nvCxnSpPr>
          <p:spPr bwMode="auto">
            <a:xfrm flipV="1">
              <a:off x="4800" y="1056"/>
              <a:ext cx="144" cy="816"/>
            </a:xfrm>
            <a:prstGeom prst="straightConnector1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</p:cxnSp>
        <p:cxnSp>
          <p:nvCxnSpPr>
            <p:cNvPr id="17438" name="AutoShape 83"/>
            <p:cNvCxnSpPr>
              <a:cxnSpLocks noChangeShapeType="1"/>
              <a:stCxn id="17418" idx="7"/>
            </p:cNvCxnSpPr>
            <p:nvPr/>
          </p:nvCxnSpPr>
          <p:spPr bwMode="auto">
            <a:xfrm flipV="1">
              <a:off x="746" y="2016"/>
              <a:ext cx="982" cy="262"/>
            </a:xfrm>
            <a:prstGeom prst="straightConnector1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</p:cxnSp>
        <p:cxnSp>
          <p:nvCxnSpPr>
            <p:cNvPr id="17439" name="AutoShape 84"/>
            <p:cNvCxnSpPr>
              <a:cxnSpLocks noChangeShapeType="1"/>
              <a:stCxn id="17420" idx="1"/>
              <a:endCxn id="17421" idx="5"/>
            </p:cNvCxnSpPr>
            <p:nvPr/>
          </p:nvCxnSpPr>
          <p:spPr bwMode="auto">
            <a:xfrm flipH="1" flipV="1">
              <a:off x="1130" y="1466"/>
              <a:ext cx="668" cy="38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40" name="AutoShape 85"/>
            <p:cNvCxnSpPr>
              <a:cxnSpLocks noChangeShapeType="1"/>
              <a:endCxn id="17427" idx="2"/>
            </p:cNvCxnSpPr>
            <p:nvPr/>
          </p:nvCxnSpPr>
          <p:spPr bwMode="auto">
            <a:xfrm flipV="1">
              <a:off x="1152" y="864"/>
              <a:ext cx="432" cy="262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41" name="AutoShape 86"/>
            <p:cNvCxnSpPr>
              <a:cxnSpLocks noChangeShapeType="1"/>
              <a:stCxn id="17424" idx="2"/>
              <a:endCxn id="17427" idx="6"/>
            </p:cNvCxnSpPr>
            <p:nvPr/>
          </p:nvCxnSpPr>
          <p:spPr bwMode="auto">
            <a:xfrm flipH="1" flipV="1">
              <a:off x="2064" y="864"/>
              <a:ext cx="816" cy="384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42" name="AutoShape 87"/>
            <p:cNvCxnSpPr>
              <a:cxnSpLocks noChangeShapeType="1"/>
              <a:stCxn id="17420" idx="7"/>
              <a:endCxn id="17424" idx="3"/>
            </p:cNvCxnSpPr>
            <p:nvPr/>
          </p:nvCxnSpPr>
          <p:spPr bwMode="auto">
            <a:xfrm flipV="1">
              <a:off x="2138" y="1418"/>
              <a:ext cx="812" cy="42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43" name="AutoShape 88"/>
            <p:cNvCxnSpPr>
              <a:cxnSpLocks noChangeShapeType="1"/>
              <a:stCxn id="17420" idx="6"/>
              <a:endCxn id="17425" idx="2"/>
            </p:cNvCxnSpPr>
            <p:nvPr/>
          </p:nvCxnSpPr>
          <p:spPr bwMode="auto">
            <a:xfrm flipV="1">
              <a:off x="2208" y="1824"/>
              <a:ext cx="1344" cy="192"/>
            </a:xfrm>
            <a:prstGeom prst="straightConnector1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</p:cxnSp>
        <p:cxnSp>
          <p:nvCxnSpPr>
            <p:cNvPr id="17444" name="AutoShape 89"/>
            <p:cNvCxnSpPr>
              <a:cxnSpLocks noChangeShapeType="1"/>
              <a:stCxn id="17428" idx="1"/>
              <a:endCxn id="17424" idx="6"/>
            </p:cNvCxnSpPr>
            <p:nvPr/>
          </p:nvCxnSpPr>
          <p:spPr bwMode="auto">
            <a:xfrm rot="5400000" flipH="1">
              <a:off x="3648" y="960"/>
              <a:ext cx="694" cy="1270"/>
            </a:xfrm>
            <a:prstGeom prst="curved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445" name="AutoShape 90"/>
            <p:cNvCxnSpPr>
              <a:cxnSpLocks noChangeShapeType="1"/>
              <a:stCxn id="17418" idx="6"/>
              <a:endCxn id="17425" idx="3"/>
            </p:cNvCxnSpPr>
            <p:nvPr/>
          </p:nvCxnSpPr>
          <p:spPr bwMode="auto">
            <a:xfrm flipV="1">
              <a:off x="816" y="1994"/>
              <a:ext cx="2806" cy="454"/>
            </a:xfrm>
            <a:prstGeom prst="curved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17413" name="Text Box 92"/>
          <p:cNvSpPr txBox="1">
            <a:spLocks noChangeArrowheads="1"/>
          </p:cNvSpPr>
          <p:nvPr/>
        </p:nvSpPr>
        <p:spPr bwMode="auto">
          <a:xfrm>
            <a:off x="4495800" y="4133678"/>
            <a:ext cx="2068512" cy="12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>
                <a:latin typeface="Calibri" pitchFamily="34" charset="0"/>
              </a:rPr>
              <a:t>We construct both on demand – and we construct as little as possible.</a:t>
            </a:r>
          </a:p>
        </p:txBody>
      </p:sp>
      <p:sp>
        <p:nvSpPr>
          <p:cNvPr id="17415" name="Text Box 94"/>
          <p:cNvSpPr txBox="1">
            <a:spLocks noChangeArrowheads="1"/>
          </p:cNvSpPr>
          <p:nvPr/>
        </p:nvSpPr>
        <p:spPr bwMode="auto">
          <a:xfrm>
            <a:off x="4572000" y="1905002"/>
            <a:ext cx="1981200" cy="147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i="1" dirty="0">
                <a:latin typeface="Calibri" pitchFamily="34" charset="0"/>
              </a:rPr>
              <a:t>Each NODE in in the search tree is an entire PATH in the </a:t>
            </a:r>
            <a:r>
              <a:rPr lang="en-US" i="1" dirty="0" smtClean="0">
                <a:latin typeface="Calibri" pitchFamily="34" charset="0"/>
              </a:rPr>
              <a:t>state space </a:t>
            </a:r>
            <a:r>
              <a:rPr lang="en-US" i="1" dirty="0">
                <a:latin typeface="Calibri" pitchFamily="34" charset="0"/>
              </a:rPr>
              <a:t>graph.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870700" y="2086107"/>
            <a:ext cx="4876800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US" sz="2800" dirty="0" smtClean="0">
                <a:latin typeface="Calibri" pitchFamily="34" charset="0"/>
              </a:rPr>
              <a:t>Search Tree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09600" y="1981202"/>
            <a:ext cx="3429000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US" sz="2800" dirty="0" smtClean="0">
                <a:latin typeface="Calibri" pitchFamily="34" charset="0"/>
              </a:rPr>
              <a:t>State Space Graph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Quiz: State Space Graphs vs. Search Trees</a:t>
            </a:r>
            <a:endParaRPr lang="en-US" dirty="0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600200" y="3518723"/>
            <a:ext cx="437584" cy="443679"/>
          </a:xfrm>
          <a:prstGeom prst="flowChartConnector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1436" tIns="45718" rIns="91436" bIns="45718" anchor="ctr"/>
          <a:lstStyle/>
          <a:p>
            <a:pPr algn="ctr"/>
            <a:r>
              <a:rPr lang="en-US" sz="1600" b="1" dirty="0"/>
              <a:t>S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3657600" y="3518723"/>
            <a:ext cx="437584" cy="443679"/>
          </a:xfrm>
          <a:prstGeom prst="flowChartConnector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1436" tIns="45718" rIns="91436" bIns="45718" anchor="ctr"/>
          <a:lstStyle/>
          <a:p>
            <a:pPr algn="ctr"/>
            <a:r>
              <a:rPr lang="en-US" b="1"/>
              <a:t>G</a:t>
            </a: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590800" y="4356923"/>
            <a:ext cx="437584" cy="443679"/>
          </a:xfrm>
          <a:prstGeom prst="flowChartConnector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1436" tIns="45718" rIns="91436" bIns="45718" anchor="ctr"/>
          <a:lstStyle/>
          <a:p>
            <a:pPr algn="ctr"/>
            <a:r>
              <a:rPr lang="en-US" i="1"/>
              <a:t>b</a:t>
            </a: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auto">
          <a:xfrm>
            <a:off x="2590800" y="2680523"/>
            <a:ext cx="437584" cy="443679"/>
          </a:xfrm>
          <a:prstGeom prst="flowChartConnector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1436" tIns="45718" rIns="91436" bIns="45718" anchor="ctr"/>
          <a:lstStyle/>
          <a:p>
            <a:pPr algn="ctr"/>
            <a:r>
              <a:rPr lang="en-US" i="1"/>
              <a:t>a</a:t>
            </a:r>
          </a:p>
        </p:txBody>
      </p:sp>
      <p:cxnSp>
        <p:nvCxnSpPr>
          <p:cNvPr id="17" name="AutoShape 17"/>
          <p:cNvCxnSpPr>
            <a:cxnSpLocks noChangeShapeType="1"/>
            <a:stCxn id="5" idx="5"/>
            <a:endCxn id="8" idx="2"/>
          </p:cNvCxnSpPr>
          <p:nvPr/>
        </p:nvCxnSpPr>
        <p:spPr bwMode="auto">
          <a:xfrm>
            <a:off x="1973701" y="3897425"/>
            <a:ext cx="617099" cy="68133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21" name="AutoShape 21"/>
          <p:cNvCxnSpPr>
            <a:cxnSpLocks noChangeShapeType="1"/>
            <a:stCxn id="14" idx="3"/>
            <a:endCxn id="8" idx="1"/>
          </p:cNvCxnSpPr>
          <p:nvPr/>
        </p:nvCxnSpPr>
        <p:spPr bwMode="auto">
          <a:xfrm>
            <a:off x="2654883" y="3059227"/>
            <a:ext cx="0" cy="136267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23" name="AutoShape 23"/>
          <p:cNvCxnSpPr>
            <a:cxnSpLocks noChangeShapeType="1"/>
            <a:stCxn id="8" idx="7"/>
            <a:endCxn id="14" idx="5"/>
          </p:cNvCxnSpPr>
          <p:nvPr/>
        </p:nvCxnSpPr>
        <p:spPr bwMode="auto">
          <a:xfrm flipV="1">
            <a:off x="2964301" y="3059227"/>
            <a:ext cx="0" cy="136267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24" name="AutoShape 24"/>
          <p:cNvCxnSpPr>
            <a:cxnSpLocks noChangeShapeType="1"/>
            <a:stCxn id="14" idx="6"/>
            <a:endCxn id="6" idx="1"/>
          </p:cNvCxnSpPr>
          <p:nvPr/>
        </p:nvCxnSpPr>
        <p:spPr bwMode="auto">
          <a:xfrm>
            <a:off x="3028385" y="2902363"/>
            <a:ext cx="693299" cy="68133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26" name="AutoShape 26"/>
          <p:cNvCxnSpPr>
            <a:cxnSpLocks noChangeShapeType="1"/>
            <a:stCxn id="8" idx="6"/>
            <a:endCxn id="6" idx="3"/>
          </p:cNvCxnSpPr>
          <p:nvPr/>
        </p:nvCxnSpPr>
        <p:spPr bwMode="auto">
          <a:xfrm flipV="1">
            <a:off x="3028385" y="3897425"/>
            <a:ext cx="693299" cy="68133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27" name="AutoShape 27"/>
          <p:cNvCxnSpPr>
            <a:cxnSpLocks noChangeShapeType="1"/>
            <a:stCxn id="5" idx="7"/>
            <a:endCxn id="14" idx="2"/>
          </p:cNvCxnSpPr>
          <p:nvPr/>
        </p:nvCxnSpPr>
        <p:spPr bwMode="auto">
          <a:xfrm flipV="1">
            <a:off x="1973701" y="2902363"/>
            <a:ext cx="617099" cy="68133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54" name="TextBox 53"/>
          <p:cNvSpPr txBox="1"/>
          <p:nvPr/>
        </p:nvSpPr>
        <p:spPr>
          <a:xfrm>
            <a:off x="1219200" y="1671939"/>
            <a:ext cx="3886200" cy="46166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2400" dirty="0" smtClean="0">
                <a:latin typeface="Calibri" pitchFamily="34" charset="0"/>
              </a:rPr>
              <a:t>Consider this 4-state graph: 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0" y="6029982"/>
            <a:ext cx="12192000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US" sz="2800" dirty="0" smtClean="0">
                <a:latin typeface="Calibri" pitchFamily="34" charset="0"/>
              </a:rPr>
              <a:t>Important: Lots of repeated structure in the search tree!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477000" y="1676400"/>
            <a:ext cx="5105400" cy="46166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2400" dirty="0" smtClean="0">
                <a:latin typeface="Calibri" pitchFamily="34" charset="0"/>
              </a:rPr>
              <a:t>How big is its search tree (from S)?</a:t>
            </a:r>
            <a:endParaRPr lang="en-US" sz="2400" dirty="0">
              <a:latin typeface="Calibri" pitchFamily="34" charset="0"/>
            </a:endParaRPr>
          </a:p>
        </p:txBody>
      </p:sp>
      <p:pic>
        <p:nvPicPr>
          <p:cNvPr id="59" name="Picture 5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7848600" y="3124200"/>
            <a:ext cx="1879854" cy="9342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Tree Search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4029" y="1450961"/>
            <a:ext cx="4017746" cy="4260878"/>
          </a:xfrm>
          <a:prstGeom prst="rect">
            <a:avLst/>
          </a:prstGeom>
          <a:noFill/>
        </p:spPr>
      </p:pic>
      <p:sp>
        <p:nvSpPr>
          <p:cNvPr id="7" name="Freeform 6"/>
          <p:cNvSpPr/>
          <p:nvPr/>
        </p:nvSpPr>
        <p:spPr>
          <a:xfrm>
            <a:off x="3669325" y="3614614"/>
            <a:ext cx="5030176" cy="2170723"/>
          </a:xfrm>
          <a:custGeom>
            <a:avLst/>
            <a:gdLst>
              <a:gd name="connsiteX0" fmla="*/ 542192 w 4618893"/>
              <a:gd name="connsiteY0" fmla="*/ 1100505 h 2384182"/>
              <a:gd name="connsiteX1" fmla="*/ 14654 w 4618893"/>
              <a:gd name="connsiteY1" fmla="*/ 1698382 h 2384182"/>
              <a:gd name="connsiteX2" fmla="*/ 454269 w 4618893"/>
              <a:gd name="connsiteY2" fmla="*/ 2287466 h 2384182"/>
              <a:gd name="connsiteX3" fmla="*/ 2036885 w 4618893"/>
              <a:gd name="connsiteY3" fmla="*/ 2225920 h 2384182"/>
              <a:gd name="connsiteX4" fmla="*/ 2256692 w 4618893"/>
              <a:gd name="connsiteY4" fmla="*/ 1337897 h 2384182"/>
              <a:gd name="connsiteX5" fmla="*/ 2916115 w 4618893"/>
              <a:gd name="connsiteY5" fmla="*/ 1170843 h 2384182"/>
              <a:gd name="connsiteX6" fmla="*/ 3223846 w 4618893"/>
              <a:gd name="connsiteY6" fmla="*/ 2155582 h 2384182"/>
              <a:gd name="connsiteX7" fmla="*/ 4437185 w 4618893"/>
              <a:gd name="connsiteY7" fmla="*/ 2111620 h 2384182"/>
              <a:gd name="connsiteX8" fmla="*/ 4314092 w 4618893"/>
              <a:gd name="connsiteY8" fmla="*/ 907074 h 2384182"/>
              <a:gd name="connsiteX9" fmla="*/ 2898531 w 4618893"/>
              <a:gd name="connsiteY9" fmla="*/ 89389 h 2384182"/>
              <a:gd name="connsiteX10" fmla="*/ 1843454 w 4618893"/>
              <a:gd name="connsiteY10" fmla="*/ 370743 h 2384182"/>
              <a:gd name="connsiteX11" fmla="*/ 1852246 w 4618893"/>
              <a:gd name="connsiteY11" fmla="*/ 1100505 h 2384182"/>
              <a:gd name="connsiteX12" fmla="*/ 542192 w 4618893"/>
              <a:gd name="connsiteY12" fmla="*/ 1100505 h 2384182"/>
              <a:gd name="connsiteX0" fmla="*/ 542192 w 4618893"/>
              <a:gd name="connsiteY0" fmla="*/ 866043 h 2149720"/>
              <a:gd name="connsiteX1" fmla="*/ 14654 w 4618893"/>
              <a:gd name="connsiteY1" fmla="*/ 1463920 h 2149720"/>
              <a:gd name="connsiteX2" fmla="*/ 454269 w 4618893"/>
              <a:gd name="connsiteY2" fmla="*/ 2053004 h 2149720"/>
              <a:gd name="connsiteX3" fmla="*/ 2036885 w 4618893"/>
              <a:gd name="connsiteY3" fmla="*/ 1991458 h 2149720"/>
              <a:gd name="connsiteX4" fmla="*/ 2256692 w 4618893"/>
              <a:gd name="connsiteY4" fmla="*/ 1103435 h 2149720"/>
              <a:gd name="connsiteX5" fmla="*/ 2916115 w 4618893"/>
              <a:gd name="connsiteY5" fmla="*/ 936381 h 2149720"/>
              <a:gd name="connsiteX6" fmla="*/ 3223846 w 4618893"/>
              <a:gd name="connsiteY6" fmla="*/ 1921120 h 2149720"/>
              <a:gd name="connsiteX7" fmla="*/ 4437185 w 4618893"/>
              <a:gd name="connsiteY7" fmla="*/ 1877158 h 2149720"/>
              <a:gd name="connsiteX8" fmla="*/ 4314092 w 4618893"/>
              <a:gd name="connsiteY8" fmla="*/ 672612 h 2149720"/>
              <a:gd name="connsiteX9" fmla="*/ 2655277 w 4618893"/>
              <a:gd name="connsiteY9" fmla="*/ 89389 h 2149720"/>
              <a:gd name="connsiteX10" fmla="*/ 1843454 w 4618893"/>
              <a:gd name="connsiteY10" fmla="*/ 136281 h 2149720"/>
              <a:gd name="connsiteX11" fmla="*/ 1852246 w 4618893"/>
              <a:gd name="connsiteY11" fmla="*/ 866043 h 2149720"/>
              <a:gd name="connsiteX12" fmla="*/ 542192 w 4618893"/>
              <a:gd name="connsiteY12" fmla="*/ 866043 h 2149720"/>
              <a:gd name="connsiteX0" fmla="*/ 542192 w 4618893"/>
              <a:gd name="connsiteY0" fmla="*/ 866043 h 2149720"/>
              <a:gd name="connsiteX1" fmla="*/ 14654 w 4618893"/>
              <a:gd name="connsiteY1" fmla="*/ 1463920 h 2149720"/>
              <a:gd name="connsiteX2" fmla="*/ 454269 w 4618893"/>
              <a:gd name="connsiteY2" fmla="*/ 2053004 h 2149720"/>
              <a:gd name="connsiteX3" fmla="*/ 2036885 w 4618893"/>
              <a:gd name="connsiteY3" fmla="*/ 1991458 h 2149720"/>
              <a:gd name="connsiteX4" fmla="*/ 2256692 w 4618893"/>
              <a:gd name="connsiteY4" fmla="*/ 1103435 h 2149720"/>
              <a:gd name="connsiteX5" fmla="*/ 2883877 w 4618893"/>
              <a:gd name="connsiteY5" fmla="*/ 1384789 h 2149720"/>
              <a:gd name="connsiteX6" fmla="*/ 3223846 w 4618893"/>
              <a:gd name="connsiteY6" fmla="*/ 1921120 h 2149720"/>
              <a:gd name="connsiteX7" fmla="*/ 4437185 w 4618893"/>
              <a:gd name="connsiteY7" fmla="*/ 1877158 h 2149720"/>
              <a:gd name="connsiteX8" fmla="*/ 4314092 w 4618893"/>
              <a:gd name="connsiteY8" fmla="*/ 672612 h 2149720"/>
              <a:gd name="connsiteX9" fmla="*/ 2655277 w 4618893"/>
              <a:gd name="connsiteY9" fmla="*/ 89389 h 2149720"/>
              <a:gd name="connsiteX10" fmla="*/ 1843454 w 4618893"/>
              <a:gd name="connsiteY10" fmla="*/ 136281 h 2149720"/>
              <a:gd name="connsiteX11" fmla="*/ 1852246 w 4618893"/>
              <a:gd name="connsiteY11" fmla="*/ 866043 h 2149720"/>
              <a:gd name="connsiteX12" fmla="*/ 542192 w 4618893"/>
              <a:gd name="connsiteY12" fmla="*/ 866043 h 2149720"/>
              <a:gd name="connsiteX0" fmla="*/ 542192 w 4618893"/>
              <a:gd name="connsiteY0" fmla="*/ 866043 h 2140927"/>
              <a:gd name="connsiteX1" fmla="*/ 14654 w 4618893"/>
              <a:gd name="connsiteY1" fmla="*/ 1463920 h 2140927"/>
              <a:gd name="connsiteX2" fmla="*/ 454269 w 4618893"/>
              <a:gd name="connsiteY2" fmla="*/ 2053004 h 2140927"/>
              <a:gd name="connsiteX3" fmla="*/ 2036885 w 4618893"/>
              <a:gd name="connsiteY3" fmla="*/ 1991458 h 2140927"/>
              <a:gd name="connsiteX4" fmla="*/ 2350477 w 4618893"/>
              <a:gd name="connsiteY4" fmla="*/ 1537189 h 2140927"/>
              <a:gd name="connsiteX5" fmla="*/ 2883877 w 4618893"/>
              <a:gd name="connsiteY5" fmla="*/ 1384789 h 2140927"/>
              <a:gd name="connsiteX6" fmla="*/ 3223846 w 4618893"/>
              <a:gd name="connsiteY6" fmla="*/ 1921120 h 2140927"/>
              <a:gd name="connsiteX7" fmla="*/ 4437185 w 4618893"/>
              <a:gd name="connsiteY7" fmla="*/ 1877158 h 2140927"/>
              <a:gd name="connsiteX8" fmla="*/ 4314092 w 4618893"/>
              <a:gd name="connsiteY8" fmla="*/ 672612 h 2140927"/>
              <a:gd name="connsiteX9" fmla="*/ 2655277 w 4618893"/>
              <a:gd name="connsiteY9" fmla="*/ 89389 h 2140927"/>
              <a:gd name="connsiteX10" fmla="*/ 1843454 w 4618893"/>
              <a:gd name="connsiteY10" fmla="*/ 136281 h 2140927"/>
              <a:gd name="connsiteX11" fmla="*/ 1852246 w 4618893"/>
              <a:gd name="connsiteY11" fmla="*/ 866043 h 2140927"/>
              <a:gd name="connsiteX12" fmla="*/ 542192 w 4618893"/>
              <a:gd name="connsiteY12" fmla="*/ 866043 h 2140927"/>
              <a:gd name="connsiteX0" fmla="*/ 542192 w 4618893"/>
              <a:gd name="connsiteY0" fmla="*/ 866043 h 2140927"/>
              <a:gd name="connsiteX1" fmla="*/ 14654 w 4618893"/>
              <a:gd name="connsiteY1" fmla="*/ 1463920 h 2140927"/>
              <a:gd name="connsiteX2" fmla="*/ 454269 w 4618893"/>
              <a:gd name="connsiteY2" fmla="*/ 2053004 h 2140927"/>
              <a:gd name="connsiteX3" fmla="*/ 2036885 w 4618893"/>
              <a:gd name="connsiteY3" fmla="*/ 1991458 h 2140927"/>
              <a:gd name="connsiteX4" fmla="*/ 2350477 w 4618893"/>
              <a:gd name="connsiteY4" fmla="*/ 1537189 h 2140927"/>
              <a:gd name="connsiteX5" fmla="*/ 2960077 w 4618893"/>
              <a:gd name="connsiteY5" fmla="*/ 1537190 h 2140927"/>
              <a:gd name="connsiteX6" fmla="*/ 3223846 w 4618893"/>
              <a:gd name="connsiteY6" fmla="*/ 1921120 h 2140927"/>
              <a:gd name="connsiteX7" fmla="*/ 4437185 w 4618893"/>
              <a:gd name="connsiteY7" fmla="*/ 1877158 h 2140927"/>
              <a:gd name="connsiteX8" fmla="*/ 4314092 w 4618893"/>
              <a:gd name="connsiteY8" fmla="*/ 672612 h 2140927"/>
              <a:gd name="connsiteX9" fmla="*/ 2655277 w 4618893"/>
              <a:gd name="connsiteY9" fmla="*/ 89389 h 2140927"/>
              <a:gd name="connsiteX10" fmla="*/ 1843454 w 4618893"/>
              <a:gd name="connsiteY10" fmla="*/ 136281 h 2140927"/>
              <a:gd name="connsiteX11" fmla="*/ 1852246 w 4618893"/>
              <a:gd name="connsiteY11" fmla="*/ 866043 h 2140927"/>
              <a:gd name="connsiteX12" fmla="*/ 542192 w 4618893"/>
              <a:gd name="connsiteY12" fmla="*/ 866043 h 2140927"/>
              <a:gd name="connsiteX0" fmla="*/ 542192 w 4618893"/>
              <a:gd name="connsiteY0" fmla="*/ 895839 h 2170723"/>
              <a:gd name="connsiteX1" fmla="*/ 14654 w 4618893"/>
              <a:gd name="connsiteY1" fmla="*/ 1493716 h 2170723"/>
              <a:gd name="connsiteX2" fmla="*/ 454269 w 4618893"/>
              <a:gd name="connsiteY2" fmla="*/ 2082800 h 2170723"/>
              <a:gd name="connsiteX3" fmla="*/ 2036885 w 4618893"/>
              <a:gd name="connsiteY3" fmla="*/ 2021254 h 2170723"/>
              <a:gd name="connsiteX4" fmla="*/ 2350477 w 4618893"/>
              <a:gd name="connsiteY4" fmla="*/ 1566985 h 2170723"/>
              <a:gd name="connsiteX5" fmla="*/ 2960077 w 4618893"/>
              <a:gd name="connsiteY5" fmla="*/ 1566986 h 2170723"/>
              <a:gd name="connsiteX6" fmla="*/ 3223846 w 4618893"/>
              <a:gd name="connsiteY6" fmla="*/ 1950916 h 2170723"/>
              <a:gd name="connsiteX7" fmla="*/ 4437185 w 4618893"/>
              <a:gd name="connsiteY7" fmla="*/ 1906954 h 2170723"/>
              <a:gd name="connsiteX8" fmla="*/ 4314092 w 4618893"/>
              <a:gd name="connsiteY8" fmla="*/ 702408 h 2170723"/>
              <a:gd name="connsiteX9" fmla="*/ 2807677 w 4618893"/>
              <a:gd name="connsiteY9" fmla="*/ 881186 h 2170723"/>
              <a:gd name="connsiteX10" fmla="*/ 2655277 w 4618893"/>
              <a:gd name="connsiteY10" fmla="*/ 119185 h 2170723"/>
              <a:gd name="connsiteX11" fmla="*/ 1843454 w 4618893"/>
              <a:gd name="connsiteY11" fmla="*/ 166077 h 2170723"/>
              <a:gd name="connsiteX12" fmla="*/ 1852246 w 4618893"/>
              <a:gd name="connsiteY12" fmla="*/ 895839 h 2170723"/>
              <a:gd name="connsiteX13" fmla="*/ 542192 w 4618893"/>
              <a:gd name="connsiteY13" fmla="*/ 895839 h 2170723"/>
              <a:gd name="connsiteX0" fmla="*/ 542192 w 4755662"/>
              <a:gd name="connsiteY0" fmla="*/ 895839 h 2170723"/>
              <a:gd name="connsiteX1" fmla="*/ 14654 w 4755662"/>
              <a:gd name="connsiteY1" fmla="*/ 1493716 h 2170723"/>
              <a:gd name="connsiteX2" fmla="*/ 454269 w 4755662"/>
              <a:gd name="connsiteY2" fmla="*/ 2082800 h 2170723"/>
              <a:gd name="connsiteX3" fmla="*/ 2036885 w 4755662"/>
              <a:gd name="connsiteY3" fmla="*/ 2021254 h 2170723"/>
              <a:gd name="connsiteX4" fmla="*/ 2350477 w 4755662"/>
              <a:gd name="connsiteY4" fmla="*/ 1566985 h 2170723"/>
              <a:gd name="connsiteX5" fmla="*/ 2960077 w 4755662"/>
              <a:gd name="connsiteY5" fmla="*/ 1566986 h 2170723"/>
              <a:gd name="connsiteX6" fmla="*/ 3223846 w 4755662"/>
              <a:gd name="connsiteY6" fmla="*/ 1950916 h 2170723"/>
              <a:gd name="connsiteX7" fmla="*/ 4437185 w 4755662"/>
              <a:gd name="connsiteY7" fmla="*/ 1906954 h 2170723"/>
              <a:gd name="connsiteX8" fmla="*/ 4484077 w 4755662"/>
              <a:gd name="connsiteY8" fmla="*/ 957386 h 2170723"/>
              <a:gd name="connsiteX9" fmla="*/ 2807677 w 4755662"/>
              <a:gd name="connsiteY9" fmla="*/ 881186 h 2170723"/>
              <a:gd name="connsiteX10" fmla="*/ 2655277 w 4755662"/>
              <a:gd name="connsiteY10" fmla="*/ 119185 h 2170723"/>
              <a:gd name="connsiteX11" fmla="*/ 1843454 w 4755662"/>
              <a:gd name="connsiteY11" fmla="*/ 166077 h 2170723"/>
              <a:gd name="connsiteX12" fmla="*/ 1852246 w 4755662"/>
              <a:gd name="connsiteY12" fmla="*/ 895839 h 2170723"/>
              <a:gd name="connsiteX13" fmla="*/ 542192 w 4755662"/>
              <a:gd name="connsiteY13" fmla="*/ 895839 h 2170723"/>
              <a:gd name="connsiteX0" fmla="*/ 542192 w 4984261"/>
              <a:gd name="connsiteY0" fmla="*/ 895839 h 2170723"/>
              <a:gd name="connsiteX1" fmla="*/ 14654 w 4984261"/>
              <a:gd name="connsiteY1" fmla="*/ 1493716 h 2170723"/>
              <a:gd name="connsiteX2" fmla="*/ 454269 w 4984261"/>
              <a:gd name="connsiteY2" fmla="*/ 2082800 h 2170723"/>
              <a:gd name="connsiteX3" fmla="*/ 2036885 w 4984261"/>
              <a:gd name="connsiteY3" fmla="*/ 2021254 h 2170723"/>
              <a:gd name="connsiteX4" fmla="*/ 2350477 w 4984261"/>
              <a:gd name="connsiteY4" fmla="*/ 1566985 h 2170723"/>
              <a:gd name="connsiteX5" fmla="*/ 2960077 w 4984261"/>
              <a:gd name="connsiteY5" fmla="*/ 1566986 h 2170723"/>
              <a:gd name="connsiteX6" fmla="*/ 3223846 w 4984261"/>
              <a:gd name="connsiteY6" fmla="*/ 1950916 h 2170723"/>
              <a:gd name="connsiteX7" fmla="*/ 4437185 w 4984261"/>
              <a:gd name="connsiteY7" fmla="*/ 1906954 h 2170723"/>
              <a:gd name="connsiteX8" fmla="*/ 4712676 w 4984261"/>
              <a:gd name="connsiteY8" fmla="*/ 957386 h 2170723"/>
              <a:gd name="connsiteX9" fmla="*/ 2807677 w 4984261"/>
              <a:gd name="connsiteY9" fmla="*/ 881186 h 2170723"/>
              <a:gd name="connsiteX10" fmla="*/ 2655277 w 4984261"/>
              <a:gd name="connsiteY10" fmla="*/ 119185 h 2170723"/>
              <a:gd name="connsiteX11" fmla="*/ 1843454 w 4984261"/>
              <a:gd name="connsiteY11" fmla="*/ 166077 h 2170723"/>
              <a:gd name="connsiteX12" fmla="*/ 1852246 w 4984261"/>
              <a:gd name="connsiteY12" fmla="*/ 895839 h 2170723"/>
              <a:gd name="connsiteX13" fmla="*/ 542192 w 4984261"/>
              <a:gd name="connsiteY13" fmla="*/ 895839 h 2170723"/>
              <a:gd name="connsiteX0" fmla="*/ 542192 w 5030176"/>
              <a:gd name="connsiteY0" fmla="*/ 895839 h 2170723"/>
              <a:gd name="connsiteX1" fmla="*/ 14654 w 5030176"/>
              <a:gd name="connsiteY1" fmla="*/ 1493716 h 2170723"/>
              <a:gd name="connsiteX2" fmla="*/ 454269 w 5030176"/>
              <a:gd name="connsiteY2" fmla="*/ 2082800 h 2170723"/>
              <a:gd name="connsiteX3" fmla="*/ 2036885 w 5030176"/>
              <a:gd name="connsiteY3" fmla="*/ 2021254 h 2170723"/>
              <a:gd name="connsiteX4" fmla="*/ 2350477 w 5030176"/>
              <a:gd name="connsiteY4" fmla="*/ 1566985 h 2170723"/>
              <a:gd name="connsiteX5" fmla="*/ 2960077 w 5030176"/>
              <a:gd name="connsiteY5" fmla="*/ 1566986 h 2170723"/>
              <a:gd name="connsiteX6" fmla="*/ 3223846 w 5030176"/>
              <a:gd name="connsiteY6" fmla="*/ 1950916 h 2170723"/>
              <a:gd name="connsiteX7" fmla="*/ 4712676 w 5030176"/>
              <a:gd name="connsiteY7" fmla="*/ 1871786 h 2170723"/>
              <a:gd name="connsiteX8" fmla="*/ 4712676 w 5030176"/>
              <a:gd name="connsiteY8" fmla="*/ 957386 h 2170723"/>
              <a:gd name="connsiteX9" fmla="*/ 2807677 w 5030176"/>
              <a:gd name="connsiteY9" fmla="*/ 881186 h 2170723"/>
              <a:gd name="connsiteX10" fmla="*/ 2655277 w 5030176"/>
              <a:gd name="connsiteY10" fmla="*/ 119185 h 2170723"/>
              <a:gd name="connsiteX11" fmla="*/ 1843454 w 5030176"/>
              <a:gd name="connsiteY11" fmla="*/ 166077 h 2170723"/>
              <a:gd name="connsiteX12" fmla="*/ 1852246 w 5030176"/>
              <a:gd name="connsiteY12" fmla="*/ 895839 h 2170723"/>
              <a:gd name="connsiteX13" fmla="*/ 542192 w 5030176"/>
              <a:gd name="connsiteY13" fmla="*/ 895839 h 2170723"/>
              <a:gd name="connsiteX0" fmla="*/ 542192 w 5030176"/>
              <a:gd name="connsiteY0" fmla="*/ 895839 h 2170723"/>
              <a:gd name="connsiteX1" fmla="*/ 14654 w 5030176"/>
              <a:gd name="connsiteY1" fmla="*/ 1493716 h 2170723"/>
              <a:gd name="connsiteX2" fmla="*/ 454269 w 5030176"/>
              <a:gd name="connsiteY2" fmla="*/ 2082800 h 2170723"/>
              <a:gd name="connsiteX3" fmla="*/ 2036885 w 5030176"/>
              <a:gd name="connsiteY3" fmla="*/ 2021254 h 2170723"/>
              <a:gd name="connsiteX4" fmla="*/ 2350475 w 5030176"/>
              <a:gd name="connsiteY4" fmla="*/ 1490786 h 2170723"/>
              <a:gd name="connsiteX5" fmla="*/ 2960077 w 5030176"/>
              <a:gd name="connsiteY5" fmla="*/ 1566986 h 2170723"/>
              <a:gd name="connsiteX6" fmla="*/ 3223846 w 5030176"/>
              <a:gd name="connsiteY6" fmla="*/ 1950916 h 2170723"/>
              <a:gd name="connsiteX7" fmla="*/ 4712676 w 5030176"/>
              <a:gd name="connsiteY7" fmla="*/ 1871786 h 2170723"/>
              <a:gd name="connsiteX8" fmla="*/ 4712676 w 5030176"/>
              <a:gd name="connsiteY8" fmla="*/ 957386 h 2170723"/>
              <a:gd name="connsiteX9" fmla="*/ 2807677 w 5030176"/>
              <a:gd name="connsiteY9" fmla="*/ 881186 h 2170723"/>
              <a:gd name="connsiteX10" fmla="*/ 2655277 w 5030176"/>
              <a:gd name="connsiteY10" fmla="*/ 119185 h 2170723"/>
              <a:gd name="connsiteX11" fmla="*/ 1843454 w 5030176"/>
              <a:gd name="connsiteY11" fmla="*/ 166077 h 2170723"/>
              <a:gd name="connsiteX12" fmla="*/ 1852246 w 5030176"/>
              <a:gd name="connsiteY12" fmla="*/ 895839 h 2170723"/>
              <a:gd name="connsiteX13" fmla="*/ 542192 w 5030176"/>
              <a:gd name="connsiteY13" fmla="*/ 895839 h 2170723"/>
              <a:gd name="connsiteX0" fmla="*/ 542192 w 5030176"/>
              <a:gd name="connsiteY0" fmla="*/ 895839 h 2170723"/>
              <a:gd name="connsiteX1" fmla="*/ 14654 w 5030176"/>
              <a:gd name="connsiteY1" fmla="*/ 1493716 h 2170723"/>
              <a:gd name="connsiteX2" fmla="*/ 454269 w 5030176"/>
              <a:gd name="connsiteY2" fmla="*/ 2082800 h 2170723"/>
              <a:gd name="connsiteX3" fmla="*/ 2036885 w 5030176"/>
              <a:gd name="connsiteY3" fmla="*/ 2021254 h 2170723"/>
              <a:gd name="connsiteX4" fmla="*/ 2350475 w 5030176"/>
              <a:gd name="connsiteY4" fmla="*/ 1490786 h 2170723"/>
              <a:gd name="connsiteX5" fmla="*/ 2960075 w 5030176"/>
              <a:gd name="connsiteY5" fmla="*/ 1414586 h 2170723"/>
              <a:gd name="connsiteX6" fmla="*/ 3223846 w 5030176"/>
              <a:gd name="connsiteY6" fmla="*/ 1950916 h 2170723"/>
              <a:gd name="connsiteX7" fmla="*/ 4712676 w 5030176"/>
              <a:gd name="connsiteY7" fmla="*/ 1871786 h 2170723"/>
              <a:gd name="connsiteX8" fmla="*/ 4712676 w 5030176"/>
              <a:gd name="connsiteY8" fmla="*/ 957386 h 2170723"/>
              <a:gd name="connsiteX9" fmla="*/ 2807677 w 5030176"/>
              <a:gd name="connsiteY9" fmla="*/ 881186 h 2170723"/>
              <a:gd name="connsiteX10" fmla="*/ 2655277 w 5030176"/>
              <a:gd name="connsiteY10" fmla="*/ 119185 h 2170723"/>
              <a:gd name="connsiteX11" fmla="*/ 1843454 w 5030176"/>
              <a:gd name="connsiteY11" fmla="*/ 166077 h 2170723"/>
              <a:gd name="connsiteX12" fmla="*/ 1852246 w 5030176"/>
              <a:gd name="connsiteY12" fmla="*/ 895839 h 2170723"/>
              <a:gd name="connsiteX13" fmla="*/ 542192 w 5030176"/>
              <a:gd name="connsiteY13" fmla="*/ 895839 h 2170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030176" h="2170723">
                <a:moveTo>
                  <a:pt x="542192" y="895839"/>
                </a:moveTo>
                <a:cubicBezTo>
                  <a:pt x="235927" y="995485"/>
                  <a:pt x="29308" y="1295889"/>
                  <a:pt x="14654" y="1493716"/>
                </a:cubicBezTo>
                <a:cubicBezTo>
                  <a:pt x="0" y="1691543"/>
                  <a:pt x="117231" y="1994877"/>
                  <a:pt x="454269" y="2082800"/>
                </a:cubicBezTo>
                <a:cubicBezTo>
                  <a:pt x="791307" y="2170723"/>
                  <a:pt x="1720851" y="2119923"/>
                  <a:pt x="2036885" y="2021254"/>
                </a:cubicBezTo>
                <a:cubicBezTo>
                  <a:pt x="2352919" y="1922585"/>
                  <a:pt x="2196610" y="1591897"/>
                  <a:pt x="2350475" y="1490786"/>
                </a:cubicBezTo>
                <a:cubicBezTo>
                  <a:pt x="2504340" y="1389675"/>
                  <a:pt x="2814513" y="1337898"/>
                  <a:pt x="2960075" y="1414586"/>
                </a:cubicBezTo>
                <a:cubicBezTo>
                  <a:pt x="3105637" y="1491274"/>
                  <a:pt x="2931746" y="1874716"/>
                  <a:pt x="3223846" y="1950916"/>
                </a:cubicBezTo>
                <a:cubicBezTo>
                  <a:pt x="3515946" y="2027116"/>
                  <a:pt x="4464538" y="2037374"/>
                  <a:pt x="4712676" y="1871786"/>
                </a:cubicBezTo>
                <a:cubicBezTo>
                  <a:pt x="4960814" y="1706198"/>
                  <a:pt x="5030176" y="1122486"/>
                  <a:pt x="4712676" y="957386"/>
                </a:cubicBezTo>
                <a:cubicBezTo>
                  <a:pt x="4395176" y="792286"/>
                  <a:pt x="3150577" y="1020886"/>
                  <a:pt x="2807677" y="881186"/>
                </a:cubicBezTo>
                <a:cubicBezTo>
                  <a:pt x="2464777" y="741486"/>
                  <a:pt x="2815981" y="238370"/>
                  <a:pt x="2655277" y="119185"/>
                </a:cubicBezTo>
                <a:cubicBezTo>
                  <a:pt x="2494573" y="0"/>
                  <a:pt x="1977292" y="36635"/>
                  <a:pt x="1843454" y="166077"/>
                </a:cubicBezTo>
                <a:cubicBezTo>
                  <a:pt x="1709616" y="295519"/>
                  <a:pt x="2064727" y="775677"/>
                  <a:pt x="1852246" y="895839"/>
                </a:cubicBezTo>
                <a:cubicBezTo>
                  <a:pt x="1639765" y="1016001"/>
                  <a:pt x="848457" y="796193"/>
                  <a:pt x="542192" y="895839"/>
                </a:cubicBezTo>
                <a:close/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5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Search Example: Romania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600200"/>
            <a:ext cx="7315200" cy="4379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Searching with a Search Tree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4267200"/>
            <a:ext cx="9067800" cy="198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Search: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Expand out potential plans (tree nodes)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Maintain a </a:t>
            </a:r>
            <a:r>
              <a:rPr lang="en-US" dirty="0" smtClean="0">
                <a:solidFill>
                  <a:srgbClr val="CC0000"/>
                </a:solidFill>
              </a:rPr>
              <a:t>fringe </a:t>
            </a:r>
            <a:r>
              <a:rPr lang="en-US" dirty="0" smtClean="0"/>
              <a:t>of partial plans under consideration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Try to expand as few tree nodes as possible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0388" y="1676403"/>
            <a:ext cx="8072437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25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0388" y="1690690"/>
            <a:ext cx="8072437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258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3" y="1690687"/>
            <a:ext cx="8072439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General Tree Search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438400" y="4114799"/>
            <a:ext cx="7315200" cy="23622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Important ideas: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Fringe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Expansion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Exploration strategy</a:t>
            </a:r>
          </a:p>
          <a:p>
            <a:pPr lvl="3">
              <a:lnSpc>
                <a:spcPct val="80000"/>
              </a:lnSpc>
            </a:pPr>
            <a:endParaRPr lang="en-US" sz="1600" dirty="0" smtClean="0"/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Main question: which fringe nodes to explore?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0139" y="1371603"/>
            <a:ext cx="7459663" cy="2495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ea typeface="ＭＳ Ｐゴシック" panose="020B0600070205080204" pitchFamily="34" charset="-128"/>
              </a:rPr>
              <a:t>Lecturer</a:t>
            </a:r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5105400"/>
          </a:xfrm>
        </p:spPr>
        <p:txBody>
          <a:bodyPr/>
          <a:lstStyle/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Instructor: </a:t>
            </a:r>
            <a:r>
              <a:rPr lang="tr-TR" altLang="en-US" smtClean="0">
                <a:solidFill>
                  <a:schemeClr val="hlink"/>
                </a:solidFill>
                <a:ea typeface="ＭＳ Ｐゴシック" panose="020B0600070205080204" pitchFamily="34" charset="-128"/>
              </a:rPr>
              <a:t>Assoc. Prof Dr. Mehmet S Güzel </a:t>
            </a:r>
            <a:endParaRPr lang="en-US" altLang="en-US" smtClean="0">
              <a:solidFill>
                <a:schemeClr val="hlink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Office hours: Tuesday, </a:t>
            </a:r>
            <a:r>
              <a:rPr lang="tr-TR" altLang="en-US" smtClean="0">
                <a:ea typeface="ＭＳ Ｐゴシック" panose="020B0600070205080204" pitchFamily="34" charset="-128"/>
              </a:rPr>
              <a:t>1</a:t>
            </a:r>
            <a:r>
              <a:rPr lang="en-US" altLang="en-US" smtClean="0">
                <a:ea typeface="ＭＳ Ｐゴシック" panose="020B0600070205080204" pitchFamily="34" charset="-128"/>
              </a:rPr>
              <a:t>:30-</a:t>
            </a:r>
            <a:r>
              <a:rPr lang="tr-TR" altLang="en-US" smtClean="0">
                <a:ea typeface="ＭＳ Ｐゴシック" panose="020B0600070205080204" pitchFamily="34" charset="-128"/>
              </a:rPr>
              <a:t>2</a:t>
            </a:r>
            <a:r>
              <a:rPr lang="en-US" altLang="en-US" smtClean="0">
                <a:ea typeface="ＭＳ Ｐゴシック" panose="020B0600070205080204" pitchFamily="34" charset="-128"/>
              </a:rPr>
              <a:t>:30pm 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Open door policy – don’t hesitate to stop by!</a:t>
            </a:r>
          </a:p>
          <a:p>
            <a:pPr eaLnBrk="1" hangingPunct="1"/>
            <a:r>
              <a:rPr lang="en-US" altLang="en-US" smtClean="0">
                <a:ea typeface="ＭＳ Ｐゴシック" panose="020B0600070205080204" pitchFamily="34" charset="-128"/>
              </a:rPr>
              <a:t>Watch the course website</a:t>
            </a:r>
          </a:p>
          <a:p>
            <a:pPr lvl="1" eaLnBrk="1" hangingPunct="1"/>
            <a:r>
              <a:rPr lang="en-US" altLang="en-US" smtClean="0">
                <a:ea typeface="ＭＳ Ｐゴシック" panose="020B0600070205080204" pitchFamily="34" charset="-128"/>
              </a:rPr>
              <a:t>Assignments,</a:t>
            </a:r>
            <a:r>
              <a:rPr lang="tr-TR" altLang="en-US" smtClean="0">
                <a:ea typeface="ＭＳ Ｐゴシック" panose="020B0600070205080204" pitchFamily="34" charset="-128"/>
              </a:rPr>
              <a:t> lab tutorials, </a:t>
            </a:r>
            <a:r>
              <a:rPr lang="en-US" altLang="en-US" smtClean="0">
                <a:ea typeface="ＭＳ Ｐゴシック" panose="020B0600070205080204" pitchFamily="34" charset="-128"/>
              </a:rPr>
              <a:t> lecture notes</a:t>
            </a:r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32" indent="-28574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2971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160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349" indent="-228594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537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726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8914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103" indent="-228594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Tx/>
              <a:buFontTx/>
              <a:buChar char="•"/>
            </a:pPr>
            <a:r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t>slide </a:t>
            </a:r>
            <a:fld id="{DD1FAF00-B09D-4A9B-921E-9E64A11DDA64}" type="slidenum">
              <a:rPr lang="en-US" altLang="en-US" sz="1200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>
                <a:spcBef>
                  <a:spcPct val="20000"/>
                </a:spcBef>
                <a:buClr>
                  <a:schemeClr val="accent2"/>
                </a:buClr>
                <a:buSzTx/>
                <a:buFontTx/>
                <a:buChar char="•"/>
              </a:pPr>
              <a:t>2</a:t>
            </a:fld>
            <a:endParaRPr lang="en-US" altLang="en-US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3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06400" y="1397003"/>
            <a:ext cx="9499600" cy="472916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Agents that Plan Ahead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Search Problems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Uninformed Search Methods</a:t>
            </a:r>
          </a:p>
          <a:p>
            <a:pPr lvl="1">
              <a:lnSpc>
                <a:spcPct val="90000"/>
              </a:lnSpc>
            </a:pPr>
            <a:endParaRPr lang="en-US" sz="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Depth-First Search</a:t>
            </a:r>
          </a:p>
          <a:p>
            <a:pPr lvl="1" eaLnBrk="1" hangingPunct="1">
              <a:lnSpc>
                <a:spcPct val="90000"/>
              </a:lnSpc>
            </a:pPr>
            <a:endParaRPr lang="en-US" sz="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Breadth-First Search</a:t>
            </a:r>
          </a:p>
          <a:p>
            <a:pPr lvl="1" eaLnBrk="1" hangingPunct="1">
              <a:lnSpc>
                <a:spcPct val="90000"/>
              </a:lnSpc>
            </a:pPr>
            <a:endParaRPr lang="en-US" sz="4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Uniform-Cost Search</a:t>
            </a:r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Reflex Agents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idx="1"/>
          </p:nvPr>
        </p:nvSpPr>
        <p:spPr>
          <a:xfrm>
            <a:off x="363539" y="1657353"/>
            <a:ext cx="5884863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Reflex agents: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Choose action based on current percept (and maybe memory)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May have memory or a model of the world’s current state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Do not consider the future consequences of their actions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Consider how the world IS</a:t>
            </a:r>
          </a:p>
          <a:p>
            <a:pPr lvl="1"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Can a reflex agent be rational?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6926266" y="1804993"/>
          <a:ext cx="4579937" cy="160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5" name="Photo Editor Photo" r:id="rId4" imgW="4580017" imgH="1607619" progId="MSPhotoEd.3">
                  <p:embed/>
                </p:oleObj>
              </mc:Choice>
              <mc:Fallback>
                <p:oleObj name="Photo Editor Photo" r:id="rId4" imgW="4580017" imgH="160761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6266" y="1804993"/>
                        <a:ext cx="4579937" cy="160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6899273" y="4106865"/>
          <a:ext cx="4579939" cy="165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6" name="Photo Editor Photo" r:id="rId6" imgW="4580017" imgH="1653333" progId="MSPhotoEd.3">
                  <p:embed/>
                </p:oleObj>
              </mc:Choice>
              <mc:Fallback>
                <p:oleObj name="Photo Editor Photo" r:id="rId6" imgW="4580017" imgH="1653333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9273" y="4106865"/>
                        <a:ext cx="4579939" cy="165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TextBox 7"/>
          <p:cNvSpPr txBox="1">
            <a:spLocks noChangeArrowheads="1"/>
          </p:cNvSpPr>
          <p:nvPr/>
        </p:nvSpPr>
        <p:spPr bwMode="auto">
          <a:xfrm>
            <a:off x="8991600" y="6183872"/>
            <a:ext cx="3059112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[Demo: </a:t>
            </a:r>
            <a:r>
              <a:rPr lang="en-US" dirty="0">
                <a:solidFill>
                  <a:srgbClr val="C00000"/>
                </a:solidFill>
                <a:latin typeface="Calibri" pitchFamily="34" charset="0"/>
              </a:rPr>
              <a:t>reflex </a:t>
            </a:r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optimal (L2D1)]</a:t>
            </a:r>
            <a:endParaRPr lang="en-US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8" name="Picture 4"/>
          <p:cNvPicPr preferRelativeResize="0"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9582" y="1677717"/>
            <a:ext cx="5270922" cy="4128793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8991600" y="6488672"/>
            <a:ext cx="32004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[Demo: </a:t>
            </a:r>
            <a:r>
              <a:rPr lang="en-US" dirty="0">
                <a:solidFill>
                  <a:srgbClr val="C00000"/>
                </a:solidFill>
                <a:latin typeface="Calibri" pitchFamily="34" charset="0"/>
              </a:rPr>
              <a:t>reflex </a:t>
            </a:r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optimal (L2D2)]</a:t>
            </a:r>
            <a:endParaRPr lang="en-US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Planning Agents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676400"/>
            <a:ext cx="5943599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Planning agents: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Ask “what if”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Decisions based on (hypothesized) consequences of actions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Must have a model of how the world evolves in response to actions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Must formulate a goal (test)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Consider how the world WOULD BE</a:t>
            </a:r>
          </a:p>
          <a:p>
            <a:pPr lvl="1" eaLnBrk="1" hangingPunct="1">
              <a:lnSpc>
                <a:spcPct val="90000"/>
              </a:lnSpc>
            </a:pPr>
            <a:endParaRPr lang="en-US" sz="2000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 smtClean="0"/>
              <a:t>Optimal vs. complete planning</a:t>
            </a:r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Planning vs. </a:t>
            </a:r>
            <a:r>
              <a:rPr lang="en-US" sz="2400" dirty="0" err="1" smtClean="0"/>
              <a:t>replanning</a:t>
            </a:r>
            <a:endParaRPr lang="en-US" sz="2000" dirty="0" smtClean="0"/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6899276" y="4135444"/>
          <a:ext cx="4595813" cy="162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9" name="Photo Editor Photo" r:id="rId3" imgW="4595258" imgH="1623201" progId="MSPhotoEd.3">
                  <p:embed/>
                </p:oleObj>
              </mc:Choice>
              <mc:Fallback>
                <p:oleObj name="Photo Editor Photo" r:id="rId3" imgW="4595258" imgH="1623201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9276" y="4135444"/>
                        <a:ext cx="4595813" cy="162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6926266" y="1797049"/>
          <a:ext cx="4579937" cy="1608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0" name="Photo Editor Photo" r:id="rId5" imgW="4580017" imgH="1607619" progId="MSPhotoEd.3">
                  <p:embed/>
                </p:oleObj>
              </mc:Choice>
              <mc:Fallback>
                <p:oleObj name="Photo Editor Photo" r:id="rId5" imgW="4580017" imgH="1607619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6266" y="1797049"/>
                        <a:ext cx="4579937" cy="16081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TextBox 7"/>
          <p:cNvSpPr txBox="1">
            <a:spLocks noChangeArrowheads="1"/>
          </p:cNvSpPr>
          <p:nvPr/>
        </p:nvSpPr>
        <p:spPr bwMode="auto">
          <a:xfrm>
            <a:off x="9144000" y="6172200"/>
            <a:ext cx="28194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[Demo</a:t>
            </a:r>
            <a:r>
              <a:rPr lang="en-US" dirty="0">
                <a:solidFill>
                  <a:srgbClr val="C00000"/>
                </a:solidFill>
                <a:latin typeface="Calibri" pitchFamily="34" charset="0"/>
              </a:rPr>
              <a:t>: </a:t>
            </a:r>
            <a:r>
              <a:rPr lang="en-US" dirty="0" err="1" smtClean="0">
                <a:solidFill>
                  <a:srgbClr val="C00000"/>
                </a:solidFill>
                <a:latin typeface="Calibri" pitchFamily="34" charset="0"/>
              </a:rPr>
              <a:t>replanning</a:t>
            </a:r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 (L2D3)]</a:t>
            </a:r>
            <a:endParaRPr lang="en-US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" name="Picture 2"/>
          <p:cNvPicPr preferRelativeResize="0"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9043" y="1747400"/>
            <a:ext cx="5262855" cy="4119999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9144000" y="6488672"/>
            <a:ext cx="28194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[Demo</a:t>
            </a:r>
            <a:r>
              <a:rPr lang="en-US" dirty="0">
                <a:solidFill>
                  <a:srgbClr val="C00000"/>
                </a:solidFill>
                <a:latin typeface="Calibri" pitchFamily="34" charset="0"/>
              </a:rPr>
              <a:t>: </a:t>
            </a:r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mastermind (L2D4)]</a:t>
            </a:r>
            <a:endParaRPr lang="en-US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Search Problems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164" y="1144408"/>
            <a:ext cx="8524096" cy="52264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398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Search Problems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4478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A </a:t>
            </a:r>
            <a:r>
              <a:rPr lang="en-US" sz="2800" dirty="0" smtClean="0">
                <a:solidFill>
                  <a:srgbClr val="FF0000"/>
                </a:solidFill>
              </a:rPr>
              <a:t>search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problem</a:t>
            </a:r>
            <a:r>
              <a:rPr lang="en-US" sz="2800" dirty="0" smtClean="0"/>
              <a:t> consists of:</a:t>
            </a:r>
          </a:p>
          <a:p>
            <a:pPr lvl="1" eaLnBrk="1" hangingPunct="1">
              <a:lnSpc>
                <a:spcPct val="80000"/>
              </a:lnSpc>
            </a:pP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A state space</a:t>
            </a:r>
          </a:p>
          <a:p>
            <a:pPr lvl="1" eaLnBrk="1" hangingPunct="1">
              <a:lnSpc>
                <a:spcPct val="80000"/>
              </a:lnSpc>
            </a:pP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A successor function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400" dirty="0" smtClean="0"/>
              <a:t>	(with actions, costs)</a:t>
            </a:r>
          </a:p>
          <a:p>
            <a:pPr lvl="1" eaLnBrk="1" hangingPunct="1">
              <a:lnSpc>
                <a:spcPct val="80000"/>
              </a:lnSpc>
            </a:pP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endParaRPr lang="en-US" sz="24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/>
              <a:t>A start state and a goal test</a:t>
            </a:r>
          </a:p>
          <a:p>
            <a:pPr lvl="1" eaLnBrk="1" hangingPunct="1">
              <a:lnSpc>
                <a:spcPct val="80000"/>
              </a:lnSpc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A </a:t>
            </a:r>
            <a:r>
              <a:rPr lang="en-US" sz="2800" dirty="0" smtClean="0">
                <a:solidFill>
                  <a:srgbClr val="FF0000"/>
                </a:solidFill>
              </a:rPr>
              <a:t>solution</a:t>
            </a:r>
            <a:r>
              <a:rPr lang="en-US" sz="2800" dirty="0" smtClean="0"/>
              <a:t> is a sequence of actions (a plan) which transforms the start state to a goal</a:t>
            </a:r>
            <a:r>
              <a:rPr lang="tr-TR" sz="2800" dirty="0" smtClean="0"/>
              <a:t> (final) </a:t>
            </a:r>
            <a:r>
              <a:rPr lang="en-US" sz="2800" dirty="0" smtClean="0"/>
              <a:t> state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3" y="2174876"/>
            <a:ext cx="56038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9949" y="2174875"/>
            <a:ext cx="552451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96405" y="2174875"/>
            <a:ext cx="54451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3201" y="2174875"/>
            <a:ext cx="552451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91549" y="2174877"/>
            <a:ext cx="552451" cy="55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97813" y="2174875"/>
            <a:ext cx="560387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81605" y="2174875"/>
            <a:ext cx="54451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7951" y="3671888"/>
            <a:ext cx="56038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39101" y="3325813"/>
            <a:ext cx="552451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8149" y="4087813"/>
            <a:ext cx="552451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6" name="Line 14"/>
          <p:cNvSpPr>
            <a:spLocks noChangeShapeType="1"/>
          </p:cNvSpPr>
          <p:nvPr/>
        </p:nvSpPr>
        <p:spPr bwMode="auto">
          <a:xfrm flipV="1">
            <a:off x="7162800" y="35814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7162800" y="4114800"/>
            <a:ext cx="762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1432" tIns="45718" rIns="91432" bIns="45718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934200" y="3200400"/>
            <a:ext cx="9906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Calibri" pitchFamily="34" charset="0"/>
              </a:rPr>
              <a:t>“N”, </a:t>
            </a:r>
            <a:r>
              <a:rPr lang="tr-TR" dirty="0" smtClean="0">
                <a:latin typeface="Calibri" pitchFamily="34" charset="0"/>
              </a:rPr>
              <a:t>2</a:t>
            </a:r>
            <a:r>
              <a:rPr lang="en-US" dirty="0" smtClean="0">
                <a:latin typeface="Calibri" pitchFamily="34" charset="0"/>
              </a:rPr>
              <a:t>.0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934200" y="4419602"/>
            <a:ext cx="1143000" cy="36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Calibri" pitchFamily="34" charset="0"/>
              </a:rPr>
              <a:t>“E”, </a:t>
            </a:r>
            <a:r>
              <a:rPr lang="tr-TR" dirty="0" smtClean="0">
                <a:latin typeface="Calibri" pitchFamily="34" charset="0"/>
              </a:rPr>
              <a:t>2</a:t>
            </a:r>
            <a:r>
              <a:rPr lang="en-US" dirty="0" smtClean="0">
                <a:latin typeface="Calibri" pitchFamily="34" charset="0"/>
              </a:rPr>
              <a:t>.0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6" grpId="0" animBg="1"/>
      <p:bldP spid="8207" grpId="0" animBg="1"/>
      <p:bldP spid="8208" grpId="0"/>
      <p:bldP spid="820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Problems Are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400" y="1372097"/>
            <a:ext cx="8302482" cy="43559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Example: Traveling in </a:t>
            </a:r>
            <a:r>
              <a:rPr lang="tr-TR" dirty="0" smtClean="0"/>
              <a:t>USA</a:t>
            </a:r>
            <a:endParaRPr lang="en-US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781803" y="1676401"/>
            <a:ext cx="4495799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400" dirty="0" smtClean="0"/>
              <a:t>State space:</a:t>
            </a:r>
          </a:p>
          <a:p>
            <a:pPr lvl="1" eaLnBrk="1" hangingPunct="1"/>
            <a:r>
              <a:rPr lang="en-US" sz="2000" dirty="0" smtClean="0"/>
              <a:t>Cities</a:t>
            </a:r>
          </a:p>
          <a:p>
            <a:pPr eaLnBrk="1" hangingPunct="1"/>
            <a:r>
              <a:rPr lang="en-US" sz="2400" dirty="0" smtClean="0"/>
              <a:t>Successor function:</a:t>
            </a:r>
          </a:p>
          <a:p>
            <a:pPr lvl="1" eaLnBrk="1" hangingPunct="1"/>
            <a:r>
              <a:rPr lang="en-US" sz="2000" dirty="0" smtClean="0"/>
              <a:t>Roads: Go to adjacent city with cost = distance</a:t>
            </a:r>
          </a:p>
          <a:p>
            <a:pPr eaLnBrk="1" hangingPunct="1"/>
            <a:r>
              <a:rPr lang="en-US" sz="2400" dirty="0" smtClean="0"/>
              <a:t>Start state:</a:t>
            </a:r>
          </a:p>
          <a:p>
            <a:pPr lvl="1" eaLnBrk="1" hangingPunct="1"/>
            <a:r>
              <a:rPr lang="tr-TR" sz="2000" dirty="0" smtClean="0"/>
              <a:t>LA</a:t>
            </a:r>
            <a:endParaRPr lang="en-US" sz="2000" dirty="0" smtClean="0"/>
          </a:p>
          <a:p>
            <a:pPr eaLnBrk="1" hangingPunct="1"/>
            <a:r>
              <a:rPr lang="en-US" sz="2400" dirty="0" smtClean="0"/>
              <a:t>Goal test:</a:t>
            </a:r>
          </a:p>
          <a:p>
            <a:pPr lvl="1" eaLnBrk="1" hangingPunct="1"/>
            <a:r>
              <a:rPr lang="en-US" sz="2000" dirty="0" smtClean="0"/>
              <a:t>Is state == </a:t>
            </a:r>
            <a:r>
              <a:rPr lang="tr-TR" sz="2000" dirty="0" err="1" smtClean="0"/>
              <a:t>NewYork</a:t>
            </a:r>
            <a:r>
              <a:rPr lang="en-US" sz="2000" dirty="0" smtClean="0"/>
              <a:t>?</a:t>
            </a:r>
          </a:p>
          <a:p>
            <a:pPr lvl="3" eaLnBrk="1" hangingPunct="1"/>
            <a:endParaRPr lang="en-US" sz="1200" dirty="0" smtClean="0"/>
          </a:p>
          <a:p>
            <a:pPr eaLnBrk="1" hangingPunct="1"/>
            <a:r>
              <a:rPr lang="en-US" sz="2400" dirty="0" smtClean="0"/>
              <a:t>Solution?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133600"/>
            <a:ext cx="4800341" cy="3163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48"/>
  <p:tag name="DEFAULTHEIGHT" val="2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template"/>
  <p:tag name="SOURCE" val="TPT1  equation \infty  template TPT1  env TPENV1  fore 0  back 16777215  eqnno 1"/>
  <p:tag name="FILENAME" val="TP_tmp"/>
  <p:tag name="ORIGWIDTH" val="10"/>
  <p:tag name="PICTUREFILESIZE" val="1058"/>
</p:tagLst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37433</TotalTime>
  <Words>799</Words>
  <Application>Microsoft Office PowerPoint</Application>
  <PresentationFormat>Geniş ekran</PresentationFormat>
  <Paragraphs>204</Paragraphs>
  <Slides>19</Slides>
  <Notes>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9" baseType="lpstr">
      <vt:lpstr>ＭＳ Ｐゴシック</vt:lpstr>
      <vt:lpstr>Arial</vt:lpstr>
      <vt:lpstr>Calibri</vt:lpstr>
      <vt:lpstr>Tahoma</vt:lpstr>
      <vt:lpstr>Times New Roman</vt:lpstr>
      <vt:lpstr>Trebuchet MS</vt:lpstr>
      <vt:lpstr>Wingdings</vt:lpstr>
      <vt:lpstr>Wingdings 3</vt:lpstr>
      <vt:lpstr>Yüzeyler</vt:lpstr>
      <vt:lpstr>Photo Editor Photo</vt:lpstr>
      <vt:lpstr>Yapay Zeka  802600715151  </vt:lpstr>
      <vt:lpstr>Lecturer</vt:lpstr>
      <vt:lpstr>PowerPoint Sunusu</vt:lpstr>
      <vt:lpstr>Reflex Agents</vt:lpstr>
      <vt:lpstr>Planning Agents</vt:lpstr>
      <vt:lpstr>Search Problems</vt:lpstr>
      <vt:lpstr>Search Problems</vt:lpstr>
      <vt:lpstr>Search Problems Are Models</vt:lpstr>
      <vt:lpstr>Example: Traveling in USA</vt:lpstr>
      <vt:lpstr>State Space Graphs and Search Trees</vt:lpstr>
      <vt:lpstr>State Space Graphs</vt:lpstr>
      <vt:lpstr>State Space Graphs</vt:lpstr>
      <vt:lpstr>Search Trees</vt:lpstr>
      <vt:lpstr>State Space Graphs vs. Search Trees</vt:lpstr>
      <vt:lpstr>Quiz: State Space Graphs vs. Search Trees</vt:lpstr>
      <vt:lpstr>Tree Search</vt:lpstr>
      <vt:lpstr>Search Example: Romania</vt:lpstr>
      <vt:lpstr>Searching with a Search Tree</vt:lpstr>
      <vt:lpstr>General Tree Search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294-5: Statistical Natural Language Processing</dc:title>
  <dc:creator>Preferred Customer</dc:creator>
  <cp:lastModifiedBy>pc</cp:lastModifiedBy>
  <cp:revision>2001</cp:revision>
  <cp:lastPrinted>2014-01-23T07:59:40Z</cp:lastPrinted>
  <dcterms:created xsi:type="dcterms:W3CDTF">2004-08-27T04:16:05Z</dcterms:created>
  <dcterms:modified xsi:type="dcterms:W3CDTF">2019-11-28T16:51:42Z</dcterms:modified>
</cp:coreProperties>
</file>