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1"/>
  </p:notesMasterIdLst>
  <p:handoutMasterIdLst>
    <p:handoutMasterId r:id="rId22"/>
  </p:handoutMasterIdLst>
  <p:sldIdLst>
    <p:sldId id="483" r:id="rId2"/>
    <p:sldId id="484" r:id="rId3"/>
    <p:sldId id="389" r:id="rId4"/>
    <p:sldId id="429" r:id="rId5"/>
    <p:sldId id="430" r:id="rId6"/>
    <p:sldId id="466" r:id="rId7"/>
    <p:sldId id="392" r:id="rId8"/>
    <p:sldId id="463" r:id="rId9"/>
    <p:sldId id="435" r:id="rId10"/>
    <p:sldId id="467" r:id="rId11"/>
    <p:sldId id="450" r:id="rId12"/>
    <p:sldId id="394" r:id="rId13"/>
    <p:sldId id="393" r:id="rId14"/>
    <p:sldId id="400" r:id="rId15"/>
    <p:sldId id="451" r:id="rId16"/>
    <p:sldId id="468" r:id="rId17"/>
    <p:sldId id="452" r:id="rId18"/>
    <p:sldId id="436" r:id="rId19"/>
    <p:sldId id="438" r:id="rId20"/>
  </p:sldIdLst>
  <p:sldSz cx="12192000" cy="6858000"/>
  <p:notesSz cx="7099300" cy="10234613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74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26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80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235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FFF"/>
    <a:srgbClr val="B9CAFF"/>
    <a:srgbClr val="7999FF"/>
    <a:srgbClr val="0033CC"/>
    <a:srgbClr val="008000"/>
    <a:srgbClr val="FF9999"/>
    <a:srgbClr val="FF3300"/>
    <a:srgbClr val="CC00CC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84834" autoAdjust="0"/>
  </p:normalViewPr>
  <p:slideViewPr>
    <p:cSldViewPr>
      <p:cViewPr varScale="1">
        <p:scale>
          <a:sx n="94" d="100"/>
          <a:sy n="94" d="100"/>
        </p:scale>
        <p:origin x="5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A33D1F6-2909-4169-88BB-81509121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6AD5590-9C90-486D-8FA8-38179D6EA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05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4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6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theme</a:t>
            </a:r>
            <a:r>
              <a:rPr lang="en-US" baseline="0" dirty="0" smtClean="0"/>
              <a:t> in the class: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goal we have in mind.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mathematical abstraction to formalize this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Algorithms that operate on these abstractions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2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 blinking your eye (not using your entire thinking capabilities),</a:t>
            </a:r>
            <a:r>
              <a:rPr lang="en-US" baseline="0" dirty="0" smtClean="0"/>
              <a:t> vacuum cleaner moving towards nearest dirt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 comes back on exams</a:t>
            </a:r>
          </a:p>
          <a:p>
            <a:endParaRPr lang="en-US" dirty="0" smtClean="0"/>
          </a:p>
          <a:p>
            <a:r>
              <a:rPr lang="en-US" dirty="0" smtClean="0"/>
              <a:t>Goal test – sometimes</a:t>
            </a:r>
            <a:r>
              <a:rPr lang="en-US" baseline="0" dirty="0" smtClean="0"/>
              <a:t> more than one state that satisfies having achieved the goal, for example, “eat all the dots”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6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plans that achieve the same state, will be different nodes in the tree.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2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3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681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12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4103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07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1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0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3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6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5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9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6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i.berkeley.ed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133600" y="1066800"/>
            <a:ext cx="7924800" cy="1600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Yapay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Zeka</a:t>
            </a:r>
            <a:r>
              <a:rPr lang="tr-TR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br>
              <a:rPr lang="tr-TR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tr-TR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802600715151 </a:t>
            </a:r>
            <a:r>
              <a:rPr lang="tr-TR" altLang="en-US" dirty="0" smtClean="0">
                <a:ea typeface="ＭＳ Ｐゴシック" panose="020B0600070205080204" pitchFamily="34" charset="-128"/>
              </a:rPr>
              <a:t/>
            </a:r>
            <a:br>
              <a:rPr lang="tr-TR" altLang="en-US" dirty="0" smtClean="0">
                <a:ea typeface="ＭＳ Ｐゴシック" panose="020B0600070205080204" pitchFamily="34" charset="-128"/>
              </a:rPr>
            </a:b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0000" y="3429000"/>
            <a:ext cx="4572000" cy="762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tr-TR" altLang="en-US" b="1" dirty="0" smtClean="0"/>
              <a:t>Doç. Dr. Mehmet Serdar GÜZEL</a:t>
            </a:r>
            <a:endParaRPr lang="en-US" altLang="en-US" b="1" dirty="0" smtClean="0"/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1628029" y="4546600"/>
            <a:ext cx="8365623" cy="8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Tx/>
              <a:buFontTx/>
              <a:buNone/>
            </a:pP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Slides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are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mainly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adapted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following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course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page</a:t>
            </a:r>
            <a:r>
              <a:rPr lang="tr-TR" alt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altLang="en-US" sz="2133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Tx/>
              <a:buFontTx/>
              <a:buNone/>
            </a:pPr>
            <a:r>
              <a:rPr 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at </a:t>
            </a:r>
            <a:r>
              <a:rPr 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2"/>
              </a:rPr>
              <a:t>http://ai.berkeley.edu</a:t>
            </a:r>
            <a:r>
              <a:rPr 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created by Dan Klein and Pieter </a:t>
            </a:r>
            <a:r>
              <a:rPr lang="en-US" sz="2133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Abbeel</a:t>
            </a:r>
            <a:r>
              <a:rPr lang="en-US" sz="2133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for CS188</a:t>
            </a:r>
            <a:endParaRPr lang="tr-TR" altLang="en-US" sz="2133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6401" y="3190732"/>
            <a:ext cx="2462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hangingPunct="0"/>
            <a:r>
              <a:rPr lang="en-US" altLang="en-US" sz="2400">
                <a:latin typeface="Arial" panose="020B0604020202020204" pitchFamily="34" charset="0"/>
              </a:rPr>
              <a:t/>
            </a:r>
            <a:br>
              <a:rPr lang="en-US" altLang="en-US" sz="2400">
                <a:latin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1201" y="3190732"/>
            <a:ext cx="2462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hangingPunct="0"/>
            <a:r>
              <a:rPr lang="en-US" altLang="en-US" sz="2400">
                <a:latin typeface="Arial" panose="020B0604020202020204" pitchFamily="34" charset="0"/>
              </a:rPr>
              <a:t/>
            </a:r>
            <a:br>
              <a:rPr lang="en-US" altLang="en-US" sz="2400">
                <a:latin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 Space Graphs and Search Trees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2057400"/>
            <a:ext cx="4989429" cy="2811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smtClean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 smtClean="0"/>
              <a:t>Nodes are (abstracted) world configurations</a:t>
            </a:r>
          </a:p>
          <a:p>
            <a:pPr lvl="1" eaLnBrk="1" hangingPunct="1"/>
            <a:r>
              <a:rPr lang="en-US" sz="1900" dirty="0" smtClean="0"/>
              <a:t>Arcs represent successors (action results)</a:t>
            </a:r>
          </a:p>
          <a:p>
            <a:pPr lvl="1" eaLnBrk="1" hangingPunct="1"/>
            <a:r>
              <a:rPr lang="en-US" sz="1900" dirty="0" smtClean="0"/>
              <a:t>The goal test is a set of goal nodes (maybe only one)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 state space graph, each state occurs only once!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grpSp>
        <p:nvGrpSpPr>
          <p:cNvPr id="99" name="Group 98"/>
          <p:cNvGrpSpPr/>
          <p:nvPr/>
        </p:nvGrpSpPr>
        <p:grpSpPr>
          <a:xfrm>
            <a:off x="7010400" y="1219200"/>
            <a:ext cx="4876800" cy="5410200"/>
            <a:chOff x="7086600" y="1219200"/>
            <a:chExt cx="4876800" cy="5410200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36226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0" y="2922589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1048" y="4378326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7772401" y="32273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7772400" y="42941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739122" y="2922588"/>
              <a:ext cx="566928" cy="560388"/>
              <a:chOff x="10634472" y="3581400"/>
              <a:chExt cx="566928" cy="560388"/>
            </a:xfrm>
          </p:grpSpPr>
          <p:pic>
            <p:nvPicPr>
              <p:cNvPr id="42" name="Picture 11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637742" y="3578130"/>
                <a:ext cx="560388" cy="56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0786872" y="38100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772650" y="4370388"/>
              <a:ext cx="560388" cy="568325"/>
              <a:chOff x="8534400" y="4918075"/>
              <a:chExt cx="560388" cy="568325"/>
            </a:xfrm>
          </p:grpSpPr>
          <p:pic>
            <p:nvPicPr>
              <p:cNvPr id="44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34400" y="4918075"/>
                <a:ext cx="560388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8763000" y="52578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1049000" y="3684588"/>
              <a:ext cx="552451" cy="560387"/>
              <a:chOff x="10572749" y="4849813"/>
              <a:chExt cx="552451" cy="560387"/>
            </a:xfrm>
          </p:grpSpPr>
          <p:pic>
            <p:nvPicPr>
              <p:cNvPr id="4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72749" y="4849813"/>
                <a:ext cx="552451" cy="56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820400" y="51816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9067801" y="32273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9067800" y="46751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10515600" y="42941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0439400" y="33035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8686800" y="2312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382000" y="1676400"/>
              <a:ext cx="3233928" cy="560388"/>
              <a:chOff x="8534400" y="1573212"/>
              <a:chExt cx="3233928" cy="56038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829800" y="1573213"/>
                <a:ext cx="552451" cy="560387"/>
                <a:chOff x="9201149" y="1447800"/>
                <a:chExt cx="552451" cy="560387"/>
              </a:xfrm>
            </p:grpSpPr>
            <p:pic>
              <p:nvPicPr>
                <p:cNvPr id="55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201149" y="1447800"/>
                  <a:ext cx="552451" cy="560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9296400" y="1600200"/>
                  <a:ext cx="1524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1201400" y="1573212"/>
                <a:ext cx="566928" cy="560388"/>
                <a:chOff x="10634472" y="3581400"/>
                <a:chExt cx="566928" cy="560388"/>
              </a:xfrm>
            </p:grpSpPr>
            <p:pic>
              <p:nvPicPr>
                <p:cNvPr id="5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flipV="1">
                <a:off x="8534400" y="1575816"/>
                <a:ext cx="566928" cy="557784"/>
                <a:chOff x="10634472" y="3581400"/>
                <a:chExt cx="566928" cy="560388"/>
              </a:xfrm>
            </p:grpSpPr>
            <p:pic>
              <p:nvPicPr>
                <p:cNvPr id="62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Rectangle 62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flipV="1">
              <a:off x="8430540" y="5659922"/>
              <a:ext cx="3223488" cy="568223"/>
              <a:chOff x="8540268" y="1568619"/>
              <a:chExt cx="3223488" cy="570876"/>
            </a:xfrm>
          </p:grpSpPr>
          <p:grpSp>
            <p:nvGrpSpPr>
              <p:cNvPr id="72" name="Group 56"/>
              <p:cNvGrpSpPr/>
              <p:nvPr/>
            </p:nvGrpSpPr>
            <p:grpSpPr>
              <a:xfrm>
                <a:off x="9827134" y="1575890"/>
                <a:ext cx="557783" cy="555030"/>
                <a:chOff x="9198483" y="1450477"/>
                <a:chExt cx="557783" cy="555030"/>
              </a:xfrm>
            </p:grpSpPr>
            <p:pic>
              <p:nvPicPr>
                <p:cNvPr id="83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>
                  <a:off x="9199860" y="1449100"/>
                  <a:ext cx="555030" cy="557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Rectangle 83"/>
                <p:cNvSpPr/>
                <p:nvPr/>
              </p:nvSpPr>
              <p:spPr>
                <a:xfrm>
                  <a:off x="9539477" y="1549210"/>
                  <a:ext cx="152400" cy="1527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7"/>
              <p:cNvGrpSpPr/>
              <p:nvPr/>
            </p:nvGrpSpPr>
            <p:grpSpPr>
              <a:xfrm>
                <a:off x="11205972" y="1568619"/>
                <a:ext cx="557784" cy="569575"/>
                <a:chOff x="10639044" y="3576807"/>
                <a:chExt cx="557784" cy="569575"/>
              </a:xfrm>
            </p:grpSpPr>
            <p:pic>
              <p:nvPicPr>
                <p:cNvPr id="81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V="1">
                  <a:off x="10639044" y="3576807"/>
                  <a:ext cx="557784" cy="56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10896600" y="3684590"/>
                  <a:ext cx="152399" cy="150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60"/>
              <p:cNvGrpSpPr/>
              <p:nvPr/>
            </p:nvGrpSpPr>
            <p:grpSpPr>
              <a:xfrm flipV="1">
                <a:off x="8540268" y="1569920"/>
                <a:ext cx="555192" cy="569575"/>
                <a:chOff x="10640340" y="3575477"/>
                <a:chExt cx="555192" cy="572234"/>
              </a:xfrm>
            </p:grpSpPr>
            <p:pic>
              <p:nvPicPr>
                <p:cNvPr id="7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 flipV="1">
                  <a:off x="10640340" y="3575477"/>
                  <a:ext cx="555192" cy="572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Rectangle 79"/>
                <p:cNvSpPr/>
                <p:nvPr/>
              </p:nvSpPr>
              <p:spPr>
                <a:xfrm>
                  <a:off x="10744200" y="3889052"/>
                  <a:ext cx="228600" cy="1538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8686800" y="50561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1353800" y="5132388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99822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V="1">
              <a:off x="99822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 flipV="1">
              <a:off x="8686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V="1">
              <a:off x="11353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8686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>
              <a:off x="11353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 flipV="1">
              <a:off x="117348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1734800" y="4267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 flipV="1">
              <a:off x="10439400" y="2743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0515600" y="48768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H="1">
              <a:off x="7924800" y="5029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 flipH="1" flipV="1">
              <a:off x="7696200" y="26670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smtClean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 smtClean="0"/>
              <a:t>Nodes are (abstracted) world configurations</a:t>
            </a:r>
          </a:p>
          <a:p>
            <a:pPr lvl="1" eaLnBrk="1" hangingPunct="1"/>
            <a:r>
              <a:rPr lang="en-US" sz="1900" dirty="0" smtClean="0"/>
              <a:t>Arcs represent successors (action results)</a:t>
            </a:r>
          </a:p>
          <a:p>
            <a:pPr lvl="1" eaLnBrk="1" hangingPunct="1"/>
            <a:r>
              <a:rPr lang="en-US" sz="1900" dirty="0" smtClean="0"/>
              <a:t>The goal test is a set of goal nodes (maybe only one)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 search graph, each state occurs only once!</a:t>
            </a:r>
          </a:p>
          <a:p>
            <a:pPr lvl="1" eaLnBrk="1" hangingPunct="1"/>
            <a:endParaRPr lang="en-US" sz="2000" dirty="0" smtClean="0"/>
          </a:p>
          <a:p>
            <a:r>
              <a:rPr lang="en-US" sz="2400" dirty="0" smtClean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7010400" y="1905001"/>
            <a:ext cx="4419600" cy="2573339"/>
            <a:chOff x="336" y="576"/>
            <a:chExt cx="4848" cy="2784"/>
          </a:xfrm>
        </p:grpSpPr>
        <p:sp>
          <p:nvSpPr>
            <p:cNvPr id="12294" name="AutoShape 5"/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/>
                <a:t>S</a:t>
              </a:r>
            </a:p>
          </p:txBody>
        </p:sp>
        <p:sp>
          <p:nvSpPr>
            <p:cNvPr id="12295" name="AutoShape 6"/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12296" name="AutoShape 7"/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12297" name="AutoShape 8"/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12298" name="AutoShape 9"/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12299" name="AutoShape 10"/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12300" name="AutoShape 11"/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12301" name="AutoShape 12"/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12302" name="AutoShape 13"/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h</a:t>
              </a:r>
            </a:p>
          </p:txBody>
        </p:sp>
        <p:sp>
          <p:nvSpPr>
            <p:cNvPr id="12303" name="AutoShape 14"/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12304" name="AutoShape 15"/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12305" name="AutoShape 16"/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12306" name="AutoShape 17"/>
            <p:cNvCxnSpPr>
              <a:cxnSpLocks noChangeShapeType="1"/>
              <a:stCxn id="12294" idx="5"/>
              <a:endCxn id="12298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7" name="AutoShape 18"/>
            <p:cNvCxnSpPr>
              <a:cxnSpLocks noChangeShapeType="1"/>
              <a:stCxn id="12298" idx="5"/>
              <a:endCxn id="12299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8" name="AutoShape 19"/>
            <p:cNvCxnSpPr>
              <a:cxnSpLocks noChangeShapeType="1"/>
              <a:stCxn id="12302" idx="3"/>
              <a:endCxn id="12299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9" name="AutoShape 20"/>
            <p:cNvCxnSpPr>
              <a:cxnSpLocks noChangeShapeType="1"/>
              <a:stCxn id="12302" idx="2"/>
              <a:endCxn id="12298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0" name="AutoShape 21"/>
            <p:cNvCxnSpPr>
              <a:cxnSpLocks noChangeShapeType="1"/>
              <a:stCxn id="12301" idx="4"/>
              <a:endCxn id="12302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1" name="AutoShape 22"/>
            <p:cNvCxnSpPr>
              <a:cxnSpLocks noChangeShapeType="1"/>
              <a:stCxn id="12301" idx="5"/>
              <a:endCxn id="12305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2" name="AutoShape 23"/>
            <p:cNvCxnSpPr>
              <a:cxnSpLocks noChangeShapeType="1"/>
              <a:stCxn id="12305" idx="0"/>
              <a:endCxn id="12304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3" name="AutoShape 24"/>
            <p:cNvCxnSpPr>
              <a:cxnSpLocks noChangeShapeType="1"/>
              <a:stCxn id="12304" idx="0"/>
              <a:endCxn id="12295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4" name="AutoShape 25"/>
            <p:cNvCxnSpPr>
              <a:cxnSpLocks noChangeShapeType="1"/>
              <a:stCxn id="12294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5" name="AutoShape 26"/>
            <p:cNvCxnSpPr>
              <a:cxnSpLocks noChangeShapeType="1"/>
              <a:stCxn id="12296" idx="1"/>
              <a:endCxn id="12297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6" name="AutoShape 27"/>
            <p:cNvCxnSpPr>
              <a:cxnSpLocks noChangeShapeType="1"/>
              <a:endCxn id="12303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7" name="AutoShape 28"/>
            <p:cNvCxnSpPr>
              <a:cxnSpLocks noChangeShapeType="1"/>
              <a:stCxn id="12300" idx="2"/>
              <a:endCxn id="12303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8" name="AutoShape 29"/>
            <p:cNvCxnSpPr>
              <a:cxnSpLocks noChangeShapeType="1"/>
              <a:stCxn id="12296" idx="7"/>
              <a:endCxn id="12300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9" name="AutoShape 30"/>
            <p:cNvCxnSpPr>
              <a:cxnSpLocks noChangeShapeType="1"/>
              <a:stCxn id="12296" idx="6"/>
              <a:endCxn id="12301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20" name="AutoShape 31"/>
            <p:cNvCxnSpPr>
              <a:cxnSpLocks noChangeShapeType="1"/>
              <a:stCxn id="12304" idx="1"/>
              <a:endCxn id="12300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21" name="AutoShape 32"/>
            <p:cNvCxnSpPr>
              <a:cxnSpLocks noChangeShapeType="1"/>
              <a:stCxn id="12294" idx="6"/>
              <a:endCxn id="12301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2293" name="Text Box 33"/>
          <p:cNvSpPr txBox="1">
            <a:spLocks noChangeArrowheads="1"/>
          </p:cNvSpPr>
          <p:nvPr/>
        </p:nvSpPr>
        <p:spPr bwMode="auto">
          <a:xfrm>
            <a:off x="7696200" y="4845049"/>
            <a:ext cx="33528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 smtClean="0">
                <a:latin typeface="Calibri" pitchFamily="34" charset="0"/>
              </a:rPr>
              <a:t>Tiny </a:t>
            </a:r>
            <a:r>
              <a:rPr lang="en-US" i="1" dirty="0">
                <a:latin typeface="Calibri" pitchFamily="34" charset="0"/>
              </a:rPr>
              <a:t>search graph for a tiny search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Trees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4114800"/>
            <a:ext cx="9525000" cy="2362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smtClean="0"/>
              <a:t>A search tree:</a:t>
            </a:r>
          </a:p>
          <a:p>
            <a:pPr lvl="1" eaLnBrk="1" hangingPunct="1"/>
            <a:r>
              <a:rPr lang="en-US" sz="2000" dirty="0" smtClean="0"/>
              <a:t>A “what if” tree of plans and their outcomes</a:t>
            </a:r>
          </a:p>
          <a:p>
            <a:pPr lvl="1" eaLnBrk="1" hangingPunct="1"/>
            <a:r>
              <a:rPr lang="en-US" sz="2000" dirty="0" smtClean="0"/>
              <a:t>The start state is the root node</a:t>
            </a:r>
          </a:p>
          <a:p>
            <a:pPr lvl="1" eaLnBrk="1" hangingPunct="1"/>
            <a:r>
              <a:rPr lang="en-US" sz="2000" dirty="0" smtClean="0"/>
              <a:t>Children correspond to successors</a:t>
            </a:r>
          </a:p>
          <a:p>
            <a:pPr lvl="1" eaLnBrk="1" hangingPunct="1"/>
            <a:r>
              <a:rPr lang="en-US" sz="2000" dirty="0" smtClean="0"/>
              <a:t>Nodes show states, but correspond to PLANS that achieve those states</a:t>
            </a:r>
          </a:p>
          <a:p>
            <a:pPr lvl="1" eaLnBrk="1" hangingPunct="1"/>
            <a:r>
              <a:rPr lang="en-US" sz="2000" dirty="0" smtClean="0">
                <a:solidFill>
                  <a:srgbClr val="CC0000"/>
                </a:solidFill>
              </a:rPr>
              <a:t>For most problems, we can never actually build the whole tree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3" y="1524000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1" y="2590803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1" y="2590803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267200" y="2209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3124200" y="2209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724400" y="2051051"/>
            <a:ext cx="990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“E”, 1.0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757488" y="2051051"/>
            <a:ext cx="1143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“N”, 1.0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1242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23622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30480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4864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47244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54102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6400800" y="1600199"/>
            <a:ext cx="13716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77200" y="1535672"/>
            <a:ext cx="3048000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This is now / start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0800000">
            <a:off x="6400800" y="2666999"/>
            <a:ext cx="13716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077200" y="2602472"/>
            <a:ext cx="3048000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Possible futures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19" grpId="1" animBg="1"/>
      <p:bldP spid="13320" grpId="0" animBg="1"/>
      <p:bldP spid="13320" grpId="1" animBg="1"/>
      <p:bldP spid="13321" grpId="0"/>
      <p:bldP spid="13321" grpId="1"/>
      <p:bldP spid="13322" grpId="0"/>
      <p:bldP spid="13322" grpId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7" grpId="0" animBg="1"/>
      <p:bldP spid="18" grpId="0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6858002" y="1758699"/>
            <a:ext cx="4889500" cy="3880103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600" dirty="0"/>
          </a:p>
        </p:txBody>
      </p:sp>
      <p:sp>
        <p:nvSpPr>
          <p:cNvPr id="97" name="Rounded Rectangle 96"/>
          <p:cNvSpPr/>
          <p:nvPr/>
        </p:nvSpPr>
        <p:spPr>
          <a:xfrm>
            <a:off x="381000" y="1752600"/>
            <a:ext cx="3886200" cy="3886200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 Space Graphs vs. Search Trees</a:t>
            </a:r>
          </a:p>
        </p:txBody>
      </p:sp>
      <p:sp>
        <p:nvSpPr>
          <p:cNvPr id="17446" name="Text Box 4"/>
          <p:cNvSpPr txBox="1">
            <a:spLocks noChangeArrowheads="1"/>
          </p:cNvSpPr>
          <p:nvPr/>
        </p:nvSpPr>
        <p:spPr bwMode="auto">
          <a:xfrm>
            <a:off x="9232902" y="2692717"/>
            <a:ext cx="8255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S</a:t>
            </a:r>
          </a:p>
        </p:txBody>
      </p:sp>
      <p:sp>
        <p:nvSpPr>
          <p:cNvPr id="17447" name="Text Box 5"/>
          <p:cNvSpPr txBox="1">
            <a:spLocks noChangeArrowheads="1"/>
          </p:cNvSpPr>
          <p:nvPr/>
        </p:nvSpPr>
        <p:spPr bwMode="auto">
          <a:xfrm>
            <a:off x="7010402" y="397618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sp>
        <p:nvSpPr>
          <p:cNvPr id="17448" name="Text Box 6"/>
          <p:cNvSpPr txBox="1">
            <a:spLocks noChangeArrowheads="1"/>
          </p:cNvSpPr>
          <p:nvPr/>
        </p:nvSpPr>
        <p:spPr bwMode="auto">
          <a:xfrm>
            <a:off x="7010402" y="355008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b</a:t>
            </a:r>
          </a:p>
        </p:txBody>
      </p:sp>
      <p:sp>
        <p:nvSpPr>
          <p:cNvPr id="17449" name="Text Box 7"/>
          <p:cNvSpPr txBox="1">
            <a:spLocks noChangeArrowheads="1"/>
          </p:cNvSpPr>
          <p:nvPr/>
        </p:nvSpPr>
        <p:spPr bwMode="auto">
          <a:xfrm>
            <a:off x="7454902" y="316725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d</a:t>
            </a:r>
          </a:p>
        </p:txBody>
      </p:sp>
      <p:sp>
        <p:nvSpPr>
          <p:cNvPr id="17450" name="Text Box 8"/>
          <p:cNvSpPr txBox="1">
            <a:spLocks noChangeArrowheads="1"/>
          </p:cNvSpPr>
          <p:nvPr/>
        </p:nvSpPr>
        <p:spPr bwMode="auto">
          <a:xfrm>
            <a:off x="11264902" y="3113992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51" name="Text Box 9"/>
          <p:cNvSpPr txBox="1">
            <a:spLocks noChangeArrowheads="1"/>
          </p:cNvSpPr>
          <p:nvPr/>
        </p:nvSpPr>
        <p:spPr bwMode="auto">
          <a:xfrm>
            <a:off x="7581902" y="397618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sp>
        <p:nvSpPr>
          <p:cNvPr id="17452" name="Text Box 10"/>
          <p:cNvSpPr txBox="1">
            <a:spLocks noChangeArrowheads="1"/>
          </p:cNvSpPr>
          <p:nvPr/>
        </p:nvSpPr>
        <p:spPr bwMode="auto">
          <a:xfrm>
            <a:off x="7581902" y="355008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cxnSp>
        <p:nvCxnSpPr>
          <p:cNvPr id="17453" name="AutoShape 11"/>
          <p:cNvCxnSpPr>
            <a:cxnSpLocks noChangeShapeType="1"/>
            <a:stCxn id="17449" idx="2"/>
            <a:endCxn id="17448" idx="0"/>
          </p:cNvCxnSpPr>
          <p:nvPr/>
        </p:nvCxnSpPr>
        <p:spPr bwMode="auto">
          <a:xfrm flipH="1">
            <a:off x="7169151" y="3505693"/>
            <a:ext cx="444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4" name="AutoShape 12"/>
          <p:cNvCxnSpPr>
            <a:cxnSpLocks noChangeShapeType="1"/>
            <a:stCxn id="17449" idx="2"/>
            <a:endCxn id="17452" idx="0"/>
          </p:cNvCxnSpPr>
          <p:nvPr/>
        </p:nvCxnSpPr>
        <p:spPr bwMode="auto">
          <a:xfrm>
            <a:off x="7613651" y="3505693"/>
            <a:ext cx="1270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5" name="AutoShape 13"/>
          <p:cNvCxnSpPr>
            <a:cxnSpLocks noChangeShapeType="1"/>
            <a:stCxn id="17448" idx="2"/>
            <a:endCxn id="17447" idx="0"/>
          </p:cNvCxnSpPr>
          <p:nvPr/>
        </p:nvCxnSpPr>
        <p:spPr bwMode="auto">
          <a:xfrm>
            <a:off x="7169151" y="3888520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6" name="AutoShape 14"/>
          <p:cNvCxnSpPr>
            <a:cxnSpLocks noChangeShapeType="1"/>
            <a:stCxn id="17452" idx="2"/>
            <a:endCxn id="17451" idx="0"/>
          </p:cNvCxnSpPr>
          <p:nvPr/>
        </p:nvCxnSpPr>
        <p:spPr bwMode="auto">
          <a:xfrm>
            <a:off x="7740651" y="3888520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84" name="Text Box 16"/>
          <p:cNvSpPr txBox="1">
            <a:spLocks noChangeArrowheads="1"/>
          </p:cNvSpPr>
          <p:nvPr/>
        </p:nvSpPr>
        <p:spPr bwMode="auto">
          <a:xfrm>
            <a:off x="9753602" y="3113992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e</a:t>
            </a:r>
          </a:p>
        </p:txBody>
      </p:sp>
      <p:sp>
        <p:nvSpPr>
          <p:cNvPr id="17485" name="Text Box 17"/>
          <p:cNvSpPr txBox="1">
            <a:spLocks noChangeArrowheads="1"/>
          </p:cNvSpPr>
          <p:nvPr/>
        </p:nvSpPr>
        <p:spPr bwMode="auto">
          <a:xfrm>
            <a:off x="9296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86" name="Text Box 18"/>
          <p:cNvSpPr txBox="1">
            <a:spLocks noChangeArrowheads="1"/>
          </p:cNvSpPr>
          <p:nvPr/>
        </p:nvSpPr>
        <p:spPr bwMode="auto">
          <a:xfrm>
            <a:off x="94869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h</a:t>
            </a:r>
          </a:p>
        </p:txBody>
      </p:sp>
      <p:sp>
        <p:nvSpPr>
          <p:cNvPr id="17487" name="Text Box 19"/>
          <p:cNvSpPr txBox="1">
            <a:spLocks noChangeArrowheads="1"/>
          </p:cNvSpPr>
          <p:nvPr/>
        </p:nvSpPr>
        <p:spPr bwMode="auto">
          <a:xfrm>
            <a:off x="10058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f</a:t>
            </a:r>
          </a:p>
        </p:txBody>
      </p:sp>
      <p:sp>
        <p:nvSpPr>
          <p:cNvPr id="17488" name="Text Box 20"/>
          <p:cNvSpPr txBox="1">
            <a:spLocks noChangeArrowheads="1"/>
          </p:cNvSpPr>
          <p:nvPr/>
        </p:nvSpPr>
        <p:spPr bwMode="auto">
          <a:xfrm>
            <a:off x="100584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r</a:t>
            </a:r>
          </a:p>
        </p:txBody>
      </p:sp>
      <p:sp>
        <p:nvSpPr>
          <p:cNvPr id="17489" name="Text Box 21"/>
          <p:cNvSpPr txBox="1">
            <a:spLocks noChangeArrowheads="1"/>
          </p:cNvSpPr>
          <p:nvPr/>
        </p:nvSpPr>
        <p:spPr bwMode="auto">
          <a:xfrm>
            <a:off x="9677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90" name="Text Box 22"/>
          <p:cNvSpPr txBox="1">
            <a:spLocks noChangeArrowheads="1"/>
          </p:cNvSpPr>
          <p:nvPr/>
        </p:nvSpPr>
        <p:spPr bwMode="auto">
          <a:xfrm>
            <a:off x="9296402" y="434902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91" name="Text Box 23"/>
          <p:cNvSpPr txBox="1">
            <a:spLocks noChangeArrowheads="1"/>
          </p:cNvSpPr>
          <p:nvPr/>
        </p:nvSpPr>
        <p:spPr bwMode="auto">
          <a:xfrm>
            <a:off x="9867902" y="434902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sp>
        <p:nvSpPr>
          <p:cNvPr id="17492" name="Text Box 24"/>
          <p:cNvSpPr txBox="1">
            <a:spLocks noChangeArrowheads="1"/>
          </p:cNvSpPr>
          <p:nvPr/>
        </p:nvSpPr>
        <p:spPr bwMode="auto">
          <a:xfrm>
            <a:off x="10121900" y="4392297"/>
            <a:ext cx="6350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G</a:t>
            </a:r>
          </a:p>
        </p:txBody>
      </p:sp>
      <p:sp>
        <p:nvSpPr>
          <p:cNvPr id="17493" name="Text Box 25"/>
          <p:cNvSpPr txBox="1">
            <a:spLocks noChangeArrowheads="1"/>
          </p:cNvSpPr>
          <p:nvPr/>
        </p:nvSpPr>
        <p:spPr bwMode="auto">
          <a:xfrm>
            <a:off x="9867902" y="4721859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cxnSp>
        <p:nvCxnSpPr>
          <p:cNvPr id="17494" name="AutoShape 26"/>
          <p:cNvCxnSpPr>
            <a:cxnSpLocks noChangeShapeType="1"/>
            <a:stCxn id="17484" idx="2"/>
            <a:endCxn id="17486" idx="0"/>
          </p:cNvCxnSpPr>
          <p:nvPr/>
        </p:nvCxnSpPr>
        <p:spPr bwMode="auto">
          <a:xfrm flipH="1">
            <a:off x="9645651" y="3452432"/>
            <a:ext cx="2667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5" name="AutoShape 27"/>
          <p:cNvCxnSpPr>
            <a:cxnSpLocks noChangeShapeType="1"/>
            <a:stCxn id="17484" idx="2"/>
            <a:endCxn id="17488" idx="0"/>
          </p:cNvCxnSpPr>
          <p:nvPr/>
        </p:nvCxnSpPr>
        <p:spPr bwMode="auto">
          <a:xfrm>
            <a:off x="9912351" y="3452432"/>
            <a:ext cx="3048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6" name="AutoShape 28"/>
          <p:cNvCxnSpPr>
            <a:cxnSpLocks noChangeShapeType="1"/>
            <a:stCxn id="17486" idx="2"/>
            <a:endCxn id="17485" idx="0"/>
          </p:cNvCxnSpPr>
          <p:nvPr/>
        </p:nvCxnSpPr>
        <p:spPr bwMode="auto">
          <a:xfrm flipH="1">
            <a:off x="9455151" y="3878535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7" name="AutoShape 29"/>
          <p:cNvCxnSpPr>
            <a:cxnSpLocks noChangeShapeType="1"/>
            <a:stCxn id="17486" idx="2"/>
            <a:endCxn id="17489" idx="0"/>
          </p:cNvCxnSpPr>
          <p:nvPr/>
        </p:nvCxnSpPr>
        <p:spPr bwMode="auto">
          <a:xfrm>
            <a:off x="9645651" y="3878535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8" name="AutoShape 30"/>
          <p:cNvCxnSpPr>
            <a:cxnSpLocks noChangeShapeType="1"/>
            <a:stCxn id="17488" idx="2"/>
            <a:endCxn id="17487" idx="0"/>
          </p:cNvCxnSpPr>
          <p:nvPr/>
        </p:nvCxnSpPr>
        <p:spPr bwMode="auto">
          <a:xfrm>
            <a:off x="10217151" y="3878535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9" name="AutoShape 31"/>
          <p:cNvCxnSpPr>
            <a:cxnSpLocks noChangeShapeType="1"/>
            <a:stCxn id="17485" idx="2"/>
            <a:endCxn id="17490" idx="0"/>
          </p:cNvCxnSpPr>
          <p:nvPr/>
        </p:nvCxnSpPr>
        <p:spPr bwMode="auto">
          <a:xfrm>
            <a:off x="9455151" y="4304636"/>
            <a:ext cx="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0" name="AutoShape 32"/>
          <p:cNvCxnSpPr>
            <a:cxnSpLocks noChangeShapeType="1"/>
            <a:stCxn id="17487" idx="2"/>
            <a:endCxn id="17491" idx="0"/>
          </p:cNvCxnSpPr>
          <p:nvPr/>
        </p:nvCxnSpPr>
        <p:spPr bwMode="auto">
          <a:xfrm flipH="1">
            <a:off x="10026651" y="4304636"/>
            <a:ext cx="190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1" name="AutoShape 33"/>
          <p:cNvCxnSpPr>
            <a:cxnSpLocks noChangeShapeType="1"/>
            <a:stCxn id="17487" idx="2"/>
            <a:endCxn id="17492" idx="0"/>
          </p:cNvCxnSpPr>
          <p:nvPr/>
        </p:nvCxnSpPr>
        <p:spPr bwMode="auto">
          <a:xfrm>
            <a:off x="10217153" y="4304635"/>
            <a:ext cx="222249" cy="87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2" name="AutoShape 34"/>
          <p:cNvCxnSpPr>
            <a:cxnSpLocks noChangeShapeType="1"/>
            <a:stCxn id="17491" idx="2"/>
            <a:endCxn id="17493" idx="0"/>
          </p:cNvCxnSpPr>
          <p:nvPr/>
        </p:nvCxnSpPr>
        <p:spPr bwMode="auto">
          <a:xfrm>
            <a:off x="10026651" y="4687463"/>
            <a:ext cx="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58" name="Text Box 35"/>
          <p:cNvSpPr txBox="1">
            <a:spLocks noChangeArrowheads="1"/>
          </p:cNvSpPr>
          <p:nvPr/>
        </p:nvSpPr>
        <p:spPr bwMode="auto">
          <a:xfrm>
            <a:off x="11264902" y="3506804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cxnSp>
        <p:nvCxnSpPr>
          <p:cNvPr id="17459" name="AutoShape 36"/>
          <p:cNvCxnSpPr>
            <a:cxnSpLocks noChangeShapeType="1"/>
            <a:stCxn id="17450" idx="2"/>
            <a:endCxn id="17458" idx="0"/>
          </p:cNvCxnSpPr>
          <p:nvPr/>
        </p:nvCxnSpPr>
        <p:spPr bwMode="auto">
          <a:xfrm>
            <a:off x="11423651" y="3452434"/>
            <a:ext cx="0" cy="5437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65" name="Text Box 38"/>
          <p:cNvSpPr txBox="1">
            <a:spLocks noChangeArrowheads="1"/>
          </p:cNvSpPr>
          <p:nvPr/>
        </p:nvSpPr>
        <p:spPr bwMode="auto">
          <a:xfrm>
            <a:off x="82804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e</a:t>
            </a:r>
          </a:p>
        </p:txBody>
      </p:sp>
      <p:sp>
        <p:nvSpPr>
          <p:cNvPr id="17466" name="Text Box 39"/>
          <p:cNvSpPr txBox="1">
            <a:spLocks noChangeArrowheads="1"/>
          </p:cNvSpPr>
          <p:nvPr/>
        </p:nvSpPr>
        <p:spPr bwMode="auto">
          <a:xfrm>
            <a:off x="7772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67" name="Text Box 40"/>
          <p:cNvSpPr txBox="1">
            <a:spLocks noChangeArrowheads="1"/>
          </p:cNvSpPr>
          <p:nvPr/>
        </p:nvSpPr>
        <p:spPr bwMode="auto">
          <a:xfrm>
            <a:off x="79629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h</a:t>
            </a:r>
          </a:p>
        </p:txBody>
      </p:sp>
      <p:sp>
        <p:nvSpPr>
          <p:cNvPr id="17468" name="Text Box 41"/>
          <p:cNvSpPr txBox="1">
            <a:spLocks noChangeArrowheads="1"/>
          </p:cNvSpPr>
          <p:nvPr/>
        </p:nvSpPr>
        <p:spPr bwMode="auto">
          <a:xfrm>
            <a:off x="8534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f</a:t>
            </a:r>
          </a:p>
        </p:txBody>
      </p:sp>
      <p:sp>
        <p:nvSpPr>
          <p:cNvPr id="17469" name="Text Box 42"/>
          <p:cNvSpPr txBox="1">
            <a:spLocks noChangeArrowheads="1"/>
          </p:cNvSpPr>
          <p:nvPr/>
        </p:nvSpPr>
        <p:spPr bwMode="auto">
          <a:xfrm>
            <a:off x="8534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r</a:t>
            </a:r>
          </a:p>
        </p:txBody>
      </p:sp>
      <p:sp>
        <p:nvSpPr>
          <p:cNvPr id="17470" name="Text Box 43"/>
          <p:cNvSpPr txBox="1">
            <a:spLocks noChangeArrowheads="1"/>
          </p:cNvSpPr>
          <p:nvPr/>
        </p:nvSpPr>
        <p:spPr bwMode="auto">
          <a:xfrm>
            <a:off x="8153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71" name="Text Box 44"/>
          <p:cNvSpPr txBox="1">
            <a:spLocks noChangeArrowheads="1"/>
          </p:cNvSpPr>
          <p:nvPr/>
        </p:nvSpPr>
        <p:spPr bwMode="auto">
          <a:xfrm>
            <a:off x="7772402" y="477512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72" name="Text Box 45"/>
          <p:cNvSpPr txBox="1">
            <a:spLocks noChangeArrowheads="1"/>
          </p:cNvSpPr>
          <p:nvPr/>
        </p:nvSpPr>
        <p:spPr bwMode="auto">
          <a:xfrm>
            <a:off x="8343902" y="477512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sp>
        <p:nvSpPr>
          <p:cNvPr id="17473" name="Text Box 46"/>
          <p:cNvSpPr txBox="1">
            <a:spLocks noChangeArrowheads="1"/>
          </p:cNvSpPr>
          <p:nvPr/>
        </p:nvSpPr>
        <p:spPr bwMode="auto">
          <a:xfrm>
            <a:off x="8597900" y="4818397"/>
            <a:ext cx="6350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CC0000"/>
                </a:solidFill>
              </a:rPr>
              <a:t>G</a:t>
            </a:r>
          </a:p>
        </p:txBody>
      </p:sp>
      <p:sp>
        <p:nvSpPr>
          <p:cNvPr id="17474" name="Text Box 47"/>
          <p:cNvSpPr txBox="1">
            <a:spLocks noChangeArrowheads="1"/>
          </p:cNvSpPr>
          <p:nvPr/>
        </p:nvSpPr>
        <p:spPr bwMode="auto">
          <a:xfrm>
            <a:off x="8343902" y="514796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cxnSp>
        <p:nvCxnSpPr>
          <p:cNvPr id="17475" name="AutoShape 48"/>
          <p:cNvCxnSpPr>
            <a:cxnSpLocks noChangeShapeType="1"/>
            <a:stCxn id="17465" idx="2"/>
            <a:endCxn id="17467" idx="0"/>
          </p:cNvCxnSpPr>
          <p:nvPr/>
        </p:nvCxnSpPr>
        <p:spPr bwMode="auto">
          <a:xfrm flipH="1">
            <a:off x="8121651" y="3878535"/>
            <a:ext cx="317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6" name="AutoShape 49"/>
          <p:cNvCxnSpPr>
            <a:cxnSpLocks noChangeShapeType="1"/>
            <a:stCxn id="17465" idx="2"/>
            <a:endCxn id="17469" idx="0"/>
          </p:cNvCxnSpPr>
          <p:nvPr/>
        </p:nvCxnSpPr>
        <p:spPr bwMode="auto">
          <a:xfrm>
            <a:off x="8439151" y="3878535"/>
            <a:ext cx="2540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7" name="AutoShape 50"/>
          <p:cNvCxnSpPr>
            <a:cxnSpLocks noChangeShapeType="1"/>
            <a:stCxn id="17467" idx="2"/>
            <a:endCxn id="17466" idx="0"/>
          </p:cNvCxnSpPr>
          <p:nvPr/>
        </p:nvCxnSpPr>
        <p:spPr bwMode="auto">
          <a:xfrm flipH="1">
            <a:off x="7931151" y="4304636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8" name="AutoShape 51"/>
          <p:cNvCxnSpPr>
            <a:cxnSpLocks noChangeShapeType="1"/>
            <a:stCxn id="17467" idx="2"/>
            <a:endCxn id="17470" idx="0"/>
          </p:cNvCxnSpPr>
          <p:nvPr/>
        </p:nvCxnSpPr>
        <p:spPr bwMode="auto">
          <a:xfrm>
            <a:off x="8121651" y="4304636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9" name="AutoShape 52"/>
          <p:cNvCxnSpPr>
            <a:cxnSpLocks noChangeShapeType="1"/>
            <a:stCxn id="17469" idx="2"/>
            <a:endCxn id="17468" idx="0"/>
          </p:cNvCxnSpPr>
          <p:nvPr/>
        </p:nvCxnSpPr>
        <p:spPr bwMode="auto">
          <a:xfrm>
            <a:off x="8693151" y="4304636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0" name="AutoShape 53"/>
          <p:cNvCxnSpPr>
            <a:cxnSpLocks noChangeShapeType="1"/>
            <a:stCxn id="17466" idx="2"/>
            <a:endCxn id="17471" idx="0"/>
          </p:cNvCxnSpPr>
          <p:nvPr/>
        </p:nvCxnSpPr>
        <p:spPr bwMode="auto">
          <a:xfrm>
            <a:off x="7931151" y="4730737"/>
            <a:ext cx="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1" name="AutoShape 54"/>
          <p:cNvCxnSpPr>
            <a:cxnSpLocks noChangeShapeType="1"/>
            <a:stCxn id="17468" idx="2"/>
            <a:endCxn id="17472" idx="0"/>
          </p:cNvCxnSpPr>
          <p:nvPr/>
        </p:nvCxnSpPr>
        <p:spPr bwMode="auto">
          <a:xfrm flipH="1">
            <a:off x="8502651" y="4730737"/>
            <a:ext cx="190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2" name="AutoShape 55"/>
          <p:cNvCxnSpPr>
            <a:cxnSpLocks noChangeShapeType="1"/>
            <a:stCxn id="17468" idx="2"/>
            <a:endCxn id="17473" idx="0"/>
          </p:cNvCxnSpPr>
          <p:nvPr/>
        </p:nvCxnSpPr>
        <p:spPr bwMode="auto">
          <a:xfrm>
            <a:off x="8693149" y="4730736"/>
            <a:ext cx="222251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3" name="AutoShape 56"/>
          <p:cNvCxnSpPr>
            <a:cxnSpLocks noChangeShapeType="1"/>
            <a:stCxn id="17472" idx="2"/>
            <a:endCxn id="17474" idx="0"/>
          </p:cNvCxnSpPr>
          <p:nvPr/>
        </p:nvCxnSpPr>
        <p:spPr bwMode="auto">
          <a:xfrm>
            <a:off x="8502651" y="5113563"/>
            <a:ext cx="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1" name="AutoShape 57"/>
          <p:cNvCxnSpPr>
            <a:cxnSpLocks noChangeShapeType="1"/>
            <a:stCxn id="17449" idx="2"/>
            <a:endCxn id="17465" idx="0"/>
          </p:cNvCxnSpPr>
          <p:nvPr/>
        </p:nvCxnSpPr>
        <p:spPr bwMode="auto">
          <a:xfrm>
            <a:off x="7613651" y="3505697"/>
            <a:ext cx="82550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2" name="AutoShape 58"/>
          <p:cNvCxnSpPr>
            <a:cxnSpLocks noChangeShapeType="1"/>
            <a:stCxn id="17446" idx="2"/>
            <a:endCxn id="17449" idx="0"/>
          </p:cNvCxnSpPr>
          <p:nvPr/>
        </p:nvCxnSpPr>
        <p:spPr bwMode="auto">
          <a:xfrm flipH="1">
            <a:off x="7613651" y="3015882"/>
            <a:ext cx="2032000" cy="151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3" name="AutoShape 59"/>
          <p:cNvCxnSpPr>
            <a:cxnSpLocks noChangeShapeType="1"/>
            <a:stCxn id="17446" idx="2"/>
            <a:endCxn id="17484" idx="0"/>
          </p:cNvCxnSpPr>
          <p:nvPr/>
        </p:nvCxnSpPr>
        <p:spPr bwMode="auto">
          <a:xfrm>
            <a:off x="9645651" y="3015880"/>
            <a:ext cx="266700" cy="98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4" name="AutoShape 60"/>
          <p:cNvCxnSpPr>
            <a:cxnSpLocks noChangeShapeType="1"/>
            <a:stCxn id="17446" idx="2"/>
            <a:endCxn id="17450" idx="0"/>
          </p:cNvCxnSpPr>
          <p:nvPr/>
        </p:nvCxnSpPr>
        <p:spPr bwMode="auto">
          <a:xfrm>
            <a:off x="9645651" y="3015880"/>
            <a:ext cx="1778000" cy="98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7416" name="Group 62"/>
          <p:cNvGrpSpPr>
            <a:grpSpLocks/>
          </p:cNvGrpSpPr>
          <p:nvPr/>
        </p:nvGrpSpPr>
        <p:grpSpPr bwMode="auto">
          <a:xfrm>
            <a:off x="681037" y="3124200"/>
            <a:ext cx="3205163" cy="1768475"/>
            <a:chOff x="336" y="576"/>
            <a:chExt cx="4848" cy="2784"/>
          </a:xfrm>
        </p:grpSpPr>
        <p:sp>
          <p:nvSpPr>
            <p:cNvPr id="17418" name="AutoShape 63"/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17419" name="AutoShape 64"/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7420" name="AutoShape 65"/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17421" name="AutoShape 66"/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17422" name="AutoShape 67"/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sp>
          <p:nvSpPr>
            <p:cNvPr id="17423" name="AutoShape 68"/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17424" name="AutoShape 69"/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17425" name="AutoShape 70"/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17426" name="AutoShape 71"/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sp>
          <p:nvSpPr>
            <p:cNvPr id="17427" name="AutoShape 72"/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17428" name="AutoShape 73"/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17429" name="AutoShape 74"/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r</a:t>
              </a:r>
            </a:p>
          </p:txBody>
        </p:sp>
        <p:cxnSp>
          <p:nvCxnSpPr>
            <p:cNvPr id="17430" name="AutoShape 75"/>
            <p:cNvCxnSpPr>
              <a:cxnSpLocks noChangeShapeType="1"/>
              <a:stCxn id="17418" idx="5"/>
              <a:endCxn id="17422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1" name="AutoShape 76"/>
            <p:cNvCxnSpPr>
              <a:cxnSpLocks noChangeShapeType="1"/>
              <a:stCxn id="17422" idx="5"/>
              <a:endCxn id="17423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2" name="AutoShape 77"/>
            <p:cNvCxnSpPr>
              <a:cxnSpLocks noChangeShapeType="1"/>
              <a:stCxn id="17426" idx="3"/>
              <a:endCxn id="17423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3" name="AutoShape 78"/>
            <p:cNvCxnSpPr>
              <a:cxnSpLocks noChangeShapeType="1"/>
              <a:stCxn id="17426" idx="2"/>
              <a:endCxn id="17422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4" name="AutoShape 79"/>
            <p:cNvCxnSpPr>
              <a:cxnSpLocks noChangeShapeType="1"/>
              <a:stCxn id="17425" idx="4"/>
              <a:endCxn id="17426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5" name="AutoShape 80"/>
            <p:cNvCxnSpPr>
              <a:cxnSpLocks noChangeShapeType="1"/>
              <a:stCxn id="17425" idx="5"/>
              <a:endCxn id="17429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6" name="AutoShape 81"/>
            <p:cNvCxnSpPr>
              <a:cxnSpLocks noChangeShapeType="1"/>
              <a:stCxn id="17429" idx="0"/>
              <a:endCxn id="17428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7" name="AutoShape 82"/>
            <p:cNvCxnSpPr>
              <a:cxnSpLocks noChangeShapeType="1"/>
              <a:stCxn id="17428" idx="0"/>
              <a:endCxn id="17419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8" name="AutoShape 83"/>
            <p:cNvCxnSpPr>
              <a:cxnSpLocks noChangeShapeType="1"/>
              <a:stCxn id="17418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9" name="AutoShape 84"/>
            <p:cNvCxnSpPr>
              <a:cxnSpLocks noChangeShapeType="1"/>
              <a:stCxn id="17420" idx="1"/>
              <a:endCxn id="17421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0" name="AutoShape 85"/>
            <p:cNvCxnSpPr>
              <a:cxnSpLocks noChangeShapeType="1"/>
              <a:endCxn id="17427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1" name="AutoShape 86"/>
            <p:cNvCxnSpPr>
              <a:cxnSpLocks noChangeShapeType="1"/>
              <a:stCxn id="17424" idx="2"/>
              <a:endCxn id="17427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2" name="AutoShape 87"/>
            <p:cNvCxnSpPr>
              <a:cxnSpLocks noChangeShapeType="1"/>
              <a:stCxn id="17420" idx="7"/>
              <a:endCxn id="17424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3" name="AutoShape 88"/>
            <p:cNvCxnSpPr>
              <a:cxnSpLocks noChangeShapeType="1"/>
              <a:stCxn id="17420" idx="6"/>
              <a:endCxn id="17425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44" name="AutoShape 89"/>
            <p:cNvCxnSpPr>
              <a:cxnSpLocks noChangeShapeType="1"/>
              <a:stCxn id="17428" idx="1"/>
              <a:endCxn id="17424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5" name="AutoShape 90"/>
            <p:cNvCxnSpPr>
              <a:cxnSpLocks noChangeShapeType="1"/>
              <a:stCxn id="17418" idx="6"/>
              <a:endCxn id="17425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7413" name="Text Box 92"/>
          <p:cNvSpPr txBox="1">
            <a:spLocks noChangeArrowheads="1"/>
          </p:cNvSpPr>
          <p:nvPr/>
        </p:nvSpPr>
        <p:spPr bwMode="auto">
          <a:xfrm>
            <a:off x="4495800" y="4133678"/>
            <a:ext cx="2068512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We construct both on demand – and we construct as little as possible.</a:t>
            </a:r>
          </a:p>
        </p:txBody>
      </p:sp>
      <p:sp>
        <p:nvSpPr>
          <p:cNvPr id="17415" name="Text Box 94"/>
          <p:cNvSpPr txBox="1">
            <a:spLocks noChangeArrowheads="1"/>
          </p:cNvSpPr>
          <p:nvPr/>
        </p:nvSpPr>
        <p:spPr bwMode="auto">
          <a:xfrm>
            <a:off x="4572000" y="1905002"/>
            <a:ext cx="1981200" cy="14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Each NODE in in the search tree is an entire PATH in the </a:t>
            </a:r>
            <a:r>
              <a:rPr lang="en-US" i="1" dirty="0" smtClean="0">
                <a:latin typeface="Calibri" pitchFamily="34" charset="0"/>
              </a:rPr>
              <a:t>state space </a:t>
            </a:r>
            <a:r>
              <a:rPr lang="en-US" i="1" dirty="0">
                <a:latin typeface="Calibri" pitchFamily="34" charset="0"/>
              </a:rPr>
              <a:t>graph.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70700" y="2086107"/>
            <a:ext cx="48768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Search Tree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09600" y="1981202"/>
            <a:ext cx="3429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State Space Graph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State Space Graphs vs. Search Trees</a:t>
            </a:r>
            <a:endParaRPr lang="en-US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sz="1600" b="1" dirty="0"/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/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/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3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3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219200" y="1671939"/>
            <a:ext cx="38862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Consider this 4-state graph: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6029982"/>
            <a:ext cx="12192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Important: Lots of repeated structure in the search tree!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How big is its search tree (from S)?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59" name="Picture 5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848600" y="3124200"/>
            <a:ext cx="1879854" cy="934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Tree Search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1"/>
            <a:ext cx="4017746" cy="4260878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3669325" y="3614614"/>
            <a:ext cx="5030176" cy="2170723"/>
          </a:xfrm>
          <a:custGeom>
            <a:avLst/>
            <a:gdLst>
              <a:gd name="connsiteX0" fmla="*/ 542192 w 4618893"/>
              <a:gd name="connsiteY0" fmla="*/ 1100505 h 2384182"/>
              <a:gd name="connsiteX1" fmla="*/ 14654 w 4618893"/>
              <a:gd name="connsiteY1" fmla="*/ 1698382 h 2384182"/>
              <a:gd name="connsiteX2" fmla="*/ 454269 w 4618893"/>
              <a:gd name="connsiteY2" fmla="*/ 2287466 h 2384182"/>
              <a:gd name="connsiteX3" fmla="*/ 2036885 w 4618893"/>
              <a:gd name="connsiteY3" fmla="*/ 2225920 h 2384182"/>
              <a:gd name="connsiteX4" fmla="*/ 2256692 w 4618893"/>
              <a:gd name="connsiteY4" fmla="*/ 1337897 h 2384182"/>
              <a:gd name="connsiteX5" fmla="*/ 2916115 w 4618893"/>
              <a:gd name="connsiteY5" fmla="*/ 1170843 h 2384182"/>
              <a:gd name="connsiteX6" fmla="*/ 3223846 w 4618893"/>
              <a:gd name="connsiteY6" fmla="*/ 2155582 h 2384182"/>
              <a:gd name="connsiteX7" fmla="*/ 4437185 w 4618893"/>
              <a:gd name="connsiteY7" fmla="*/ 2111620 h 2384182"/>
              <a:gd name="connsiteX8" fmla="*/ 4314092 w 4618893"/>
              <a:gd name="connsiteY8" fmla="*/ 907074 h 2384182"/>
              <a:gd name="connsiteX9" fmla="*/ 2898531 w 4618893"/>
              <a:gd name="connsiteY9" fmla="*/ 89389 h 2384182"/>
              <a:gd name="connsiteX10" fmla="*/ 1843454 w 4618893"/>
              <a:gd name="connsiteY10" fmla="*/ 370743 h 2384182"/>
              <a:gd name="connsiteX11" fmla="*/ 1852246 w 4618893"/>
              <a:gd name="connsiteY11" fmla="*/ 1100505 h 2384182"/>
              <a:gd name="connsiteX12" fmla="*/ 542192 w 4618893"/>
              <a:gd name="connsiteY12" fmla="*/ 1100505 h 2384182"/>
              <a:gd name="connsiteX0" fmla="*/ 542192 w 4618893"/>
              <a:gd name="connsiteY0" fmla="*/ 866043 h 2149720"/>
              <a:gd name="connsiteX1" fmla="*/ 14654 w 4618893"/>
              <a:gd name="connsiteY1" fmla="*/ 1463920 h 2149720"/>
              <a:gd name="connsiteX2" fmla="*/ 454269 w 4618893"/>
              <a:gd name="connsiteY2" fmla="*/ 2053004 h 2149720"/>
              <a:gd name="connsiteX3" fmla="*/ 2036885 w 4618893"/>
              <a:gd name="connsiteY3" fmla="*/ 1991458 h 2149720"/>
              <a:gd name="connsiteX4" fmla="*/ 2256692 w 4618893"/>
              <a:gd name="connsiteY4" fmla="*/ 1103435 h 2149720"/>
              <a:gd name="connsiteX5" fmla="*/ 2916115 w 4618893"/>
              <a:gd name="connsiteY5" fmla="*/ 936381 h 2149720"/>
              <a:gd name="connsiteX6" fmla="*/ 3223846 w 4618893"/>
              <a:gd name="connsiteY6" fmla="*/ 1921120 h 2149720"/>
              <a:gd name="connsiteX7" fmla="*/ 4437185 w 4618893"/>
              <a:gd name="connsiteY7" fmla="*/ 1877158 h 2149720"/>
              <a:gd name="connsiteX8" fmla="*/ 4314092 w 4618893"/>
              <a:gd name="connsiteY8" fmla="*/ 672612 h 2149720"/>
              <a:gd name="connsiteX9" fmla="*/ 2655277 w 4618893"/>
              <a:gd name="connsiteY9" fmla="*/ 89389 h 2149720"/>
              <a:gd name="connsiteX10" fmla="*/ 1843454 w 4618893"/>
              <a:gd name="connsiteY10" fmla="*/ 136281 h 2149720"/>
              <a:gd name="connsiteX11" fmla="*/ 1852246 w 4618893"/>
              <a:gd name="connsiteY11" fmla="*/ 866043 h 2149720"/>
              <a:gd name="connsiteX12" fmla="*/ 542192 w 4618893"/>
              <a:gd name="connsiteY12" fmla="*/ 866043 h 2149720"/>
              <a:gd name="connsiteX0" fmla="*/ 542192 w 4618893"/>
              <a:gd name="connsiteY0" fmla="*/ 866043 h 2149720"/>
              <a:gd name="connsiteX1" fmla="*/ 14654 w 4618893"/>
              <a:gd name="connsiteY1" fmla="*/ 1463920 h 2149720"/>
              <a:gd name="connsiteX2" fmla="*/ 454269 w 4618893"/>
              <a:gd name="connsiteY2" fmla="*/ 2053004 h 2149720"/>
              <a:gd name="connsiteX3" fmla="*/ 2036885 w 4618893"/>
              <a:gd name="connsiteY3" fmla="*/ 1991458 h 2149720"/>
              <a:gd name="connsiteX4" fmla="*/ 2256692 w 4618893"/>
              <a:gd name="connsiteY4" fmla="*/ 1103435 h 2149720"/>
              <a:gd name="connsiteX5" fmla="*/ 2883877 w 4618893"/>
              <a:gd name="connsiteY5" fmla="*/ 1384789 h 2149720"/>
              <a:gd name="connsiteX6" fmla="*/ 3223846 w 4618893"/>
              <a:gd name="connsiteY6" fmla="*/ 1921120 h 2149720"/>
              <a:gd name="connsiteX7" fmla="*/ 4437185 w 4618893"/>
              <a:gd name="connsiteY7" fmla="*/ 1877158 h 2149720"/>
              <a:gd name="connsiteX8" fmla="*/ 4314092 w 4618893"/>
              <a:gd name="connsiteY8" fmla="*/ 672612 h 2149720"/>
              <a:gd name="connsiteX9" fmla="*/ 2655277 w 4618893"/>
              <a:gd name="connsiteY9" fmla="*/ 89389 h 2149720"/>
              <a:gd name="connsiteX10" fmla="*/ 1843454 w 4618893"/>
              <a:gd name="connsiteY10" fmla="*/ 136281 h 2149720"/>
              <a:gd name="connsiteX11" fmla="*/ 1852246 w 4618893"/>
              <a:gd name="connsiteY11" fmla="*/ 866043 h 2149720"/>
              <a:gd name="connsiteX12" fmla="*/ 542192 w 4618893"/>
              <a:gd name="connsiteY12" fmla="*/ 866043 h 2149720"/>
              <a:gd name="connsiteX0" fmla="*/ 542192 w 4618893"/>
              <a:gd name="connsiteY0" fmla="*/ 866043 h 2140927"/>
              <a:gd name="connsiteX1" fmla="*/ 14654 w 4618893"/>
              <a:gd name="connsiteY1" fmla="*/ 1463920 h 2140927"/>
              <a:gd name="connsiteX2" fmla="*/ 454269 w 4618893"/>
              <a:gd name="connsiteY2" fmla="*/ 2053004 h 2140927"/>
              <a:gd name="connsiteX3" fmla="*/ 2036885 w 4618893"/>
              <a:gd name="connsiteY3" fmla="*/ 1991458 h 2140927"/>
              <a:gd name="connsiteX4" fmla="*/ 2350477 w 4618893"/>
              <a:gd name="connsiteY4" fmla="*/ 1537189 h 2140927"/>
              <a:gd name="connsiteX5" fmla="*/ 2883877 w 4618893"/>
              <a:gd name="connsiteY5" fmla="*/ 1384789 h 2140927"/>
              <a:gd name="connsiteX6" fmla="*/ 3223846 w 4618893"/>
              <a:gd name="connsiteY6" fmla="*/ 1921120 h 2140927"/>
              <a:gd name="connsiteX7" fmla="*/ 4437185 w 4618893"/>
              <a:gd name="connsiteY7" fmla="*/ 1877158 h 2140927"/>
              <a:gd name="connsiteX8" fmla="*/ 4314092 w 4618893"/>
              <a:gd name="connsiteY8" fmla="*/ 672612 h 2140927"/>
              <a:gd name="connsiteX9" fmla="*/ 2655277 w 4618893"/>
              <a:gd name="connsiteY9" fmla="*/ 89389 h 2140927"/>
              <a:gd name="connsiteX10" fmla="*/ 1843454 w 4618893"/>
              <a:gd name="connsiteY10" fmla="*/ 136281 h 2140927"/>
              <a:gd name="connsiteX11" fmla="*/ 1852246 w 4618893"/>
              <a:gd name="connsiteY11" fmla="*/ 866043 h 2140927"/>
              <a:gd name="connsiteX12" fmla="*/ 542192 w 4618893"/>
              <a:gd name="connsiteY12" fmla="*/ 866043 h 2140927"/>
              <a:gd name="connsiteX0" fmla="*/ 542192 w 4618893"/>
              <a:gd name="connsiteY0" fmla="*/ 866043 h 2140927"/>
              <a:gd name="connsiteX1" fmla="*/ 14654 w 4618893"/>
              <a:gd name="connsiteY1" fmla="*/ 1463920 h 2140927"/>
              <a:gd name="connsiteX2" fmla="*/ 454269 w 4618893"/>
              <a:gd name="connsiteY2" fmla="*/ 2053004 h 2140927"/>
              <a:gd name="connsiteX3" fmla="*/ 2036885 w 4618893"/>
              <a:gd name="connsiteY3" fmla="*/ 1991458 h 2140927"/>
              <a:gd name="connsiteX4" fmla="*/ 2350477 w 4618893"/>
              <a:gd name="connsiteY4" fmla="*/ 1537189 h 2140927"/>
              <a:gd name="connsiteX5" fmla="*/ 2960077 w 4618893"/>
              <a:gd name="connsiteY5" fmla="*/ 1537190 h 2140927"/>
              <a:gd name="connsiteX6" fmla="*/ 3223846 w 4618893"/>
              <a:gd name="connsiteY6" fmla="*/ 1921120 h 2140927"/>
              <a:gd name="connsiteX7" fmla="*/ 4437185 w 4618893"/>
              <a:gd name="connsiteY7" fmla="*/ 1877158 h 2140927"/>
              <a:gd name="connsiteX8" fmla="*/ 4314092 w 4618893"/>
              <a:gd name="connsiteY8" fmla="*/ 672612 h 2140927"/>
              <a:gd name="connsiteX9" fmla="*/ 2655277 w 4618893"/>
              <a:gd name="connsiteY9" fmla="*/ 89389 h 2140927"/>
              <a:gd name="connsiteX10" fmla="*/ 1843454 w 4618893"/>
              <a:gd name="connsiteY10" fmla="*/ 136281 h 2140927"/>
              <a:gd name="connsiteX11" fmla="*/ 1852246 w 4618893"/>
              <a:gd name="connsiteY11" fmla="*/ 866043 h 2140927"/>
              <a:gd name="connsiteX12" fmla="*/ 542192 w 4618893"/>
              <a:gd name="connsiteY12" fmla="*/ 866043 h 2140927"/>
              <a:gd name="connsiteX0" fmla="*/ 542192 w 4618893"/>
              <a:gd name="connsiteY0" fmla="*/ 895839 h 2170723"/>
              <a:gd name="connsiteX1" fmla="*/ 14654 w 4618893"/>
              <a:gd name="connsiteY1" fmla="*/ 1493716 h 2170723"/>
              <a:gd name="connsiteX2" fmla="*/ 454269 w 4618893"/>
              <a:gd name="connsiteY2" fmla="*/ 2082800 h 2170723"/>
              <a:gd name="connsiteX3" fmla="*/ 2036885 w 4618893"/>
              <a:gd name="connsiteY3" fmla="*/ 2021254 h 2170723"/>
              <a:gd name="connsiteX4" fmla="*/ 2350477 w 4618893"/>
              <a:gd name="connsiteY4" fmla="*/ 1566985 h 2170723"/>
              <a:gd name="connsiteX5" fmla="*/ 2960077 w 4618893"/>
              <a:gd name="connsiteY5" fmla="*/ 1566986 h 2170723"/>
              <a:gd name="connsiteX6" fmla="*/ 3223846 w 4618893"/>
              <a:gd name="connsiteY6" fmla="*/ 1950916 h 2170723"/>
              <a:gd name="connsiteX7" fmla="*/ 4437185 w 4618893"/>
              <a:gd name="connsiteY7" fmla="*/ 1906954 h 2170723"/>
              <a:gd name="connsiteX8" fmla="*/ 4314092 w 4618893"/>
              <a:gd name="connsiteY8" fmla="*/ 702408 h 2170723"/>
              <a:gd name="connsiteX9" fmla="*/ 2807677 w 4618893"/>
              <a:gd name="connsiteY9" fmla="*/ 881186 h 2170723"/>
              <a:gd name="connsiteX10" fmla="*/ 2655277 w 4618893"/>
              <a:gd name="connsiteY10" fmla="*/ 119185 h 2170723"/>
              <a:gd name="connsiteX11" fmla="*/ 1843454 w 4618893"/>
              <a:gd name="connsiteY11" fmla="*/ 166077 h 2170723"/>
              <a:gd name="connsiteX12" fmla="*/ 1852246 w 4618893"/>
              <a:gd name="connsiteY12" fmla="*/ 895839 h 2170723"/>
              <a:gd name="connsiteX13" fmla="*/ 542192 w 4618893"/>
              <a:gd name="connsiteY13" fmla="*/ 895839 h 2170723"/>
              <a:gd name="connsiteX0" fmla="*/ 542192 w 4755662"/>
              <a:gd name="connsiteY0" fmla="*/ 895839 h 2170723"/>
              <a:gd name="connsiteX1" fmla="*/ 14654 w 4755662"/>
              <a:gd name="connsiteY1" fmla="*/ 1493716 h 2170723"/>
              <a:gd name="connsiteX2" fmla="*/ 454269 w 4755662"/>
              <a:gd name="connsiteY2" fmla="*/ 2082800 h 2170723"/>
              <a:gd name="connsiteX3" fmla="*/ 2036885 w 4755662"/>
              <a:gd name="connsiteY3" fmla="*/ 2021254 h 2170723"/>
              <a:gd name="connsiteX4" fmla="*/ 2350477 w 4755662"/>
              <a:gd name="connsiteY4" fmla="*/ 1566985 h 2170723"/>
              <a:gd name="connsiteX5" fmla="*/ 2960077 w 4755662"/>
              <a:gd name="connsiteY5" fmla="*/ 1566986 h 2170723"/>
              <a:gd name="connsiteX6" fmla="*/ 3223846 w 4755662"/>
              <a:gd name="connsiteY6" fmla="*/ 1950916 h 2170723"/>
              <a:gd name="connsiteX7" fmla="*/ 4437185 w 4755662"/>
              <a:gd name="connsiteY7" fmla="*/ 1906954 h 2170723"/>
              <a:gd name="connsiteX8" fmla="*/ 4484077 w 4755662"/>
              <a:gd name="connsiteY8" fmla="*/ 957386 h 2170723"/>
              <a:gd name="connsiteX9" fmla="*/ 2807677 w 4755662"/>
              <a:gd name="connsiteY9" fmla="*/ 881186 h 2170723"/>
              <a:gd name="connsiteX10" fmla="*/ 2655277 w 4755662"/>
              <a:gd name="connsiteY10" fmla="*/ 119185 h 2170723"/>
              <a:gd name="connsiteX11" fmla="*/ 1843454 w 4755662"/>
              <a:gd name="connsiteY11" fmla="*/ 166077 h 2170723"/>
              <a:gd name="connsiteX12" fmla="*/ 1852246 w 4755662"/>
              <a:gd name="connsiteY12" fmla="*/ 895839 h 2170723"/>
              <a:gd name="connsiteX13" fmla="*/ 542192 w 4755662"/>
              <a:gd name="connsiteY13" fmla="*/ 895839 h 2170723"/>
              <a:gd name="connsiteX0" fmla="*/ 542192 w 4984261"/>
              <a:gd name="connsiteY0" fmla="*/ 895839 h 2170723"/>
              <a:gd name="connsiteX1" fmla="*/ 14654 w 4984261"/>
              <a:gd name="connsiteY1" fmla="*/ 1493716 h 2170723"/>
              <a:gd name="connsiteX2" fmla="*/ 454269 w 4984261"/>
              <a:gd name="connsiteY2" fmla="*/ 2082800 h 2170723"/>
              <a:gd name="connsiteX3" fmla="*/ 2036885 w 4984261"/>
              <a:gd name="connsiteY3" fmla="*/ 2021254 h 2170723"/>
              <a:gd name="connsiteX4" fmla="*/ 2350477 w 4984261"/>
              <a:gd name="connsiteY4" fmla="*/ 1566985 h 2170723"/>
              <a:gd name="connsiteX5" fmla="*/ 2960077 w 4984261"/>
              <a:gd name="connsiteY5" fmla="*/ 1566986 h 2170723"/>
              <a:gd name="connsiteX6" fmla="*/ 3223846 w 4984261"/>
              <a:gd name="connsiteY6" fmla="*/ 1950916 h 2170723"/>
              <a:gd name="connsiteX7" fmla="*/ 4437185 w 4984261"/>
              <a:gd name="connsiteY7" fmla="*/ 1906954 h 2170723"/>
              <a:gd name="connsiteX8" fmla="*/ 4712676 w 4984261"/>
              <a:gd name="connsiteY8" fmla="*/ 957386 h 2170723"/>
              <a:gd name="connsiteX9" fmla="*/ 2807677 w 4984261"/>
              <a:gd name="connsiteY9" fmla="*/ 881186 h 2170723"/>
              <a:gd name="connsiteX10" fmla="*/ 2655277 w 4984261"/>
              <a:gd name="connsiteY10" fmla="*/ 119185 h 2170723"/>
              <a:gd name="connsiteX11" fmla="*/ 1843454 w 4984261"/>
              <a:gd name="connsiteY11" fmla="*/ 166077 h 2170723"/>
              <a:gd name="connsiteX12" fmla="*/ 1852246 w 4984261"/>
              <a:gd name="connsiteY12" fmla="*/ 895839 h 2170723"/>
              <a:gd name="connsiteX13" fmla="*/ 542192 w 4984261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7 w 5030176"/>
              <a:gd name="connsiteY4" fmla="*/ 1566985 h 2170723"/>
              <a:gd name="connsiteX5" fmla="*/ 2960077 w 5030176"/>
              <a:gd name="connsiteY5" fmla="*/ 15669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5 w 5030176"/>
              <a:gd name="connsiteY4" fmla="*/ 1490786 h 2170723"/>
              <a:gd name="connsiteX5" fmla="*/ 2960077 w 5030176"/>
              <a:gd name="connsiteY5" fmla="*/ 15669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5 w 5030176"/>
              <a:gd name="connsiteY4" fmla="*/ 1490786 h 2170723"/>
              <a:gd name="connsiteX5" fmla="*/ 2960075 w 5030176"/>
              <a:gd name="connsiteY5" fmla="*/ 14145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30176" h="2170723">
                <a:moveTo>
                  <a:pt x="542192" y="895839"/>
                </a:moveTo>
                <a:cubicBezTo>
                  <a:pt x="235927" y="995485"/>
                  <a:pt x="29308" y="1295889"/>
                  <a:pt x="14654" y="1493716"/>
                </a:cubicBezTo>
                <a:cubicBezTo>
                  <a:pt x="0" y="1691543"/>
                  <a:pt x="117231" y="1994877"/>
                  <a:pt x="454269" y="2082800"/>
                </a:cubicBezTo>
                <a:cubicBezTo>
                  <a:pt x="791307" y="2170723"/>
                  <a:pt x="1720851" y="2119923"/>
                  <a:pt x="2036885" y="2021254"/>
                </a:cubicBezTo>
                <a:cubicBezTo>
                  <a:pt x="2352919" y="1922585"/>
                  <a:pt x="2196610" y="1591897"/>
                  <a:pt x="2350475" y="1490786"/>
                </a:cubicBezTo>
                <a:cubicBezTo>
                  <a:pt x="2504340" y="1389675"/>
                  <a:pt x="2814513" y="1337898"/>
                  <a:pt x="2960075" y="1414586"/>
                </a:cubicBezTo>
                <a:cubicBezTo>
                  <a:pt x="3105637" y="1491274"/>
                  <a:pt x="2931746" y="1874716"/>
                  <a:pt x="3223846" y="1950916"/>
                </a:cubicBezTo>
                <a:cubicBezTo>
                  <a:pt x="3515946" y="2027116"/>
                  <a:pt x="4464538" y="2037374"/>
                  <a:pt x="4712676" y="1871786"/>
                </a:cubicBezTo>
                <a:cubicBezTo>
                  <a:pt x="4960814" y="1706198"/>
                  <a:pt x="5030176" y="1122486"/>
                  <a:pt x="4712676" y="957386"/>
                </a:cubicBezTo>
                <a:cubicBezTo>
                  <a:pt x="4395176" y="792286"/>
                  <a:pt x="3150577" y="1020886"/>
                  <a:pt x="2807677" y="881186"/>
                </a:cubicBezTo>
                <a:cubicBezTo>
                  <a:pt x="2464777" y="741486"/>
                  <a:pt x="2815981" y="238370"/>
                  <a:pt x="2655277" y="119185"/>
                </a:cubicBezTo>
                <a:cubicBezTo>
                  <a:pt x="2494573" y="0"/>
                  <a:pt x="1977292" y="36635"/>
                  <a:pt x="1843454" y="166077"/>
                </a:cubicBezTo>
                <a:cubicBezTo>
                  <a:pt x="1709616" y="295519"/>
                  <a:pt x="2064727" y="775677"/>
                  <a:pt x="1852246" y="895839"/>
                </a:cubicBezTo>
                <a:cubicBezTo>
                  <a:pt x="1639765" y="1016001"/>
                  <a:pt x="848457" y="796193"/>
                  <a:pt x="542192" y="895839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Search Example: Romania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7315200" cy="437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Searching with a Search Tree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4267200"/>
            <a:ext cx="90678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Search: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Expand out potential plans (tree nodes)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Maintain a </a:t>
            </a:r>
            <a:r>
              <a:rPr lang="en-US" dirty="0" smtClean="0">
                <a:solidFill>
                  <a:srgbClr val="CC0000"/>
                </a:solidFill>
              </a:rPr>
              <a:t>fringe </a:t>
            </a:r>
            <a:r>
              <a:rPr lang="en-US" dirty="0" smtClean="0"/>
              <a:t>of partial plans under consideration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Try to expand as few tree nodes as possible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388" y="1676403"/>
            <a:ext cx="8072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2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388" y="1690690"/>
            <a:ext cx="807243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2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3" y="1690687"/>
            <a:ext cx="8072439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Tree Search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4114799"/>
            <a:ext cx="7315200" cy="2362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Important ideas: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Fringe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Expansion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Exploration strategy</a:t>
            </a:r>
          </a:p>
          <a:p>
            <a:pPr lvl="3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Main question: which fringe nodes to explore?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0139" y="1371603"/>
            <a:ext cx="7459663" cy="24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ea typeface="ＭＳ Ｐゴシック" panose="020B0600070205080204" pitchFamily="34" charset="-128"/>
              </a:rPr>
              <a:t>Lecturer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Instructor: </a:t>
            </a:r>
            <a:r>
              <a:rPr lang="tr-TR" altLang="en-US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Assoc. Prof Dr. Mehmet S Güzel </a:t>
            </a:r>
            <a:endParaRPr lang="en-US" altLang="en-US" smtClean="0">
              <a:solidFill>
                <a:schemeClr val="hlink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Office hours: Tuesday, </a:t>
            </a:r>
            <a:r>
              <a:rPr lang="tr-TR" altLang="en-US" smtClean="0">
                <a:ea typeface="ＭＳ Ｐゴシック" panose="020B0600070205080204" pitchFamily="34" charset="-128"/>
              </a:rPr>
              <a:t>1</a:t>
            </a:r>
            <a:r>
              <a:rPr lang="en-US" altLang="en-US" smtClean="0">
                <a:ea typeface="ＭＳ Ｐゴシック" panose="020B0600070205080204" pitchFamily="34" charset="-128"/>
              </a:rPr>
              <a:t>:30-</a:t>
            </a:r>
            <a:r>
              <a:rPr lang="tr-TR" altLang="en-US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:30pm 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Open door policy – don’t hesitate to stop by!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Watch the course website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Assignments,</a:t>
            </a:r>
            <a:r>
              <a:rPr lang="tr-TR" altLang="en-US" smtClean="0">
                <a:ea typeface="ＭＳ Ｐゴシック" panose="020B0600070205080204" pitchFamily="34" charset="-128"/>
              </a:rPr>
              <a:t> lab tutorials, </a:t>
            </a:r>
            <a:r>
              <a:rPr lang="en-US" altLang="en-US" smtClean="0">
                <a:ea typeface="ＭＳ Ｐゴシック" panose="020B0600070205080204" pitchFamily="34" charset="-128"/>
              </a:rPr>
              <a:t> lecture notes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Tx/>
              <a:buFontTx/>
              <a:buChar char="•"/>
            </a:pPr>
            <a:r>
              <a:rPr lang="en-US" altLang="en-US" sz="1200">
                <a:solidFill>
                  <a:schemeClr val="bg2"/>
                </a:solidFill>
                <a:latin typeface="Arial" panose="020B0604020202020204" pitchFamily="34" charset="0"/>
              </a:rPr>
              <a:t>slide </a:t>
            </a:r>
            <a:fld id="{DD1FAF00-B09D-4A9B-921E-9E64A11DDA64}" type="slidenum">
              <a:rPr lang="en-US" altLang="en-US" sz="1200">
                <a:solidFill>
                  <a:schemeClr val="bg2"/>
                </a:solidFill>
                <a:latin typeface="Arial" panose="020B0604020202020204" pitchFamily="34" charset="0"/>
              </a:rPr>
              <a:pPr eaLnBrk="1" hangingPunct="1">
                <a:spcBef>
                  <a:spcPct val="20000"/>
                </a:spcBef>
                <a:buClr>
                  <a:schemeClr val="accent2"/>
                </a:buClr>
                <a:buSzTx/>
                <a:buFontTx/>
                <a:buChar char="•"/>
              </a:pPr>
              <a:t>2</a:t>
            </a:fld>
            <a:endParaRPr lang="en-US" altLang="en-US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3"/>
            <a:ext cx="94996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Agents that Plan Ahead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Search Problems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Uninformed Search Methods</a:t>
            </a:r>
          </a:p>
          <a:p>
            <a:pPr lvl="1">
              <a:lnSpc>
                <a:spcPct val="90000"/>
              </a:lnSpc>
            </a:pPr>
            <a:endParaRPr lang="en-US" sz="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Depth-First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Breadth-First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Uniform-Cost Search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Reflex Agents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363539" y="1657353"/>
            <a:ext cx="58848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Reflex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Choose action based on current percept (and maybe memory)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May have memory or a model of the world’s current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Do not consider the future consequences of their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Consider how the world IS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Can a reflex agent be rational?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926266" y="1804993"/>
          <a:ext cx="4579937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Photo Editor Photo" r:id="rId4" imgW="4580017" imgH="1607619" progId="MSPhotoEd.3">
                  <p:embed/>
                </p:oleObj>
              </mc:Choice>
              <mc:Fallback>
                <p:oleObj name="Photo Editor Photo" r:id="rId4" imgW="4580017" imgH="160761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6" y="1804993"/>
                        <a:ext cx="4579937" cy="160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6899273" y="4106865"/>
          <a:ext cx="4579939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Photo Editor Photo" r:id="rId6" imgW="4580017" imgH="1653333" progId="MSPhotoEd.3">
                  <p:embed/>
                </p:oleObj>
              </mc:Choice>
              <mc:Fallback>
                <p:oleObj name="Photo Editor Photo" r:id="rId6" imgW="4580017" imgH="1653333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3" y="4106865"/>
                        <a:ext cx="4579939" cy="165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[Demo: 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reflex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optimal (L2D1)]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8" name="Picture 4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582" y="1677717"/>
            <a:ext cx="5270922" cy="4128793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[Demo: 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reflex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optimal (L2D2)]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Planning Agents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5943599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Planning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Ask “what if”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Decisions based on (hypothesized) consequences of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Must have a model of how the world evolves in response to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Must formulate a goal (test)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Consider how the world WOULD BE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Optimal vs. complete planning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Planning vs. </a:t>
            </a:r>
            <a:r>
              <a:rPr lang="en-US" sz="2400" dirty="0" err="1" smtClean="0"/>
              <a:t>replanning</a:t>
            </a:r>
            <a:endParaRPr lang="en-US" sz="2000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899276" y="4135444"/>
          <a:ext cx="4595813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Photo Editor Photo" r:id="rId3" imgW="4595258" imgH="1623201" progId="MSPhotoEd.3">
                  <p:embed/>
                </p:oleObj>
              </mc:Choice>
              <mc:Fallback>
                <p:oleObj name="Photo Editor Photo" r:id="rId3" imgW="4595258" imgH="162320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6" y="4135444"/>
                        <a:ext cx="4595813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6926266" y="1797049"/>
          <a:ext cx="4579937" cy="160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Photo Editor Photo" r:id="rId5" imgW="4580017" imgH="1607619" progId="MSPhotoEd.3">
                  <p:embed/>
                </p:oleObj>
              </mc:Choice>
              <mc:Fallback>
                <p:oleObj name="Photo Editor Photo" r:id="rId5" imgW="4580017" imgH="1607619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6" y="1797049"/>
                        <a:ext cx="4579937" cy="1608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9144000" y="6172200"/>
            <a:ext cx="2819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[Demo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</a:rPr>
              <a:t>replanning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 (L2D3)]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043" y="1747400"/>
            <a:ext cx="5262855" cy="4119999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0" y="6488672"/>
            <a:ext cx="2819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[Demo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mastermind (L2D4)]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Problems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164" y="1144408"/>
            <a:ext cx="8524096" cy="522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9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Problems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search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problem</a:t>
            </a:r>
            <a:r>
              <a:rPr lang="en-US" sz="2800" dirty="0" smtClean="0"/>
              <a:t> consists of: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 state space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 successor function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(with actions, costs)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 start state and a goal test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solution</a:t>
            </a:r>
            <a:r>
              <a:rPr lang="en-US" sz="2800" dirty="0" smtClean="0"/>
              <a:t> is a sequence of actions (a plan) which transforms the start state to a goal</a:t>
            </a:r>
            <a:r>
              <a:rPr lang="tr-TR" sz="2800" dirty="0" smtClean="0"/>
              <a:t> (final) </a:t>
            </a:r>
            <a:r>
              <a:rPr lang="en-US" sz="2800" dirty="0" smtClean="0"/>
              <a:t> state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3" y="2174876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9949" y="2174875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6405" y="2174875"/>
            <a:ext cx="544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1" y="2174875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91549" y="2174877"/>
            <a:ext cx="552451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7813" y="2174875"/>
            <a:ext cx="5603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5" y="2174875"/>
            <a:ext cx="544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951" y="3671888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9101" y="3325813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49" y="4087813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7162800" y="3581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7162800" y="41148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934200" y="3200400"/>
            <a:ext cx="990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“N”, </a:t>
            </a:r>
            <a:r>
              <a:rPr lang="tr-TR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.0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934200" y="4419602"/>
            <a:ext cx="1143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“E”, </a:t>
            </a:r>
            <a:r>
              <a:rPr lang="tr-TR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.0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nimBg="1"/>
      <p:bldP spid="8207" grpId="0" animBg="1"/>
      <p:bldP spid="8208" grpId="0"/>
      <p:bldP spid="82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Problems Are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372097"/>
            <a:ext cx="8302482" cy="435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Traveling in </a:t>
            </a:r>
            <a:r>
              <a:rPr lang="tr-TR" dirty="0" smtClean="0"/>
              <a:t>USA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781803" y="1676401"/>
            <a:ext cx="4495799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State space:</a:t>
            </a:r>
          </a:p>
          <a:p>
            <a:pPr lvl="1" eaLnBrk="1" hangingPunct="1"/>
            <a:r>
              <a:rPr lang="en-US" sz="2000" dirty="0" smtClean="0"/>
              <a:t>Cities</a:t>
            </a:r>
          </a:p>
          <a:p>
            <a:pPr eaLnBrk="1" hangingPunct="1"/>
            <a:r>
              <a:rPr lang="en-US" sz="2400" dirty="0" smtClean="0"/>
              <a:t>Successor function:</a:t>
            </a:r>
          </a:p>
          <a:p>
            <a:pPr lvl="1" eaLnBrk="1" hangingPunct="1"/>
            <a:r>
              <a:rPr lang="en-US" sz="2000" dirty="0" smtClean="0"/>
              <a:t>Roads: Go to adjacent city with cost = distance</a:t>
            </a:r>
          </a:p>
          <a:p>
            <a:pPr eaLnBrk="1" hangingPunct="1"/>
            <a:r>
              <a:rPr lang="en-US" sz="2400" dirty="0" smtClean="0"/>
              <a:t>Start state:</a:t>
            </a:r>
          </a:p>
          <a:p>
            <a:pPr lvl="1" eaLnBrk="1" hangingPunct="1"/>
            <a:r>
              <a:rPr lang="tr-TR" sz="2000" dirty="0" smtClean="0"/>
              <a:t>LA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Goal test:</a:t>
            </a:r>
          </a:p>
          <a:p>
            <a:pPr lvl="1" eaLnBrk="1" hangingPunct="1"/>
            <a:r>
              <a:rPr lang="en-US" sz="2000" dirty="0" smtClean="0"/>
              <a:t>Is state == </a:t>
            </a:r>
            <a:r>
              <a:rPr lang="tr-TR" sz="2000" dirty="0" err="1" smtClean="0"/>
              <a:t>NewYork</a:t>
            </a:r>
            <a:r>
              <a:rPr lang="en-US" sz="2000" dirty="0" smtClean="0"/>
              <a:t>?</a:t>
            </a:r>
          </a:p>
          <a:p>
            <a:pPr lvl="3" eaLnBrk="1" hangingPunct="1"/>
            <a:endParaRPr lang="en-US" sz="1200" dirty="0" smtClean="0"/>
          </a:p>
          <a:p>
            <a:pPr eaLnBrk="1" hangingPunct="1"/>
            <a:r>
              <a:rPr lang="en-US" sz="2400" dirty="0" smtClean="0"/>
              <a:t>Solution?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4800341" cy="3163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fty  template TPT1  env TPENV1  fore 0  back 16777215  eqnno 1"/>
  <p:tag name="FILENAME" val="TP_tmp"/>
  <p:tag name="ORIGWIDTH" val="10"/>
  <p:tag name="PICTUREFILESIZE" val="1058"/>
</p:tagLst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37433</TotalTime>
  <Words>799</Words>
  <Application>Microsoft Office PowerPoint</Application>
  <PresentationFormat>Geniş ekran</PresentationFormat>
  <Paragraphs>204</Paragraphs>
  <Slides>19</Slides>
  <Notes>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Calibri</vt:lpstr>
      <vt:lpstr>Tahoma</vt:lpstr>
      <vt:lpstr>Times New Roman</vt:lpstr>
      <vt:lpstr>Trebuchet MS</vt:lpstr>
      <vt:lpstr>Wingdings</vt:lpstr>
      <vt:lpstr>Wingdings 3</vt:lpstr>
      <vt:lpstr>Yüzeyler</vt:lpstr>
      <vt:lpstr>Photo Editor Photo</vt:lpstr>
      <vt:lpstr>Yapay Zeka  802600715151  </vt:lpstr>
      <vt:lpstr>Lecturer</vt:lpstr>
      <vt:lpstr>PowerPoint Sunusu</vt:lpstr>
      <vt:lpstr>Reflex Agents</vt:lpstr>
      <vt:lpstr>Planning Agents</vt:lpstr>
      <vt:lpstr>Search Problems</vt:lpstr>
      <vt:lpstr>Search Problems</vt:lpstr>
      <vt:lpstr>Search Problems Are Models</vt:lpstr>
      <vt:lpstr>Example: Traveling in USA</vt:lpstr>
      <vt:lpstr>State Space Graphs and Search Trees</vt:lpstr>
      <vt:lpstr>State Space Graphs</vt:lpstr>
      <vt:lpstr>State Space Graphs</vt:lpstr>
      <vt:lpstr>Search Trees</vt:lpstr>
      <vt:lpstr>State Space Graphs vs. Search Trees</vt:lpstr>
      <vt:lpstr>Quiz: State Space Graphs vs. Search Trees</vt:lpstr>
      <vt:lpstr>Tree Search</vt:lpstr>
      <vt:lpstr>Search Example: Romania</vt:lpstr>
      <vt:lpstr>Searching with a Search Tree</vt:lpstr>
      <vt:lpstr>General Tree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pc</cp:lastModifiedBy>
  <cp:revision>2001</cp:revision>
  <cp:lastPrinted>2014-01-23T07:59:40Z</cp:lastPrinted>
  <dcterms:created xsi:type="dcterms:W3CDTF">2004-08-27T04:16:05Z</dcterms:created>
  <dcterms:modified xsi:type="dcterms:W3CDTF">2019-11-28T16:51:42Z</dcterms:modified>
</cp:coreProperties>
</file>