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52" r:id="rId1"/>
  </p:sldMasterIdLst>
  <p:notesMasterIdLst>
    <p:notesMasterId r:id="rId25"/>
  </p:notesMasterIdLst>
  <p:handoutMasterIdLst>
    <p:handoutMasterId r:id="rId26"/>
  </p:handoutMasterIdLst>
  <p:sldIdLst>
    <p:sldId id="256" r:id="rId2"/>
    <p:sldId id="297" r:id="rId3"/>
    <p:sldId id="406" r:id="rId4"/>
    <p:sldId id="409" r:id="rId5"/>
    <p:sldId id="410" r:id="rId6"/>
    <p:sldId id="411" r:id="rId7"/>
    <p:sldId id="353" r:id="rId8"/>
    <p:sldId id="412" r:id="rId9"/>
    <p:sldId id="359" r:id="rId10"/>
    <p:sldId id="413" r:id="rId11"/>
    <p:sldId id="379" r:id="rId12"/>
    <p:sldId id="380" r:id="rId13"/>
    <p:sldId id="381" r:id="rId14"/>
    <p:sldId id="389" r:id="rId15"/>
    <p:sldId id="414" r:id="rId16"/>
    <p:sldId id="415" r:id="rId17"/>
    <p:sldId id="390" r:id="rId18"/>
    <p:sldId id="416" r:id="rId19"/>
    <p:sldId id="401" r:id="rId20"/>
    <p:sldId id="418" r:id="rId21"/>
    <p:sldId id="419" r:id="rId22"/>
    <p:sldId id="420" r:id="rId23"/>
    <p:sldId id="421"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B9C4E830-8D39-44A9-AD28-12923C037651}">
          <p14:sldIdLst>
            <p14:sldId id="256"/>
            <p14:sldId id="297"/>
            <p14:sldId id="406"/>
            <p14:sldId id="409"/>
            <p14:sldId id="410"/>
            <p14:sldId id="411"/>
            <p14:sldId id="353"/>
            <p14:sldId id="412"/>
            <p14:sldId id="359"/>
            <p14:sldId id="413"/>
            <p14:sldId id="379"/>
            <p14:sldId id="380"/>
            <p14:sldId id="381"/>
            <p14:sldId id="389"/>
            <p14:sldId id="414"/>
            <p14:sldId id="415"/>
            <p14:sldId id="390"/>
            <p14:sldId id="416"/>
            <p14:sldId id="401"/>
            <p14:sldId id="418"/>
            <p14:sldId id="419"/>
            <p14:sldId id="420"/>
            <p14:sldId id="421"/>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TI KAPISIZ" initials="SK" lastIdx="1" clrIdx="0">
    <p:extLst>
      <p:ext uri="{19B8F6BF-5375-455C-9EA6-DF929625EA0E}">
        <p15:presenceInfo xmlns:p15="http://schemas.microsoft.com/office/powerpoint/2012/main" userId="30f698448d3acf8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9EF"/>
    <a:srgbClr val="A11586"/>
    <a:srgbClr val="F61A2F"/>
    <a:srgbClr val="A53010"/>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0" d="100"/>
          <a:sy n="90" d="100"/>
        </p:scale>
        <p:origin x="76" y="9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26.12.2022</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26.12.2022</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26.12.2022</a:t>
            </a:fld>
            <a:endParaRPr lang="tr-T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10</a:t>
            </a:fld>
            <a:endParaRPr lang="tr-TR"/>
          </a:p>
        </p:txBody>
      </p:sp>
    </p:spTree>
    <p:extLst>
      <p:ext uri="{BB962C8B-B14F-4D97-AF65-F5344CB8AC3E}">
        <p14:creationId xmlns:p14="http://schemas.microsoft.com/office/powerpoint/2010/main" val="8607867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11</a:t>
            </a:fld>
            <a:endParaRPr lang="tr-TR"/>
          </a:p>
        </p:txBody>
      </p:sp>
    </p:spTree>
    <p:extLst>
      <p:ext uri="{BB962C8B-B14F-4D97-AF65-F5344CB8AC3E}">
        <p14:creationId xmlns:p14="http://schemas.microsoft.com/office/powerpoint/2010/main" val="37336505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12</a:t>
            </a:fld>
            <a:endParaRPr lang="tr-TR"/>
          </a:p>
        </p:txBody>
      </p:sp>
    </p:spTree>
    <p:extLst>
      <p:ext uri="{BB962C8B-B14F-4D97-AF65-F5344CB8AC3E}">
        <p14:creationId xmlns:p14="http://schemas.microsoft.com/office/powerpoint/2010/main" val="13487475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13</a:t>
            </a:fld>
            <a:endParaRPr lang="tr-TR"/>
          </a:p>
        </p:txBody>
      </p:sp>
    </p:spTree>
    <p:extLst>
      <p:ext uri="{BB962C8B-B14F-4D97-AF65-F5344CB8AC3E}">
        <p14:creationId xmlns:p14="http://schemas.microsoft.com/office/powerpoint/2010/main" val="26976299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14</a:t>
            </a:fld>
            <a:endParaRPr lang="tr-TR"/>
          </a:p>
        </p:txBody>
      </p:sp>
    </p:spTree>
    <p:extLst>
      <p:ext uri="{BB962C8B-B14F-4D97-AF65-F5344CB8AC3E}">
        <p14:creationId xmlns:p14="http://schemas.microsoft.com/office/powerpoint/2010/main" val="30988682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15</a:t>
            </a:fld>
            <a:endParaRPr lang="tr-TR"/>
          </a:p>
        </p:txBody>
      </p:sp>
    </p:spTree>
    <p:extLst>
      <p:ext uri="{BB962C8B-B14F-4D97-AF65-F5344CB8AC3E}">
        <p14:creationId xmlns:p14="http://schemas.microsoft.com/office/powerpoint/2010/main" val="7645886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16</a:t>
            </a:fld>
            <a:endParaRPr lang="tr-TR"/>
          </a:p>
        </p:txBody>
      </p:sp>
    </p:spTree>
    <p:extLst>
      <p:ext uri="{BB962C8B-B14F-4D97-AF65-F5344CB8AC3E}">
        <p14:creationId xmlns:p14="http://schemas.microsoft.com/office/powerpoint/2010/main" val="21236222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17</a:t>
            </a:fld>
            <a:endParaRPr lang="tr-TR"/>
          </a:p>
        </p:txBody>
      </p:sp>
    </p:spTree>
    <p:extLst>
      <p:ext uri="{BB962C8B-B14F-4D97-AF65-F5344CB8AC3E}">
        <p14:creationId xmlns:p14="http://schemas.microsoft.com/office/powerpoint/2010/main" val="41630114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18</a:t>
            </a:fld>
            <a:endParaRPr lang="tr-TR"/>
          </a:p>
        </p:txBody>
      </p:sp>
    </p:spTree>
    <p:extLst>
      <p:ext uri="{BB962C8B-B14F-4D97-AF65-F5344CB8AC3E}">
        <p14:creationId xmlns:p14="http://schemas.microsoft.com/office/powerpoint/2010/main" val="40066231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19</a:t>
            </a:fld>
            <a:endParaRPr lang="tr-TR"/>
          </a:p>
        </p:txBody>
      </p:sp>
    </p:spTree>
    <p:extLst>
      <p:ext uri="{BB962C8B-B14F-4D97-AF65-F5344CB8AC3E}">
        <p14:creationId xmlns:p14="http://schemas.microsoft.com/office/powerpoint/2010/main" val="16692144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2</a:t>
            </a:fld>
            <a:endParaRPr lang="tr-TR"/>
          </a:p>
        </p:txBody>
      </p:sp>
    </p:spTree>
    <p:extLst>
      <p:ext uri="{BB962C8B-B14F-4D97-AF65-F5344CB8AC3E}">
        <p14:creationId xmlns:p14="http://schemas.microsoft.com/office/powerpoint/2010/main" val="23344876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20</a:t>
            </a:fld>
            <a:endParaRPr lang="tr-TR"/>
          </a:p>
        </p:txBody>
      </p:sp>
    </p:spTree>
    <p:extLst>
      <p:ext uri="{BB962C8B-B14F-4D97-AF65-F5344CB8AC3E}">
        <p14:creationId xmlns:p14="http://schemas.microsoft.com/office/powerpoint/2010/main" val="1480287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21</a:t>
            </a:fld>
            <a:endParaRPr lang="tr-TR"/>
          </a:p>
        </p:txBody>
      </p:sp>
    </p:spTree>
    <p:extLst>
      <p:ext uri="{BB962C8B-B14F-4D97-AF65-F5344CB8AC3E}">
        <p14:creationId xmlns:p14="http://schemas.microsoft.com/office/powerpoint/2010/main" val="710697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22</a:t>
            </a:fld>
            <a:endParaRPr lang="tr-TR"/>
          </a:p>
        </p:txBody>
      </p:sp>
    </p:spTree>
    <p:extLst>
      <p:ext uri="{BB962C8B-B14F-4D97-AF65-F5344CB8AC3E}">
        <p14:creationId xmlns:p14="http://schemas.microsoft.com/office/powerpoint/2010/main" val="37561392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23</a:t>
            </a:fld>
            <a:endParaRPr lang="tr-TR"/>
          </a:p>
        </p:txBody>
      </p:sp>
    </p:spTree>
    <p:extLst>
      <p:ext uri="{BB962C8B-B14F-4D97-AF65-F5344CB8AC3E}">
        <p14:creationId xmlns:p14="http://schemas.microsoft.com/office/powerpoint/2010/main" val="3978222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3</a:t>
            </a:fld>
            <a:endParaRPr lang="tr-TR"/>
          </a:p>
        </p:txBody>
      </p:sp>
    </p:spTree>
    <p:extLst>
      <p:ext uri="{BB962C8B-B14F-4D97-AF65-F5344CB8AC3E}">
        <p14:creationId xmlns:p14="http://schemas.microsoft.com/office/powerpoint/2010/main" val="27662470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4</a:t>
            </a:fld>
            <a:endParaRPr lang="tr-TR"/>
          </a:p>
        </p:txBody>
      </p:sp>
    </p:spTree>
    <p:extLst>
      <p:ext uri="{BB962C8B-B14F-4D97-AF65-F5344CB8AC3E}">
        <p14:creationId xmlns:p14="http://schemas.microsoft.com/office/powerpoint/2010/main" val="14875629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5</a:t>
            </a:fld>
            <a:endParaRPr lang="tr-TR"/>
          </a:p>
        </p:txBody>
      </p:sp>
    </p:spTree>
    <p:extLst>
      <p:ext uri="{BB962C8B-B14F-4D97-AF65-F5344CB8AC3E}">
        <p14:creationId xmlns:p14="http://schemas.microsoft.com/office/powerpoint/2010/main" val="28009363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6</a:t>
            </a:fld>
            <a:endParaRPr lang="tr-TR"/>
          </a:p>
        </p:txBody>
      </p:sp>
    </p:spTree>
    <p:extLst>
      <p:ext uri="{BB962C8B-B14F-4D97-AF65-F5344CB8AC3E}">
        <p14:creationId xmlns:p14="http://schemas.microsoft.com/office/powerpoint/2010/main" val="1089079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7</a:t>
            </a:fld>
            <a:endParaRPr lang="tr-TR"/>
          </a:p>
        </p:txBody>
      </p:sp>
    </p:spTree>
    <p:extLst>
      <p:ext uri="{BB962C8B-B14F-4D97-AF65-F5344CB8AC3E}">
        <p14:creationId xmlns:p14="http://schemas.microsoft.com/office/powerpoint/2010/main" val="22433146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8</a:t>
            </a:fld>
            <a:endParaRPr lang="tr-TR"/>
          </a:p>
        </p:txBody>
      </p:sp>
    </p:spTree>
    <p:extLst>
      <p:ext uri="{BB962C8B-B14F-4D97-AF65-F5344CB8AC3E}">
        <p14:creationId xmlns:p14="http://schemas.microsoft.com/office/powerpoint/2010/main" val="21736197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9</a:t>
            </a:fld>
            <a:endParaRPr lang="tr-TR"/>
          </a:p>
        </p:txBody>
      </p:sp>
    </p:spTree>
    <p:extLst>
      <p:ext uri="{BB962C8B-B14F-4D97-AF65-F5344CB8AC3E}">
        <p14:creationId xmlns:p14="http://schemas.microsoft.com/office/powerpoint/2010/main" val="13405838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49C396-754E-CE16-01BB-5132CCE29DF6}"/>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BF6AA065-656B-B15F-188F-63B16346E91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FD929E6C-3798-CD98-9BFD-244A9EBFC426}"/>
              </a:ext>
            </a:extLst>
          </p:cNvPr>
          <p:cNvSpPr>
            <a:spLocks noGrp="1"/>
          </p:cNvSpPr>
          <p:nvPr>
            <p:ph type="dt" sz="half" idx="10"/>
          </p:nvPr>
        </p:nvSpPr>
        <p:spPr/>
        <p:txBody>
          <a:bodyPr/>
          <a:lstStyle/>
          <a:p>
            <a:fld id="{56CA9836-7AF8-48AD-96F7-E56380BC7992}" type="datetime1">
              <a:rPr lang="tr-TR" smtClean="0"/>
              <a:t>26.12.2022</a:t>
            </a:fld>
            <a:endParaRPr lang="tr-TR"/>
          </a:p>
        </p:txBody>
      </p:sp>
      <p:sp>
        <p:nvSpPr>
          <p:cNvPr id="5" name="Alt Bilgi Yer Tutucusu 4">
            <a:extLst>
              <a:ext uri="{FF2B5EF4-FFF2-40B4-BE49-F238E27FC236}">
                <a16:creationId xmlns:a16="http://schemas.microsoft.com/office/drawing/2014/main" id="{4ADE65A0-841A-6BC5-122D-8122AFB4240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4C34132-3696-247A-1DD6-A9A8A423BF28}"/>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05203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EA685E-B13A-F781-C9D2-BD476E4883D7}"/>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4B4B3327-7C7B-DFF5-D201-06590609AAFA}"/>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D4F50E4-C8E8-9106-8D96-B964D041CD30}"/>
              </a:ext>
            </a:extLst>
          </p:cNvPr>
          <p:cNvSpPr>
            <a:spLocks noGrp="1"/>
          </p:cNvSpPr>
          <p:nvPr>
            <p:ph type="dt" sz="half" idx="10"/>
          </p:nvPr>
        </p:nvSpPr>
        <p:spPr/>
        <p:txBody>
          <a:bodyPr/>
          <a:lstStyle/>
          <a:p>
            <a:fld id="{9CA99142-A3A4-47F0-9844-ECB1D89FE013}" type="datetime1">
              <a:rPr lang="tr-TR" smtClean="0"/>
              <a:t>26.12.2022</a:t>
            </a:fld>
            <a:endParaRPr lang="tr-TR"/>
          </a:p>
        </p:txBody>
      </p:sp>
      <p:sp>
        <p:nvSpPr>
          <p:cNvPr id="5" name="Alt Bilgi Yer Tutucusu 4">
            <a:extLst>
              <a:ext uri="{FF2B5EF4-FFF2-40B4-BE49-F238E27FC236}">
                <a16:creationId xmlns:a16="http://schemas.microsoft.com/office/drawing/2014/main" id="{5DBDC87C-A9A9-BA21-D2BA-3903C8BD213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21FD064-1B16-A7A9-2618-8E8CB8C8A1A1}"/>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205395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C5EDD719-1C01-7B25-578A-C1F648CD34D4}"/>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21B52DF0-88A2-488F-AA04-B4A6C756C6B2}"/>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17494F6-752B-62CB-05B2-2086D4B2AD71}"/>
              </a:ext>
            </a:extLst>
          </p:cNvPr>
          <p:cNvSpPr>
            <a:spLocks noGrp="1"/>
          </p:cNvSpPr>
          <p:nvPr>
            <p:ph type="dt" sz="half" idx="10"/>
          </p:nvPr>
        </p:nvSpPr>
        <p:spPr/>
        <p:txBody>
          <a:bodyPr/>
          <a:lstStyle/>
          <a:p>
            <a:fld id="{8B829F6D-25C6-44A9-A3DC-C24833091B00}" type="datetime1">
              <a:rPr lang="tr-TR" smtClean="0"/>
              <a:t>26.12.2022</a:t>
            </a:fld>
            <a:endParaRPr lang="tr-TR"/>
          </a:p>
        </p:txBody>
      </p:sp>
      <p:sp>
        <p:nvSpPr>
          <p:cNvPr id="5" name="Alt Bilgi Yer Tutucusu 4">
            <a:extLst>
              <a:ext uri="{FF2B5EF4-FFF2-40B4-BE49-F238E27FC236}">
                <a16:creationId xmlns:a16="http://schemas.microsoft.com/office/drawing/2014/main" id="{7C39ED92-9740-8066-478E-5017B28C4D0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33F0CC2-B40E-DC60-68E6-D861190A93DB}"/>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70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71F009-2553-0FDE-E3E1-BB0460F0D2B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4AF6259-FA43-A22C-ACDA-F98B48F58839}"/>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C14C340-4808-4BFD-7826-30D8D23E93EE}"/>
              </a:ext>
            </a:extLst>
          </p:cNvPr>
          <p:cNvSpPr>
            <a:spLocks noGrp="1"/>
          </p:cNvSpPr>
          <p:nvPr>
            <p:ph type="dt" sz="half" idx="10"/>
          </p:nvPr>
        </p:nvSpPr>
        <p:spPr/>
        <p:txBody>
          <a:bodyPr/>
          <a:lstStyle/>
          <a:p>
            <a:fld id="{E8FD1A3F-7062-4CEE-B459-7733F4641A67}" type="datetime1">
              <a:rPr lang="tr-TR" smtClean="0"/>
              <a:t>26.12.2022</a:t>
            </a:fld>
            <a:endParaRPr lang="tr-TR"/>
          </a:p>
        </p:txBody>
      </p:sp>
      <p:sp>
        <p:nvSpPr>
          <p:cNvPr id="5" name="Alt Bilgi Yer Tutucusu 4">
            <a:extLst>
              <a:ext uri="{FF2B5EF4-FFF2-40B4-BE49-F238E27FC236}">
                <a16:creationId xmlns:a16="http://schemas.microsoft.com/office/drawing/2014/main" id="{A0073EB4-56AF-76BD-4600-A62097F8239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567E9EC-2BFB-B615-9627-B6680417E141}"/>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105248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CAA991-0916-C9DC-8D2A-75A149A65F2E}"/>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EB625271-39DB-AEA9-C200-182F92CC194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A6DFDEE-E22E-8C05-0DE6-1888E326FDAC}"/>
              </a:ext>
            </a:extLst>
          </p:cNvPr>
          <p:cNvSpPr>
            <a:spLocks noGrp="1"/>
          </p:cNvSpPr>
          <p:nvPr>
            <p:ph type="dt" sz="half" idx="10"/>
          </p:nvPr>
        </p:nvSpPr>
        <p:spPr/>
        <p:txBody>
          <a:bodyPr/>
          <a:lstStyle/>
          <a:p>
            <a:fld id="{37B016E6-AF6F-4379-837A-934346D468BC}" type="datetime1">
              <a:rPr lang="tr-TR" smtClean="0"/>
              <a:t>26.12.2022</a:t>
            </a:fld>
            <a:endParaRPr lang="tr-TR"/>
          </a:p>
        </p:txBody>
      </p:sp>
      <p:sp>
        <p:nvSpPr>
          <p:cNvPr id="5" name="Alt Bilgi Yer Tutucusu 4">
            <a:extLst>
              <a:ext uri="{FF2B5EF4-FFF2-40B4-BE49-F238E27FC236}">
                <a16:creationId xmlns:a16="http://schemas.microsoft.com/office/drawing/2014/main" id="{53CB9040-A76F-B16B-6B59-20F467BEE7A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51F2E38-E997-DAF1-9CFE-C99E92E11749}"/>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507811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2578F8-B7C3-9DB4-8C21-3D3A157722B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4C5C45C-6F1D-2963-CB0D-E462EAD26B2E}"/>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1AA8CB1-579C-BE9B-FB23-BE9B251BBD1D}"/>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9F979026-D959-CB3E-E3FF-DEFA64E0B6F7}"/>
              </a:ext>
            </a:extLst>
          </p:cNvPr>
          <p:cNvSpPr>
            <a:spLocks noGrp="1"/>
          </p:cNvSpPr>
          <p:nvPr>
            <p:ph type="dt" sz="half" idx="10"/>
          </p:nvPr>
        </p:nvSpPr>
        <p:spPr/>
        <p:txBody>
          <a:bodyPr/>
          <a:lstStyle/>
          <a:p>
            <a:fld id="{ECA1C6CD-CEAC-44EF-95E5-6DB5F5CE6504}" type="datetime1">
              <a:rPr lang="tr-TR" smtClean="0"/>
              <a:t>26.12.2022</a:t>
            </a:fld>
            <a:endParaRPr lang="tr-TR"/>
          </a:p>
        </p:txBody>
      </p:sp>
      <p:sp>
        <p:nvSpPr>
          <p:cNvPr id="6" name="Alt Bilgi Yer Tutucusu 5">
            <a:extLst>
              <a:ext uri="{FF2B5EF4-FFF2-40B4-BE49-F238E27FC236}">
                <a16:creationId xmlns:a16="http://schemas.microsoft.com/office/drawing/2014/main" id="{7EA9D4ED-8760-B87E-B9BC-6FD5DE68C6D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C51DEC6-81E7-7653-CE6C-94E07342B58F}"/>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695341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1C93E3E-D903-7978-4762-9FD09349FD14}"/>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EF9CECE-FDF0-06BE-D2EE-A6269B3292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E97E163-76BB-9C31-A2AA-3DC69E653B83}"/>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D3543976-D691-7C6F-3AA2-060D7E4A32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4FF942E1-1CEC-6D16-6BF9-0BCA04EC96A6}"/>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AD4E7DAC-D784-7BB8-E97E-DA9498563C57}"/>
              </a:ext>
            </a:extLst>
          </p:cNvPr>
          <p:cNvSpPr>
            <a:spLocks noGrp="1"/>
          </p:cNvSpPr>
          <p:nvPr>
            <p:ph type="dt" sz="half" idx="10"/>
          </p:nvPr>
        </p:nvSpPr>
        <p:spPr/>
        <p:txBody>
          <a:bodyPr/>
          <a:lstStyle/>
          <a:p>
            <a:fld id="{8A503074-0035-433B-B564-F1EFE9C10614}" type="datetime1">
              <a:rPr lang="tr-TR" smtClean="0"/>
              <a:t>26.12.2022</a:t>
            </a:fld>
            <a:endParaRPr lang="tr-TR"/>
          </a:p>
        </p:txBody>
      </p:sp>
      <p:sp>
        <p:nvSpPr>
          <p:cNvPr id="8" name="Alt Bilgi Yer Tutucusu 7">
            <a:extLst>
              <a:ext uri="{FF2B5EF4-FFF2-40B4-BE49-F238E27FC236}">
                <a16:creationId xmlns:a16="http://schemas.microsoft.com/office/drawing/2014/main" id="{E930422F-4F3D-C614-C860-2B4E09FA9D2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71898E39-6473-B4DF-249D-1F6DBD7302D5}"/>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722539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7DF863D-8CE9-02E2-2DE8-01A80D0BCE64}"/>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36319E3E-6903-8DBE-10B9-A870FB461F04}"/>
              </a:ext>
            </a:extLst>
          </p:cNvPr>
          <p:cNvSpPr>
            <a:spLocks noGrp="1"/>
          </p:cNvSpPr>
          <p:nvPr>
            <p:ph type="dt" sz="half" idx="10"/>
          </p:nvPr>
        </p:nvSpPr>
        <p:spPr/>
        <p:txBody>
          <a:bodyPr/>
          <a:lstStyle/>
          <a:p>
            <a:fld id="{671050A6-F44A-4EB4-9FE9-1CF06AA8E419}" type="datetime1">
              <a:rPr lang="tr-TR" smtClean="0"/>
              <a:t>26.12.2022</a:t>
            </a:fld>
            <a:endParaRPr lang="tr-TR"/>
          </a:p>
        </p:txBody>
      </p:sp>
      <p:sp>
        <p:nvSpPr>
          <p:cNvPr id="4" name="Alt Bilgi Yer Tutucusu 3">
            <a:extLst>
              <a:ext uri="{FF2B5EF4-FFF2-40B4-BE49-F238E27FC236}">
                <a16:creationId xmlns:a16="http://schemas.microsoft.com/office/drawing/2014/main" id="{9FAB69C8-FC92-6080-5BA4-1B121A0F0E38}"/>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2B708EF4-FE74-6D1D-2F51-D85CCBFA9C1F}"/>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181993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7276F648-82B3-AC5F-A392-1CDACA9B3D56}"/>
              </a:ext>
            </a:extLst>
          </p:cNvPr>
          <p:cNvSpPr>
            <a:spLocks noGrp="1"/>
          </p:cNvSpPr>
          <p:nvPr>
            <p:ph type="dt" sz="half" idx="10"/>
          </p:nvPr>
        </p:nvSpPr>
        <p:spPr/>
        <p:txBody>
          <a:bodyPr/>
          <a:lstStyle/>
          <a:p>
            <a:fld id="{AA97F8A8-ADE3-44C2-A432-2F32328EAC7D}" type="datetime1">
              <a:rPr lang="tr-TR" smtClean="0"/>
              <a:t>26.12.2022</a:t>
            </a:fld>
            <a:endParaRPr lang="tr-TR"/>
          </a:p>
        </p:txBody>
      </p:sp>
      <p:sp>
        <p:nvSpPr>
          <p:cNvPr id="3" name="Alt Bilgi Yer Tutucusu 2">
            <a:extLst>
              <a:ext uri="{FF2B5EF4-FFF2-40B4-BE49-F238E27FC236}">
                <a16:creationId xmlns:a16="http://schemas.microsoft.com/office/drawing/2014/main" id="{742FACCD-AB4C-6A56-1E1C-0E7F60A8FD65}"/>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FAFE67CA-FA40-C0B2-BF59-7E768BADE882}"/>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1979119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D11A14-BAC4-8285-B932-A16CBED3F87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98E4D9C0-1C85-99DF-F718-8A18DEC9CF6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5AA2B6CA-161F-2AE7-86F6-F775369E66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C5DD54B-C2D2-CF02-7BB7-FEA6E6E3D42B}"/>
              </a:ext>
            </a:extLst>
          </p:cNvPr>
          <p:cNvSpPr>
            <a:spLocks noGrp="1"/>
          </p:cNvSpPr>
          <p:nvPr>
            <p:ph type="dt" sz="half" idx="10"/>
          </p:nvPr>
        </p:nvSpPr>
        <p:spPr/>
        <p:txBody>
          <a:bodyPr/>
          <a:lstStyle/>
          <a:p>
            <a:fld id="{6DDF06CC-150D-4A99-A8B9-FCDB0CBC59D3}" type="datetime1">
              <a:rPr lang="tr-TR" smtClean="0"/>
              <a:t>26.12.2022</a:t>
            </a:fld>
            <a:endParaRPr lang="tr-TR"/>
          </a:p>
        </p:txBody>
      </p:sp>
      <p:sp>
        <p:nvSpPr>
          <p:cNvPr id="6" name="Alt Bilgi Yer Tutucusu 5">
            <a:extLst>
              <a:ext uri="{FF2B5EF4-FFF2-40B4-BE49-F238E27FC236}">
                <a16:creationId xmlns:a16="http://schemas.microsoft.com/office/drawing/2014/main" id="{999EF149-D4A9-FC69-AB60-A6175E2AE88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910878E-8B01-40B2-6F15-BE63BB93A01D}"/>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970693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E39A61-3D47-B68D-C6E1-4813B9C24A7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AE720A6F-EB77-CB43-48ED-BB32EACCE5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CADCBB74-7C89-ED57-43F5-48247F0C79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BD6A72E-9A9C-B1A1-A34F-525272B3ED9F}"/>
              </a:ext>
            </a:extLst>
          </p:cNvPr>
          <p:cNvSpPr>
            <a:spLocks noGrp="1"/>
          </p:cNvSpPr>
          <p:nvPr>
            <p:ph type="dt" sz="half" idx="10"/>
          </p:nvPr>
        </p:nvSpPr>
        <p:spPr/>
        <p:txBody>
          <a:bodyPr/>
          <a:lstStyle/>
          <a:p>
            <a:fld id="{E47D52E2-790D-4CD6-902D-5CCC1E685C84}" type="datetime1">
              <a:rPr lang="tr-TR" smtClean="0"/>
              <a:t>26.12.2022</a:t>
            </a:fld>
            <a:endParaRPr lang="tr-TR"/>
          </a:p>
        </p:txBody>
      </p:sp>
      <p:sp>
        <p:nvSpPr>
          <p:cNvPr id="6" name="Alt Bilgi Yer Tutucusu 5">
            <a:extLst>
              <a:ext uri="{FF2B5EF4-FFF2-40B4-BE49-F238E27FC236}">
                <a16:creationId xmlns:a16="http://schemas.microsoft.com/office/drawing/2014/main" id="{08127E6F-7B59-5029-5551-0CC2B46B091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AA3A9EC-A15A-3700-7244-0BC048351370}"/>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157950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E734E433-1132-57E9-D6C9-71BF0E30266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C2DCD79-BAE4-3FD5-1F9D-3AD85479F82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9A6A646-87FC-1EEB-9634-73DBABC81D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309A4C-E77E-4983-8CC3-D932F8EC170E}" type="datetime1">
              <a:rPr lang="tr-TR" smtClean="0"/>
              <a:t>26.12.2022</a:t>
            </a:fld>
            <a:endParaRPr lang="tr-TR"/>
          </a:p>
        </p:txBody>
      </p:sp>
      <p:sp>
        <p:nvSpPr>
          <p:cNvPr id="5" name="Alt Bilgi Yer Tutucusu 4">
            <a:extLst>
              <a:ext uri="{FF2B5EF4-FFF2-40B4-BE49-F238E27FC236}">
                <a16:creationId xmlns:a16="http://schemas.microsoft.com/office/drawing/2014/main" id="{3400BB42-0C22-65CC-C571-C6C3819712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9CF848DA-B8AB-C20F-3F7A-87C255D6611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1288762877"/>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968968" y="1700808"/>
            <a:ext cx="5378674" cy="1566174"/>
          </a:xfrm>
        </p:spPr>
        <p:txBody>
          <a:bodyPr anchor="ctr">
            <a:normAutofit fontScale="90000"/>
          </a:bodyPr>
          <a:lstStyle/>
          <a:p>
            <a:pPr algn="ctr"/>
            <a:br>
              <a:rPr lang="tr-TR" sz="2700" b="1" spc="-1" dirty="0">
                <a:solidFill>
                  <a:schemeClr val="tx1"/>
                </a:solidFill>
                <a:uFill>
                  <a:solidFill>
                    <a:srgbClr val="FFFFFF"/>
                  </a:solidFill>
                </a:uFill>
                <a:latin typeface="Times New Roman" pitchFamily="18" charset="0"/>
                <a:cs typeface="Times New Roman" pitchFamily="18" charset="0"/>
              </a:rPr>
            </a:br>
            <a:r>
              <a:rPr lang="tr-TR" sz="3100" b="1" spc="-1" dirty="0">
                <a:solidFill>
                  <a:schemeClr val="tx1"/>
                </a:solidFill>
                <a:uFill>
                  <a:solidFill>
                    <a:srgbClr val="FFFFFF"/>
                  </a:solidFill>
                </a:uFill>
                <a:latin typeface="+mn-lt"/>
                <a:cs typeface="Calibri" panose="020F0502020204030204" pitchFamily="34" charset="0"/>
              </a:rPr>
              <a:t>Ankara Üniversitesi </a:t>
            </a:r>
            <a:br>
              <a:rPr lang="tr-TR" sz="3100" b="1" spc="-1" dirty="0">
                <a:solidFill>
                  <a:schemeClr val="tx1"/>
                </a:solidFill>
                <a:uFill>
                  <a:solidFill>
                    <a:srgbClr val="FFFFFF"/>
                  </a:solidFill>
                </a:uFill>
                <a:latin typeface="+mn-lt"/>
                <a:cs typeface="Calibri" panose="020F0502020204030204" pitchFamily="34" charset="0"/>
              </a:rPr>
            </a:br>
            <a:r>
              <a:rPr lang="tr-TR" sz="3100" b="1" spc="-1" dirty="0">
                <a:solidFill>
                  <a:schemeClr val="tx1"/>
                </a:solidFill>
                <a:uFill>
                  <a:solidFill>
                    <a:srgbClr val="FFFFFF"/>
                  </a:solidFill>
                </a:uFill>
                <a:latin typeface="+mn-lt"/>
                <a:cs typeface="Calibri" panose="020F0502020204030204" pitchFamily="34" charset="0"/>
              </a:rPr>
              <a:t>Sağlık Bilimleri Fakültesi</a:t>
            </a:r>
            <a:br>
              <a:rPr lang="tr-TR" sz="3100" b="1" spc="-1" dirty="0">
                <a:solidFill>
                  <a:schemeClr val="tx1"/>
                </a:solidFill>
                <a:uFill>
                  <a:solidFill>
                    <a:srgbClr val="FFFFFF"/>
                  </a:solidFill>
                </a:uFill>
                <a:latin typeface="+mn-lt"/>
                <a:cs typeface="Calibri" panose="020F0502020204030204" pitchFamily="34" charset="0"/>
              </a:rPr>
            </a:br>
            <a:r>
              <a:rPr lang="tr-TR" sz="3100" b="1" spc="-1" dirty="0">
                <a:solidFill>
                  <a:schemeClr val="tx1"/>
                </a:solidFill>
                <a:uFill>
                  <a:solidFill>
                    <a:srgbClr val="FFFFFF"/>
                  </a:solidFill>
                </a:uFill>
                <a:latin typeface="+mn-lt"/>
                <a:cs typeface="Calibri" panose="020F0502020204030204" pitchFamily="34" charset="0"/>
              </a:rPr>
              <a:t>Sosyal Hizmet Anabilim Dalı</a:t>
            </a:r>
            <a:br>
              <a:rPr lang="tr-TR" sz="3100" b="1" spc="-1" dirty="0">
                <a:solidFill>
                  <a:schemeClr val="tx1"/>
                </a:solidFill>
                <a:uFill>
                  <a:solidFill>
                    <a:srgbClr val="FFFFFF"/>
                  </a:solidFill>
                </a:uFill>
                <a:latin typeface="+mn-lt"/>
                <a:cs typeface="Times New Roman" pitchFamily="18" charset="0"/>
              </a:rPr>
            </a:br>
            <a:endParaRPr lang="tr-TR" sz="3100" dirty="0">
              <a:solidFill>
                <a:schemeClr val="tx1"/>
              </a:solidFill>
              <a:latin typeface="+mn-lt"/>
              <a:cs typeface="Times New Roman" pitchFamily="18" charset="0"/>
            </a:endParaRPr>
          </a:p>
        </p:txBody>
      </p:sp>
      <p:sp>
        <p:nvSpPr>
          <p:cNvPr id="3" name="2 Alt Başlık"/>
          <p:cNvSpPr>
            <a:spLocks noGrp="1"/>
          </p:cNvSpPr>
          <p:nvPr>
            <p:ph type="subTitle" idx="1"/>
          </p:nvPr>
        </p:nvSpPr>
        <p:spPr>
          <a:xfrm>
            <a:off x="3143672" y="3158970"/>
            <a:ext cx="6185050" cy="2376264"/>
          </a:xfrm>
        </p:spPr>
        <p:txBody>
          <a:bodyPr>
            <a:normAutofit lnSpcReduction="10000"/>
          </a:bodyPr>
          <a:lstStyle/>
          <a:p>
            <a:pPr marL="257310" indent="-256770" algn="ctr">
              <a:spcBef>
                <a:spcPts val="751"/>
              </a:spcBef>
            </a:pPr>
            <a:endParaRPr lang="tr-TR" sz="2700" b="1" spc="-1" dirty="0">
              <a:solidFill>
                <a:srgbClr val="FF0000"/>
              </a:solidFill>
              <a:uFill>
                <a:solidFill>
                  <a:srgbClr val="FFFFFF"/>
                </a:solidFill>
              </a:uFill>
              <a:latin typeface="Times New Roman" pitchFamily="18" charset="0"/>
              <a:cs typeface="Times New Roman" pitchFamily="18" charset="0"/>
            </a:endParaRPr>
          </a:p>
          <a:p>
            <a:pPr marL="257310" indent="-256770" algn="just">
              <a:spcBef>
                <a:spcPts val="751"/>
              </a:spcBef>
            </a:pPr>
            <a:r>
              <a:rPr lang="tr-TR" sz="2800" spc="-1" dirty="0">
                <a:solidFill>
                  <a:schemeClr val="tx1"/>
                </a:solidFill>
                <a:uFill>
                  <a:solidFill>
                    <a:srgbClr val="FFFFFF"/>
                  </a:solidFill>
                </a:uFill>
                <a:latin typeface="Calibri" panose="020F0502020204030204" pitchFamily="34" charset="0"/>
                <a:cs typeface="Calibri" panose="020F0502020204030204" pitchFamily="34" charset="0"/>
              </a:rPr>
              <a:t>Dersin adı: </a:t>
            </a:r>
            <a:r>
              <a:rPr lang="tr-TR" sz="2800" spc="-1" dirty="0" err="1">
                <a:solidFill>
                  <a:schemeClr val="tx1"/>
                </a:solidFill>
                <a:uFill>
                  <a:solidFill>
                    <a:srgbClr val="FFFFFF"/>
                  </a:solidFill>
                </a:uFill>
                <a:latin typeface="Calibri" panose="020F0502020204030204" pitchFamily="34" charset="0"/>
                <a:cs typeface="Calibri" panose="020F0502020204030204" pitchFamily="34" charset="0"/>
              </a:rPr>
              <a:t>Gerontolojik</a:t>
            </a:r>
            <a:r>
              <a:rPr lang="tr-TR" sz="2800" spc="-1" dirty="0">
                <a:solidFill>
                  <a:schemeClr val="tx1"/>
                </a:solidFill>
                <a:uFill>
                  <a:solidFill>
                    <a:srgbClr val="FFFFFF"/>
                  </a:solidFill>
                </a:uFill>
                <a:latin typeface="Calibri" panose="020F0502020204030204" pitchFamily="34" charset="0"/>
                <a:cs typeface="Calibri" panose="020F0502020204030204" pitchFamily="34" charset="0"/>
              </a:rPr>
              <a:t> Sosyal Hizmet</a:t>
            </a:r>
          </a:p>
          <a:p>
            <a:pPr marL="257310" indent="-256770" algn="just">
              <a:spcBef>
                <a:spcPts val="751"/>
              </a:spcBef>
            </a:pPr>
            <a:r>
              <a:rPr lang="tr-TR" sz="2800" spc="-1" dirty="0">
                <a:solidFill>
                  <a:schemeClr val="tx1"/>
                </a:solidFill>
                <a:uFill>
                  <a:solidFill>
                    <a:srgbClr val="FFFFFF"/>
                  </a:solidFill>
                </a:uFill>
                <a:latin typeface="Calibri" panose="020F0502020204030204" pitchFamily="34" charset="0"/>
                <a:cs typeface="Calibri" panose="020F0502020204030204" pitchFamily="34" charset="0"/>
              </a:rPr>
              <a:t>Dersin kodu: USHB 239</a:t>
            </a:r>
          </a:p>
          <a:p>
            <a:pPr marL="257310" indent="-256770" algn="just">
              <a:spcBef>
                <a:spcPts val="751"/>
              </a:spcBef>
            </a:pPr>
            <a:r>
              <a:rPr lang="tr-TR" sz="2800" spc="-1" dirty="0">
                <a:solidFill>
                  <a:schemeClr val="tx1"/>
                </a:solidFill>
                <a:uFill>
                  <a:solidFill>
                    <a:srgbClr val="FFFFFF"/>
                  </a:solidFill>
                </a:uFill>
                <a:latin typeface="Calibri" panose="020F0502020204030204" pitchFamily="34" charset="0"/>
                <a:cs typeface="Calibri" panose="020F0502020204030204" pitchFamily="34" charset="0"/>
              </a:rPr>
              <a:t>Sorumlu öğretim üyesi: Satı GÜL KAPISIZ</a:t>
            </a:r>
          </a:p>
          <a:p>
            <a:pPr marL="257310" indent="-256770" algn="just">
              <a:spcBef>
                <a:spcPts val="751"/>
              </a:spcBef>
            </a:pPr>
            <a:r>
              <a:rPr lang="tr-TR" sz="2800" spc="-1" dirty="0">
                <a:solidFill>
                  <a:schemeClr val="tx1"/>
                </a:solidFill>
                <a:uFill>
                  <a:solidFill>
                    <a:srgbClr val="FFFFFF"/>
                  </a:solidFill>
                </a:uFill>
                <a:latin typeface="Calibri" panose="020F0502020204030204" pitchFamily="34" charset="0"/>
                <a:cs typeface="Calibri" panose="020F0502020204030204" pitchFamily="34" charset="0"/>
              </a:rPr>
              <a:t>Ünitenin adı: Yaşlılık Kuramları</a:t>
            </a:r>
            <a:endParaRPr lang="tr-TR" sz="2800" spc="-1" dirty="0">
              <a:solidFill>
                <a:schemeClr val="tx1"/>
              </a:solidFill>
              <a:uFill>
                <a:solidFill>
                  <a:srgbClr val="FFFFFF"/>
                </a:solidFill>
              </a:u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415480" y="465457"/>
            <a:ext cx="10244708" cy="644650"/>
          </a:xfrm>
        </p:spPr>
        <p:txBody>
          <a:bodyPr anchor="ctr">
            <a:normAutofit fontScale="90000"/>
          </a:bodyPr>
          <a:lstStyle/>
          <a:p>
            <a:r>
              <a:rPr lang="tr-TR" sz="2800" b="1" dirty="0">
                <a:latin typeface="Times New Roman" panose="02020603050405020304" pitchFamily="18" charset="0"/>
                <a:cs typeface="Times New Roman" panose="02020603050405020304" pitchFamily="18" charset="0"/>
              </a:rPr>
              <a:t> </a:t>
            </a:r>
            <a:r>
              <a:rPr lang="tr-TR" sz="3100" b="1" dirty="0">
                <a:latin typeface="+mn-lt"/>
                <a:cs typeface="Times New Roman" panose="02020603050405020304" pitchFamily="18" charset="0"/>
              </a:rPr>
              <a:t>3.Süreklilik Kuramı (</a:t>
            </a:r>
            <a:r>
              <a:rPr lang="tr-TR" sz="3100" b="1" i="1" dirty="0">
                <a:latin typeface="+mn-lt"/>
                <a:cs typeface="Times New Roman" panose="02020603050405020304" pitchFamily="18" charset="0"/>
              </a:rPr>
              <a:t>Gençliğimizde ne isek, yaşlılığımızda da öyle oluruz</a:t>
            </a:r>
            <a:r>
              <a:rPr lang="tr-TR" sz="2800" b="1" dirty="0">
                <a:latin typeface="Times New Roman" panose="02020603050405020304" pitchFamily="18" charset="0"/>
                <a:cs typeface="Times New Roman" panose="02020603050405020304" pitchFamily="18" charset="0"/>
              </a:rPr>
              <a:t>)</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114840" indent="0" algn="just">
              <a:spcBef>
                <a:spcPts val="751"/>
              </a:spcBef>
              <a:buNone/>
            </a:pPr>
            <a:endParaRPr lang="tr-TR" sz="2800" spc="-1" dirty="0">
              <a:solidFill>
                <a:srgbClr val="000000"/>
              </a:solidFill>
              <a:uFill>
                <a:solidFill>
                  <a:srgbClr val="FFFFFF"/>
                </a:solidFill>
              </a:uFill>
              <a:latin typeface="Times New Roman" pitchFamily="18" charset="0"/>
              <a:cs typeface="Times New Roman" pitchFamily="18" charset="0"/>
            </a:endParaRPr>
          </a:p>
          <a:p>
            <a:pPr marL="572040" indent="-457200" algn="just">
              <a:spcBef>
                <a:spcPts val="751"/>
              </a:spcBef>
            </a:pPr>
            <a:r>
              <a:rPr lang="tr-TR" sz="2800" spc="-1" dirty="0">
                <a:solidFill>
                  <a:srgbClr val="000000"/>
                </a:solidFill>
                <a:uFill>
                  <a:solidFill>
                    <a:srgbClr val="FFFFFF"/>
                  </a:solidFill>
                </a:uFill>
                <a:cs typeface="Times New Roman" pitchFamily="18" charset="0"/>
              </a:rPr>
              <a:t>Kuram, bireyin bazı rollerle ilişkisini sürdürmesi veya kesmesini esas almaktadır. Birey, yaşlılıkta kaybettiği rollerinin yerine yeni roller geliştirmekte, çevresine uyum sağlamakta ve sorunlarıyla baş </a:t>
            </a:r>
            <a:r>
              <a:rPr lang="tr-TR" spc="-1" dirty="0">
                <a:solidFill>
                  <a:srgbClr val="000000"/>
                </a:solidFill>
                <a:uFill>
                  <a:solidFill>
                    <a:srgbClr val="FFFFFF"/>
                  </a:solidFill>
                </a:uFill>
                <a:cs typeface="Times New Roman" pitchFamily="18" charset="0"/>
              </a:rPr>
              <a:t>edebilmektedir. </a:t>
            </a:r>
            <a:endParaRPr lang="tr-TR" sz="2800" spc="-1" dirty="0">
              <a:solidFill>
                <a:srgbClr val="000000"/>
              </a:solidFill>
              <a:uFill>
                <a:solidFill>
                  <a:srgbClr val="FFFFFF"/>
                </a:solidFill>
              </a:uFill>
              <a:cs typeface="Times New Roman" pitchFamily="18" charset="0"/>
            </a:endParaRPr>
          </a:p>
          <a:p>
            <a:pPr marL="549275" indent="-342900" algn="just">
              <a:tabLst>
                <a:tab pos="0" algn="l"/>
              </a:tabLst>
            </a:pPr>
            <a:r>
              <a:rPr lang="tr-TR" spc="-1" dirty="0">
                <a:solidFill>
                  <a:srgbClr val="000000"/>
                </a:solidFill>
                <a:uFill>
                  <a:solidFill>
                    <a:srgbClr val="FFFFFF"/>
                  </a:solidFill>
                </a:uFill>
                <a:cs typeface="Times New Roman" pitchFamily="18" charset="0"/>
              </a:rPr>
              <a:t>K</a:t>
            </a:r>
            <a:r>
              <a:rPr lang="tr-TR" sz="2800" spc="-1" dirty="0">
                <a:solidFill>
                  <a:srgbClr val="000000"/>
                </a:solidFill>
                <a:uFill>
                  <a:solidFill>
                    <a:srgbClr val="FFFFFF"/>
                  </a:solidFill>
                </a:uFill>
                <a:cs typeface="Times New Roman" pitchFamily="18" charset="0"/>
              </a:rPr>
              <a:t>urama göre başarılı yaşlanma yaşam doyumu ve kalitesi ile şekillenmektedir.</a:t>
            </a:r>
          </a:p>
          <a:p>
            <a:pPr marL="549275" indent="-342900" algn="just">
              <a:tabLst>
                <a:tab pos="0" algn="l"/>
              </a:tabLst>
            </a:pPr>
            <a:r>
              <a:rPr lang="tr-TR" sz="2800" dirty="0">
                <a:ea typeface="Times New Roman" panose="02020603050405020304" pitchFamily="18" charset="0"/>
                <a:cs typeface="Times New Roman" panose="02020603050405020304" pitchFamily="18" charset="0"/>
              </a:rPr>
              <a:t>Başarılı yaşlanma için, yaşlı bireyin yaşam düzenini ve alışkanlıklarını değiştirmemesi ve rollerini ilerleyen yaşa uyarlayabilmesi önemlidir. </a:t>
            </a:r>
          </a:p>
          <a:p>
            <a:pPr marL="549275" indent="-342900" algn="just">
              <a:tabLst>
                <a:tab pos="0" algn="l"/>
              </a:tabLst>
            </a:pPr>
            <a:r>
              <a:rPr lang="tr-TR" sz="2800" b="1" dirty="0">
                <a:ea typeface="Times New Roman" panose="02020603050405020304" pitchFamily="18" charset="0"/>
                <a:cs typeface="Times New Roman" panose="02020603050405020304" pitchFamily="18" charset="0"/>
              </a:rPr>
              <a:t>Kuramın özünde </a:t>
            </a:r>
            <a:r>
              <a:rPr lang="tr-TR" sz="2800" dirty="0">
                <a:ea typeface="Times New Roman" panose="02020603050405020304" pitchFamily="18" charset="0"/>
                <a:cs typeface="Times New Roman" panose="02020603050405020304" pitchFamily="18" charset="0"/>
              </a:rPr>
              <a:t>bireysel çözüm ve davranış stratejileri yatmaktadır. </a:t>
            </a:r>
          </a:p>
          <a:p>
            <a:pPr marL="549275" indent="-342900" algn="just">
              <a:tabLst>
                <a:tab pos="0" algn="l"/>
              </a:tabLst>
            </a:pPr>
            <a:endParaRPr lang="tr-TR" b="1" dirty="0">
              <a:ea typeface="Times New Roman" panose="02020603050405020304" pitchFamily="18" charset="0"/>
              <a:cs typeface="Times New Roman" panose="02020603050405020304" pitchFamily="18" charset="0"/>
            </a:endParaRPr>
          </a:p>
          <a:p>
            <a:pPr marL="92075" indent="0" algn="just">
              <a:buNone/>
              <a:tabLst>
                <a:tab pos="0" algn="l"/>
              </a:tabLst>
            </a:pPr>
            <a:endParaRPr lang="tr-TR" sz="2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10</a:t>
            </a:fld>
            <a:endParaRPr lang="tr-TR"/>
          </a:p>
        </p:txBody>
      </p:sp>
    </p:spTree>
    <p:extLst>
      <p:ext uri="{BB962C8B-B14F-4D97-AF65-F5344CB8AC3E}">
        <p14:creationId xmlns:p14="http://schemas.microsoft.com/office/powerpoint/2010/main" val="9297047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 </a:t>
            </a:r>
            <a:r>
              <a:rPr lang="tr-TR" sz="2800" b="1" dirty="0">
                <a:latin typeface="+mn-lt"/>
                <a:cs typeface="Times New Roman" panose="02020603050405020304" pitchFamily="18" charset="0"/>
              </a:rPr>
              <a:t>4.Yaşam Döngüsü Kuramı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342900" algn="just">
              <a:tabLst>
                <a:tab pos="0" algn="l"/>
              </a:tabLst>
            </a:pPr>
            <a:endParaRPr lang="tr-TR" dirty="0">
              <a:ea typeface="Times New Roman" panose="02020603050405020304" pitchFamily="18" charset="0"/>
              <a:cs typeface="Times New Roman" panose="02020603050405020304" pitchFamily="18" charset="0"/>
            </a:endParaRPr>
          </a:p>
          <a:p>
            <a:pPr marL="549275" indent="-342900" algn="just">
              <a:tabLst>
                <a:tab pos="0" algn="l"/>
              </a:tabLst>
            </a:pPr>
            <a:r>
              <a:rPr lang="tr-TR" dirty="0">
                <a:ea typeface="Times New Roman" panose="02020603050405020304" pitchFamily="18" charset="0"/>
                <a:cs typeface="Times New Roman" panose="02020603050405020304" pitchFamily="18" charset="0"/>
              </a:rPr>
              <a:t>Kurama göre bireylerin gelişen ve değişen yaşam döngü süreçleri vardır ve yaşlılıkta bu sürecin bir devamıdır.</a:t>
            </a:r>
          </a:p>
          <a:p>
            <a:pPr marL="549275" indent="-342900" algn="just">
              <a:tabLst>
                <a:tab pos="0" algn="l"/>
              </a:tabLst>
            </a:pPr>
            <a:r>
              <a:rPr lang="tr-TR" b="1" dirty="0">
                <a:ea typeface="Times New Roman" panose="02020603050405020304" pitchFamily="18" charset="0"/>
                <a:cs typeface="Times New Roman" panose="02020603050405020304" pitchFamily="18" charset="0"/>
              </a:rPr>
              <a:t>Yaşam döngüsü kuramı</a:t>
            </a:r>
            <a:r>
              <a:rPr lang="tr-TR" b="1" i="1" dirty="0">
                <a:ea typeface="Times New Roman" panose="02020603050405020304" pitchFamily="18" charset="0"/>
                <a:cs typeface="Times New Roman" panose="02020603050405020304" pitchFamily="18" charset="0"/>
              </a:rPr>
              <a:t>;</a:t>
            </a:r>
            <a:r>
              <a:rPr lang="tr-TR" dirty="0">
                <a:ea typeface="Times New Roman" panose="02020603050405020304" pitchFamily="18" charset="0"/>
                <a:cs typeface="Times New Roman" panose="02020603050405020304" pitchFamily="18" charset="0"/>
              </a:rPr>
              <a:t> insanların yaşamlarına tüketici olarak başladıklarını daha sonra ise üretici olarak geçirdiklerini ve tekrar tüketen bireylere dönüşerek yaşamlarının son bulduğunu ifade eder, bu üretim sürecinin de yaşlılık döneminde tüketim yapılabilmesi için birer birikim olduğunu savunmaktadır (AÇSHB, 2011).</a:t>
            </a:r>
          </a:p>
          <a:p>
            <a:pPr marL="92075" indent="0" algn="just">
              <a:buNone/>
              <a:tabLst>
                <a:tab pos="0" algn="l"/>
              </a:tabLst>
            </a:pPr>
            <a:endParaRPr lang="tr-TR" sz="2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11</a:t>
            </a:fld>
            <a:endParaRPr lang="tr-TR"/>
          </a:p>
        </p:txBody>
      </p:sp>
    </p:spTree>
    <p:extLst>
      <p:ext uri="{BB962C8B-B14F-4D97-AF65-F5344CB8AC3E}">
        <p14:creationId xmlns:p14="http://schemas.microsoft.com/office/powerpoint/2010/main" val="3247515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 </a:t>
            </a:r>
            <a:r>
              <a:rPr lang="tr-TR" sz="2800" b="1" dirty="0">
                <a:latin typeface="+mn-lt"/>
                <a:cs typeface="Times New Roman" panose="02020603050405020304" pitchFamily="18" charset="0"/>
              </a:rPr>
              <a:t>5.Rol Bırakma Kuramı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34975" algn="just">
              <a:buFont typeface="Wingdings" panose="05000000000000000000" pitchFamily="2" charset="2"/>
              <a:buChar char="ü"/>
              <a:tabLst>
                <a:tab pos="0" algn="l"/>
              </a:tabLst>
            </a:pPr>
            <a:endParaRPr lang="tr-TR" sz="2200" b="1" i="1" dirty="0">
              <a:latin typeface="Times New Roman" panose="02020603050405020304" pitchFamily="18" charset="0"/>
              <a:ea typeface="Times New Roman" panose="02020603050405020304" pitchFamily="18" charset="0"/>
              <a:cs typeface="Times New Roman" panose="02020603050405020304" pitchFamily="18" charset="0"/>
            </a:endParaRPr>
          </a:p>
          <a:p>
            <a:pPr marL="549275" indent="-342900" algn="just">
              <a:tabLst>
                <a:tab pos="0" algn="l"/>
              </a:tabLst>
            </a:pPr>
            <a:r>
              <a:rPr lang="tr-TR" dirty="0">
                <a:ea typeface="Times New Roman" panose="02020603050405020304" pitchFamily="18" charset="0"/>
                <a:cs typeface="Times New Roman" panose="02020603050405020304" pitchFamily="18" charset="0"/>
              </a:rPr>
              <a:t>Bu kurama göre, yaşlı bireylerin karşılaştıkları zorlukların sebebi, yaşlılara yönelik rollerdeki yetersizliklerdir. Emeklilik ve dul kalma ile yaşlı bireylerde bırakılan roller üzerine vurgu yapan bir kuramdır.</a:t>
            </a:r>
          </a:p>
          <a:p>
            <a:pPr marL="549275" indent="-342900" algn="just">
              <a:tabLst>
                <a:tab pos="0" algn="l"/>
              </a:tabLst>
            </a:pPr>
            <a:endParaRPr lang="tr-TR" dirty="0">
              <a:ea typeface="Times New Roman" panose="02020603050405020304" pitchFamily="18" charset="0"/>
              <a:cs typeface="Times New Roman" panose="02020603050405020304" pitchFamily="18" charset="0"/>
            </a:endParaRPr>
          </a:p>
          <a:p>
            <a:pPr marL="549275" indent="-342900" algn="just">
              <a:tabLst>
                <a:tab pos="0" algn="l"/>
              </a:tabLst>
            </a:pPr>
            <a:endParaRPr lang="tr-TR" dirty="0">
              <a:ea typeface="Times New Roman" panose="02020603050405020304" pitchFamily="18" charset="0"/>
              <a:cs typeface="Times New Roman" panose="02020603050405020304" pitchFamily="18" charset="0"/>
            </a:endParaRPr>
          </a:p>
          <a:p>
            <a:pPr marL="92075" indent="0" algn="just">
              <a:buNone/>
              <a:tabLst>
                <a:tab pos="0" algn="l"/>
              </a:tabLst>
            </a:pPr>
            <a:endParaRPr lang="tr-TR" sz="2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12</a:t>
            </a:fld>
            <a:endParaRPr lang="tr-TR"/>
          </a:p>
        </p:txBody>
      </p:sp>
    </p:spTree>
    <p:extLst>
      <p:ext uri="{BB962C8B-B14F-4D97-AF65-F5344CB8AC3E}">
        <p14:creationId xmlns:p14="http://schemas.microsoft.com/office/powerpoint/2010/main" val="11027435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 </a:t>
            </a:r>
            <a:r>
              <a:rPr lang="tr-TR" sz="2800" b="1" dirty="0">
                <a:latin typeface="+mn-lt"/>
                <a:cs typeface="Times New Roman" panose="02020603050405020304" pitchFamily="18" charset="0"/>
              </a:rPr>
              <a:t>6.Alt Kültür Kuramı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tabLst>
                <a:tab pos="0" algn="l"/>
              </a:tabLst>
            </a:pPr>
            <a:r>
              <a:rPr lang="tr-TR" dirty="0">
                <a:ea typeface="Times New Roman" panose="02020603050405020304" pitchFamily="18" charset="0"/>
                <a:cs typeface="Times New Roman" panose="02020603050405020304" pitchFamily="18" charset="0"/>
              </a:rPr>
              <a:t>Özellikle yaşlılık döneminde sahip olunan fiziksel dezavantajlar sebebiyle toplum tarafından dışlanmaya maruz kalmaları, düşük sosyal ve ekonomik statüye sahip olmaları, emeklilik gibi yaşlılık dönemine özgü sorunlar sebebiyle yaşlılık alt kültürleri oluşmaktadır.</a:t>
            </a:r>
          </a:p>
          <a:p>
            <a:pPr marL="549275" indent="-457200" algn="just">
              <a:tabLst>
                <a:tab pos="0" algn="l"/>
              </a:tabLst>
            </a:pPr>
            <a:r>
              <a:rPr lang="tr-TR" b="1" dirty="0">
                <a:solidFill>
                  <a:schemeClr val="tx1"/>
                </a:solidFill>
                <a:ea typeface="Times New Roman" panose="02020603050405020304" pitchFamily="18" charset="0"/>
                <a:cs typeface="Times New Roman" panose="02020603050405020304" pitchFamily="18" charset="0"/>
              </a:rPr>
              <a:t>Alt kültür kuramına göre</a:t>
            </a:r>
            <a:r>
              <a:rPr lang="tr-TR" dirty="0">
                <a:ea typeface="Times New Roman" panose="02020603050405020304" pitchFamily="18" charset="0"/>
                <a:cs typeface="Times New Roman" panose="02020603050405020304" pitchFamily="18" charset="0"/>
              </a:rPr>
              <a:t>; yaşlılık alt kültürünün oluşması; yaşlı bireylerin; genç odaklı toplumdan sosyal ve kültürel olarak uzak kalmasına ve toplumda potansiyel bir politik güç ve sosyal aksiyon oluşturmalarına neden olmaktadır.</a:t>
            </a:r>
          </a:p>
          <a:p>
            <a:pPr marL="549275" indent="-457200" algn="just">
              <a:tabLst>
                <a:tab pos="0" algn="l"/>
              </a:tabLst>
            </a:pPr>
            <a:endParaRPr lang="tr-TR" dirty="0">
              <a:ea typeface="Times New Roman" panose="02020603050405020304" pitchFamily="18" charset="0"/>
              <a:cs typeface="Times New Roman" panose="02020603050405020304" pitchFamily="18" charset="0"/>
            </a:endParaRPr>
          </a:p>
          <a:p>
            <a:pPr marL="549275" indent="-457200" algn="just">
              <a:tabLst>
                <a:tab pos="0" algn="l"/>
              </a:tabLst>
            </a:pPr>
            <a:endParaRPr lang="tr-TR" dirty="0">
              <a:ea typeface="Times New Roman" panose="02020603050405020304" pitchFamily="18" charset="0"/>
              <a:cs typeface="Times New Roman" panose="02020603050405020304" pitchFamily="18" charset="0"/>
            </a:endParaRPr>
          </a:p>
          <a:p>
            <a:pPr marL="549275" indent="-457200" algn="just">
              <a:tabLst>
                <a:tab pos="0" algn="l"/>
              </a:tabLst>
            </a:pPr>
            <a:endParaRPr lang="tr-TR" dirty="0">
              <a:ea typeface="Times New Roman" panose="02020603050405020304" pitchFamily="18" charset="0"/>
              <a:cs typeface="Times New Roman" panose="02020603050405020304" pitchFamily="18" charset="0"/>
            </a:endParaRPr>
          </a:p>
          <a:p>
            <a:pPr marL="549275" indent="-457200" algn="just">
              <a:tabLst>
                <a:tab pos="0" algn="l"/>
              </a:tabLst>
            </a:pPr>
            <a:endParaRPr lang="tr-TR" dirty="0">
              <a:ea typeface="Times New Roman" panose="02020603050405020304" pitchFamily="18" charset="0"/>
              <a:cs typeface="Times New Roman" panose="02020603050405020304" pitchFamily="18" charset="0"/>
            </a:endParaRPr>
          </a:p>
          <a:p>
            <a:pPr marL="92075" indent="0" algn="just">
              <a:buNone/>
              <a:tabLst>
                <a:tab pos="0" algn="l"/>
              </a:tabLst>
            </a:pPr>
            <a:endParaRPr lang="tr-TR" sz="2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13</a:t>
            </a:fld>
            <a:endParaRPr lang="tr-TR"/>
          </a:p>
        </p:txBody>
      </p:sp>
    </p:spTree>
    <p:extLst>
      <p:ext uri="{BB962C8B-B14F-4D97-AF65-F5344CB8AC3E}">
        <p14:creationId xmlns:p14="http://schemas.microsoft.com/office/powerpoint/2010/main" val="28123489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 </a:t>
            </a:r>
            <a:r>
              <a:rPr lang="tr-TR" sz="2800" b="1" dirty="0">
                <a:latin typeface="+mn-lt"/>
                <a:cs typeface="Times New Roman" panose="02020603050405020304" pitchFamily="18" charset="0"/>
              </a:rPr>
              <a:t>7.Yaşlanmanın Politik Ekonomisi Kuramı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663575" indent="-457200" algn="just">
              <a:tabLst>
                <a:tab pos="0" algn="l"/>
              </a:tabLst>
            </a:pPr>
            <a:r>
              <a:rPr lang="tr-TR" dirty="0">
                <a:ea typeface="Times New Roman" panose="02020603050405020304" pitchFamily="18" charset="0"/>
                <a:cs typeface="Times New Roman" panose="02020603050405020304" pitchFamily="18" charset="0"/>
              </a:rPr>
              <a:t>Yaşlanmanın politik ekonomisi kuramına göre zamanla artan yaşlı nüfusu, aile kurumunun varlığında yaşanan değişimler dolayısıyla yalnız yaşlanma gibi durumlar aslında yaşlılığın bir sorun olarak görülmesine ve var olan sorunların yaşlı bireylerin kendilerinden kaynaklı olarak atfedilmesine sebep olmaktadır.</a:t>
            </a:r>
          </a:p>
          <a:p>
            <a:pPr marL="663575" indent="-457200" algn="just">
              <a:tabLst>
                <a:tab pos="0" algn="l"/>
              </a:tabLst>
            </a:pPr>
            <a:r>
              <a:rPr lang="tr-TR" b="1" dirty="0">
                <a:ea typeface="Times New Roman" panose="02020603050405020304" pitchFamily="18" charset="0"/>
                <a:cs typeface="Times New Roman" panose="02020603050405020304" pitchFamily="18" charset="0"/>
              </a:rPr>
              <a:t>Yaşlılık sorunu; yaşlılık sürecinde bireylerin biyolojik olarak değişmesi değil yaşlı bireylerin bu süreçte yalnız bırakılması, bağımlı olarak görülmesi, toplumdan dışlanması ve soyutlanması, ekonomik yetersizliklere (özellikle emeklilik sürecinde) maruz bırakılmasıdır. </a:t>
            </a:r>
          </a:p>
          <a:p>
            <a:pPr marL="434975" algn="just">
              <a:buFont typeface="Wingdings" panose="05000000000000000000" pitchFamily="2" charset="2"/>
              <a:buChar char="ü"/>
              <a:tabLst>
                <a:tab pos="0" algn="l"/>
              </a:tabLst>
            </a:pPr>
            <a:endParaRPr lang="tr-TR" sz="2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14</a:t>
            </a:fld>
            <a:endParaRPr lang="tr-TR"/>
          </a:p>
        </p:txBody>
      </p:sp>
    </p:spTree>
    <p:extLst>
      <p:ext uri="{BB962C8B-B14F-4D97-AF65-F5344CB8AC3E}">
        <p14:creationId xmlns:p14="http://schemas.microsoft.com/office/powerpoint/2010/main" val="139547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 </a:t>
            </a:r>
            <a:r>
              <a:rPr lang="tr-TR" sz="2800" b="1" dirty="0">
                <a:latin typeface="+mn-lt"/>
                <a:cs typeface="Times New Roman" panose="02020603050405020304" pitchFamily="18" charset="0"/>
              </a:rPr>
              <a:t>7.Yaşlanmanın Politik Ekonomisi Kuramı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algn="just"/>
            <a:endParaRPr lang="tr-TR" b="1" dirty="0">
              <a:ea typeface="Times New Roman" panose="02020603050405020304" pitchFamily="18" charset="0"/>
              <a:cs typeface="Times New Roman" panose="02020603050405020304" pitchFamily="18" charset="0"/>
            </a:endParaRPr>
          </a:p>
          <a:p>
            <a:pPr algn="just"/>
            <a:r>
              <a:rPr lang="tr-TR" b="1" dirty="0">
                <a:ea typeface="Times New Roman" panose="02020603050405020304" pitchFamily="18" charset="0"/>
                <a:cs typeface="Times New Roman" panose="02020603050405020304" pitchFamily="18" charset="0"/>
              </a:rPr>
              <a:t>Yaşlanmanın politik ekonomisi kuramı, </a:t>
            </a:r>
            <a:r>
              <a:rPr lang="tr-TR" dirty="0">
                <a:ea typeface="Times New Roman" panose="02020603050405020304" pitchFamily="18" charset="0"/>
                <a:cs typeface="Times New Roman" panose="02020603050405020304" pitchFamily="18" charset="0"/>
              </a:rPr>
              <a:t>yaşlılığın kendisi değil; yaşlılık sürecine yönelik var olan politik koşulların yaşlı bireyler üzerinde yarattığı olumsuz etkilerin sorun alanı oluşturduğunu ifade eder. </a:t>
            </a:r>
          </a:p>
          <a:p>
            <a:pPr algn="just"/>
            <a:r>
              <a:rPr lang="tr-TR" dirty="0">
                <a:ea typeface="Times New Roman" panose="02020603050405020304" pitchFamily="18" charset="0"/>
                <a:cs typeface="Times New Roman" panose="02020603050405020304" pitchFamily="18" charset="0"/>
              </a:rPr>
              <a:t>Kuram özünde yaşlılığa bakışta yapısal sorunlar ve durumların etkilerinin anlaşılmasının yararlı olacağına vurgu yapmaktadır. </a:t>
            </a:r>
            <a:r>
              <a:rPr lang="tr-TR" dirty="0" err="1">
                <a:ea typeface="Times New Roman" panose="02020603050405020304" pitchFamily="18" charset="0"/>
                <a:cs typeface="Times New Roman" panose="02020603050405020304" pitchFamily="18" charset="0"/>
              </a:rPr>
              <a:t>Soyo</a:t>
            </a:r>
            <a:r>
              <a:rPr lang="tr-TR" dirty="0">
                <a:ea typeface="Times New Roman" panose="02020603050405020304" pitchFamily="18" charset="0"/>
                <a:cs typeface="Times New Roman" panose="02020603050405020304" pitchFamily="18" charset="0"/>
              </a:rPr>
              <a:t>-ekonomik politika üreten kurumların makro yapısının; yaşlı bireylerin mikro yaşamlarını ve refahlarını nasıl etkilediği konusunda eleştirel bir bakış açısı geliştirmektedir.</a:t>
            </a:r>
          </a:p>
          <a:p>
            <a:pPr algn="just"/>
            <a:endParaRPr lang="tr-TR" dirty="0">
              <a:ea typeface="Times New Roman" panose="02020603050405020304" pitchFamily="18" charset="0"/>
              <a:cs typeface="Times New Roman" panose="02020603050405020304" pitchFamily="18" charset="0"/>
            </a:endParaRPr>
          </a:p>
          <a:p>
            <a:pPr marL="0" indent="0" algn="just">
              <a:buNone/>
            </a:pPr>
            <a:endParaRPr lang="tr-TR" sz="2400" b="1" dirty="0">
              <a:latin typeface="Times New Roman" panose="02020603050405020304" pitchFamily="18" charset="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endParaRPr lang="tr-TR" sz="2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15</a:t>
            </a:fld>
            <a:endParaRPr lang="tr-TR"/>
          </a:p>
        </p:txBody>
      </p:sp>
    </p:spTree>
    <p:extLst>
      <p:ext uri="{BB962C8B-B14F-4D97-AF65-F5344CB8AC3E}">
        <p14:creationId xmlns:p14="http://schemas.microsoft.com/office/powerpoint/2010/main" val="24863272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mn-lt"/>
                <a:cs typeface="Times New Roman" panose="02020603050405020304" pitchFamily="18" charset="0"/>
              </a:rPr>
              <a:t>8.Feminist Kuram</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663575" indent="-457200" algn="just">
              <a:tabLst>
                <a:tab pos="0" algn="l"/>
              </a:tabLst>
            </a:pPr>
            <a:endParaRPr lang="tr-TR" dirty="0">
              <a:ea typeface="Times New Roman" panose="02020603050405020304" pitchFamily="18" charset="0"/>
              <a:cs typeface="Times New Roman" panose="02020603050405020304" pitchFamily="18" charset="0"/>
            </a:endParaRPr>
          </a:p>
          <a:p>
            <a:pPr marL="663575" indent="-457200" algn="just">
              <a:tabLst>
                <a:tab pos="0" algn="l"/>
              </a:tabLst>
            </a:pPr>
            <a:r>
              <a:rPr lang="tr-TR" dirty="0">
                <a:ea typeface="Times New Roman" panose="02020603050405020304" pitchFamily="18" charset="0"/>
                <a:cs typeface="Times New Roman" panose="02020603050405020304" pitchFamily="18" charset="0"/>
              </a:rPr>
              <a:t>Kurama göre; kadınların yaşlanma sürecinde erkeklere göre daha dezavantajlı olmalarının asıl sebebi bu alanda yürütülen politikalardan, toplumsal cinsiyetçi bakış açısından ve yaşlanma süreci kapsamında yapılan kuram ve değerlendirmelerin kadın yaşlanması ve cinsiyetçi ayrımcılıkları yeterince dâhil etmemesinden kaynaklanmaktadır. </a:t>
            </a:r>
          </a:p>
          <a:p>
            <a:pPr marL="434975" algn="just">
              <a:buFont typeface="Wingdings" panose="05000000000000000000" pitchFamily="2" charset="2"/>
              <a:buChar char="ü"/>
              <a:tabLst>
                <a:tab pos="0" algn="l"/>
              </a:tabLs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16</a:t>
            </a:fld>
            <a:endParaRPr lang="tr-TR"/>
          </a:p>
        </p:txBody>
      </p:sp>
    </p:spTree>
    <p:extLst>
      <p:ext uri="{BB962C8B-B14F-4D97-AF65-F5344CB8AC3E}">
        <p14:creationId xmlns:p14="http://schemas.microsoft.com/office/powerpoint/2010/main" val="13387293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343472" y="465457"/>
            <a:ext cx="10316715" cy="644650"/>
          </a:xfrm>
        </p:spPr>
        <p:txBody>
          <a:bodyPr anchor="ctr">
            <a:normAutofit/>
          </a:bodyPr>
          <a:lstStyle/>
          <a:p>
            <a:r>
              <a:rPr lang="tr-TR" sz="2800" b="1" dirty="0">
                <a:latin typeface="+mn-lt"/>
                <a:cs typeface="Times New Roman" panose="02020603050405020304" pitchFamily="18" charset="0"/>
              </a:rPr>
              <a:t>8.Feminist Kuram</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663575" indent="-457200" algn="just">
              <a:tabLst>
                <a:tab pos="0" algn="l"/>
              </a:tabLst>
            </a:pPr>
            <a:endParaRPr lang="tr-TR" sz="2800" b="1" dirty="0">
              <a:ea typeface="Times New Roman" panose="02020603050405020304" pitchFamily="18" charset="0"/>
              <a:cs typeface="Times New Roman" panose="02020603050405020304" pitchFamily="18" charset="0"/>
            </a:endParaRPr>
          </a:p>
          <a:p>
            <a:pPr marL="663575" indent="-457200" algn="just">
              <a:tabLst>
                <a:tab pos="0" algn="l"/>
              </a:tabLst>
            </a:pPr>
            <a:r>
              <a:rPr lang="tr-TR" sz="2800" dirty="0">
                <a:ea typeface="Times New Roman" panose="02020603050405020304" pitchFamily="18" charset="0"/>
                <a:cs typeface="Times New Roman" panose="02020603050405020304" pitchFamily="18" charset="0"/>
              </a:rPr>
              <a:t>Feminist kuramcılar cinsiyet kavramlarının yaşlanmayı ve yaşlılık sürecini anlamayı önemli ölçüde etkilediğini ve mevcut yaşlanma teorilerinin bu durumu göz ardı ettiklerini savunmaktadır.</a:t>
            </a:r>
          </a:p>
          <a:p>
            <a:pPr marL="663575" indent="-457200" algn="just">
              <a:tabLst>
                <a:tab pos="0" algn="l"/>
              </a:tabLst>
            </a:pPr>
            <a:r>
              <a:rPr lang="tr-TR" dirty="0">
                <a:ea typeface="Times New Roman" panose="02020603050405020304" pitchFamily="18" charset="0"/>
                <a:cs typeface="Times New Roman" panose="02020603050405020304" pitchFamily="18" charset="0"/>
              </a:rPr>
              <a:t>Ü</a:t>
            </a:r>
            <a:r>
              <a:rPr lang="tr-TR" sz="2800" dirty="0">
                <a:ea typeface="Times New Roman" panose="02020603050405020304" pitchFamily="18" charset="0"/>
                <a:cs typeface="Times New Roman" panose="02020603050405020304" pitchFamily="18" charset="0"/>
              </a:rPr>
              <a:t>retim çağında mesleki yaşamdan soyutlanan, evde çocuk doğurmak ve bakımını üstlenmek, ev işlerindeki gereklilikleri yerine getirmek gibi birçok sorumluluk yüklenen kadının pasif olarak yaşlanması "</a:t>
            </a:r>
            <a:r>
              <a:rPr lang="tr-TR" sz="2800" b="1" dirty="0">
                <a:ea typeface="Times New Roman" panose="02020603050405020304" pitchFamily="18" charset="0"/>
                <a:cs typeface="Times New Roman" panose="02020603050405020304" pitchFamily="18" charset="0"/>
              </a:rPr>
              <a:t>kadın yaşlılığı</a:t>
            </a:r>
            <a:r>
              <a:rPr lang="tr-TR" sz="2800" dirty="0">
                <a:ea typeface="Times New Roman" panose="02020603050405020304" pitchFamily="18" charset="0"/>
                <a:cs typeface="Times New Roman" panose="02020603050405020304" pitchFamily="18" charset="0"/>
              </a:rPr>
              <a:t>” sorununu ortaya çıkartmaktadır.</a:t>
            </a:r>
            <a:r>
              <a:rPr lang="tr-TR" sz="3200" dirty="0">
                <a:ea typeface="Times New Roman" panose="02020603050405020304" pitchFamily="18" charset="0"/>
                <a:cs typeface="Times New Roman" panose="02020603050405020304" pitchFamily="18" charset="0"/>
              </a:rPr>
              <a:t> </a:t>
            </a:r>
          </a:p>
          <a:p>
            <a:pPr marL="663575" indent="-457200" algn="just">
              <a:tabLst>
                <a:tab pos="0" algn="l"/>
              </a:tabLst>
            </a:pPr>
            <a:endParaRPr lang="tr-TR" sz="2800" dirty="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endParaRPr lang="tr-TR" sz="2800" dirty="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17</a:t>
            </a:fld>
            <a:endParaRPr lang="tr-TR"/>
          </a:p>
        </p:txBody>
      </p:sp>
    </p:spTree>
    <p:extLst>
      <p:ext uri="{BB962C8B-B14F-4D97-AF65-F5344CB8AC3E}">
        <p14:creationId xmlns:p14="http://schemas.microsoft.com/office/powerpoint/2010/main" val="2858729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mn-lt"/>
                <a:cs typeface="Times New Roman" panose="02020603050405020304" pitchFamily="18" charset="0"/>
              </a:rPr>
              <a:t>8.Feminist Kuram</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663575" indent="-457200" algn="just">
              <a:tabLst>
                <a:tab pos="0" algn="l"/>
              </a:tabLst>
            </a:pPr>
            <a:endParaRPr lang="tr-TR" sz="2800" b="1" dirty="0">
              <a:ea typeface="Times New Roman" panose="02020603050405020304" pitchFamily="18" charset="0"/>
              <a:cs typeface="Times New Roman" panose="02020603050405020304" pitchFamily="18" charset="0"/>
            </a:endParaRPr>
          </a:p>
          <a:p>
            <a:pPr marL="663575" indent="-457200" algn="just">
              <a:tabLst>
                <a:tab pos="0" algn="l"/>
              </a:tabLst>
            </a:pPr>
            <a:endParaRPr lang="tr-TR" sz="2800" dirty="0">
              <a:ea typeface="Times New Roman" panose="02020603050405020304" pitchFamily="18" charset="0"/>
              <a:cs typeface="Times New Roman" panose="02020603050405020304" pitchFamily="18" charset="0"/>
            </a:endParaRPr>
          </a:p>
          <a:p>
            <a:pPr algn="just"/>
            <a:r>
              <a:rPr lang="tr-TR" sz="2800" b="1" dirty="0">
                <a:ea typeface="Times New Roman" panose="02020603050405020304" pitchFamily="18" charset="0"/>
                <a:cs typeface="Times New Roman" panose="02020603050405020304" pitchFamily="18" charset="0"/>
              </a:rPr>
              <a:t>Yaşlanan kadın olgusunda</a:t>
            </a:r>
            <a:r>
              <a:rPr lang="tr-TR" sz="2800" dirty="0">
                <a:ea typeface="Times New Roman" panose="02020603050405020304" pitchFamily="18" charset="0"/>
                <a:cs typeface="Times New Roman" panose="02020603050405020304" pitchFamily="18" charset="0"/>
              </a:rPr>
              <a:t>; kadınlar sadece cinsiyetleri sebebiyle soyutlanma ve ayrımcılıklar yaşamazlar.</a:t>
            </a:r>
          </a:p>
          <a:p>
            <a:pPr algn="just"/>
            <a:r>
              <a:rPr lang="tr-TR" sz="2800" dirty="0">
                <a:ea typeface="Times New Roman" panose="02020603050405020304" pitchFamily="18" charset="0"/>
                <a:cs typeface="Times New Roman" panose="02020603050405020304" pitchFamily="18" charset="0"/>
              </a:rPr>
              <a:t>Kadınların yaşlanması süreci ile ilgili; kadınların yaşam ömrünün erkeklerden uzun olması sebebiyle "</a:t>
            </a:r>
            <a:r>
              <a:rPr lang="tr-TR" sz="2800" b="1" dirty="0">
                <a:ea typeface="Times New Roman" panose="02020603050405020304" pitchFamily="18" charset="0"/>
                <a:cs typeface="Times New Roman" panose="02020603050405020304" pitchFamily="18" charset="0"/>
              </a:rPr>
              <a:t>yaşlılık serüvenini</a:t>
            </a:r>
            <a:r>
              <a:rPr lang="tr-TR" sz="2800" dirty="0">
                <a:ea typeface="Times New Roman" panose="02020603050405020304" pitchFamily="18" charset="0"/>
                <a:cs typeface="Times New Roman" panose="02020603050405020304" pitchFamily="18" charset="0"/>
              </a:rPr>
              <a:t>" daha uzun yaşayabilmeleri, eş kaybı, ekonomik yetersizlikler, bakım ihtiyaçları ve sağlık sorunları gibi sebeplerle ihtiyaç sahibi ve kırılgan olarak görülmeleri gibi durumlar da süreç dâhilinde tutulmaktadır. </a:t>
            </a:r>
          </a:p>
          <a:p>
            <a:pPr marL="434975" algn="just">
              <a:buFont typeface="Wingdings" panose="05000000000000000000" pitchFamily="2" charset="2"/>
              <a:buChar char="ü"/>
              <a:tabLst>
                <a:tab pos="0" algn="l"/>
              </a:tabLst>
            </a:pPr>
            <a:endParaRPr lang="tr-TR" sz="2800" dirty="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18</a:t>
            </a:fld>
            <a:endParaRPr lang="tr-TR"/>
          </a:p>
        </p:txBody>
      </p:sp>
    </p:spTree>
    <p:extLst>
      <p:ext uri="{BB962C8B-B14F-4D97-AF65-F5344CB8AC3E}">
        <p14:creationId xmlns:p14="http://schemas.microsoft.com/office/powerpoint/2010/main" val="33054607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 </a:t>
            </a:r>
            <a:r>
              <a:rPr lang="tr-TR" sz="2800" b="1" dirty="0">
                <a:latin typeface="+mn-lt"/>
                <a:cs typeface="Times New Roman" panose="02020603050405020304" pitchFamily="18" charset="0"/>
              </a:rPr>
              <a:t>9.Toplumsal Değişim (Takas) Kuramı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algn="just">
              <a:buFont typeface="Wingdings" panose="05000000000000000000" pitchFamily="2" charset="2"/>
              <a:buChar char="ü"/>
            </a:pPr>
            <a:endParaRPr lang="tr-TR" sz="2000" b="1" dirty="0">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tr-TR" b="1" dirty="0">
                <a:ea typeface="Times New Roman" panose="02020603050405020304" pitchFamily="18" charset="0"/>
                <a:cs typeface="Times New Roman" panose="02020603050405020304" pitchFamily="18" charset="0"/>
              </a:rPr>
              <a:t>Toplumsal takas kuramı</a:t>
            </a:r>
            <a:r>
              <a:rPr lang="tr-TR" dirty="0">
                <a:ea typeface="Times New Roman" panose="02020603050405020304" pitchFamily="18" charset="0"/>
                <a:cs typeface="Times New Roman" panose="02020603050405020304" pitchFamily="18" charset="0"/>
              </a:rPr>
              <a:t>; üretken olunan süreçten tüketen olmaya doğru evrilirken toplumla karşılıklı fayda ilişkisi gözeten yaşlıların üretken oldukları dönemlerde sağladıkları faydalara göre yaşam doyumuna ulaşmalarına veya ulaşmamalarına yol açtığını savunmaktadır. </a:t>
            </a:r>
          </a:p>
          <a:p>
            <a:pPr algn="just"/>
            <a:r>
              <a:rPr lang="tr-TR" b="1" dirty="0">
                <a:ea typeface="Times New Roman" panose="02020603050405020304" pitchFamily="18" charset="0"/>
                <a:cs typeface="Times New Roman" panose="02020603050405020304" pitchFamily="18" charset="0"/>
              </a:rPr>
              <a:t>Bu kurama göre yaşlılık süreci; </a:t>
            </a:r>
            <a:r>
              <a:rPr lang="tr-TR" dirty="0">
                <a:ea typeface="Times New Roman" panose="02020603050405020304" pitchFamily="18" charset="0"/>
                <a:cs typeface="Times New Roman" panose="02020603050405020304" pitchFamily="18" charset="0"/>
              </a:rPr>
              <a:t>temelde var olan karşılıklılık ilişkisinin üreten/aktif konumdan tüketen/pasif konuma geçmesi sebebiyle dengeli şekilde gerçekleşmesi gereken takas ilişkisinin yaşlı tarafından yaşam şeklinin değiştirilmesi şeklinde kendini göstermesi olarak açıklanmaktadır. </a:t>
            </a:r>
          </a:p>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19</a:t>
            </a:fld>
            <a:endParaRPr lang="tr-TR"/>
          </a:p>
        </p:txBody>
      </p:sp>
    </p:spTree>
    <p:extLst>
      <p:ext uri="{BB962C8B-B14F-4D97-AF65-F5344CB8AC3E}">
        <p14:creationId xmlns:p14="http://schemas.microsoft.com/office/powerpoint/2010/main" val="2639600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939108"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YAŞLILIK KURAMLARI</a:t>
            </a: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0" algn="just">
              <a:buNone/>
              <a:tabLst>
                <a:tab pos="0" algn="l"/>
              </a:tabLst>
            </a:pPr>
            <a:r>
              <a:rPr lang="tr-TR" sz="2400" b="1" dirty="0">
                <a:latin typeface="Times New Roman" panose="02020603050405020304" pitchFamily="18" charset="0"/>
                <a:cs typeface="Times New Roman" panose="02020603050405020304" pitchFamily="18" charset="0"/>
              </a:rPr>
              <a:t>1.Yaşamdan Geri Çekilme / İlişki Kesme Kuramı / Yaşamdan Kopma Kuramı</a:t>
            </a:r>
          </a:p>
          <a:p>
            <a:pPr marL="92075" indent="0" algn="just">
              <a:buNone/>
              <a:tabLst>
                <a:tab pos="0" algn="l"/>
              </a:tabLst>
            </a:pPr>
            <a:r>
              <a:rPr lang="tr-TR" sz="2400" b="1" dirty="0">
                <a:latin typeface="Times New Roman" panose="02020603050405020304" pitchFamily="18" charset="0"/>
                <a:cs typeface="Times New Roman" panose="02020603050405020304" pitchFamily="18" charset="0"/>
              </a:rPr>
              <a:t>2.Etkinlik / Aktivite Kuramı</a:t>
            </a:r>
          </a:p>
          <a:p>
            <a:pPr marL="92075" indent="0" algn="just">
              <a:buNone/>
              <a:tabLst>
                <a:tab pos="0" algn="l"/>
              </a:tabLst>
            </a:pPr>
            <a:r>
              <a:rPr lang="tr-TR" sz="2400" b="1" dirty="0">
                <a:latin typeface="Times New Roman" panose="02020603050405020304" pitchFamily="18" charset="0"/>
                <a:cs typeface="Times New Roman" panose="02020603050405020304" pitchFamily="18" charset="0"/>
              </a:rPr>
              <a:t>3. Süreklilik Kuramı </a:t>
            </a:r>
          </a:p>
          <a:p>
            <a:pPr marL="92075" indent="0" algn="just">
              <a:buNone/>
              <a:tabLst>
                <a:tab pos="0" algn="l"/>
              </a:tabLst>
            </a:pPr>
            <a:r>
              <a:rPr lang="tr-TR" sz="2400" b="1" dirty="0">
                <a:latin typeface="Times New Roman" panose="02020603050405020304" pitchFamily="18" charset="0"/>
                <a:cs typeface="Times New Roman" panose="02020603050405020304" pitchFamily="18" charset="0"/>
              </a:rPr>
              <a:t>4.Yaşam Döngüsü Kuramı</a:t>
            </a:r>
          </a:p>
          <a:p>
            <a:pPr marL="92075" indent="0" algn="just">
              <a:buNone/>
              <a:tabLst>
                <a:tab pos="0" algn="l"/>
              </a:tabLst>
            </a:pPr>
            <a:r>
              <a:rPr lang="tr-TR" sz="2400" b="1" dirty="0">
                <a:latin typeface="Times New Roman" panose="02020603050405020304" pitchFamily="18" charset="0"/>
                <a:cs typeface="Times New Roman" panose="02020603050405020304" pitchFamily="18" charset="0"/>
              </a:rPr>
              <a:t>5.Rol Bırakma Kuramı</a:t>
            </a:r>
          </a:p>
          <a:p>
            <a:pPr marL="92075" indent="0" algn="just">
              <a:buNone/>
              <a:tabLst>
                <a:tab pos="0" algn="l"/>
              </a:tabLst>
            </a:pPr>
            <a:r>
              <a:rPr lang="tr-TR" sz="2400" b="1" dirty="0">
                <a:latin typeface="Times New Roman" panose="02020603050405020304" pitchFamily="18" charset="0"/>
                <a:cs typeface="Times New Roman" panose="02020603050405020304" pitchFamily="18" charset="0"/>
              </a:rPr>
              <a:t>6.Alt Kültür Kuramı</a:t>
            </a:r>
          </a:p>
          <a:p>
            <a:pPr marL="92075" indent="0" algn="just">
              <a:buNone/>
              <a:tabLst>
                <a:tab pos="0" algn="l"/>
              </a:tabLst>
            </a:pPr>
            <a:r>
              <a:rPr lang="tr-TR" sz="2400" b="1" dirty="0">
                <a:latin typeface="Times New Roman" panose="02020603050405020304" pitchFamily="18" charset="0"/>
                <a:cs typeface="Times New Roman" panose="02020603050405020304" pitchFamily="18" charset="0"/>
              </a:rPr>
              <a:t>7.Yaşlanmanın Politik Ekonomisi Kuramı</a:t>
            </a:r>
          </a:p>
          <a:p>
            <a:pPr marL="92075" indent="0" algn="just">
              <a:buNone/>
              <a:tabLst>
                <a:tab pos="0" algn="l"/>
              </a:tabLst>
            </a:pPr>
            <a:r>
              <a:rPr lang="tr-TR" sz="2400" b="1" dirty="0">
                <a:latin typeface="Times New Roman" panose="02020603050405020304" pitchFamily="18" charset="0"/>
                <a:cs typeface="Times New Roman" panose="02020603050405020304" pitchFamily="18" charset="0"/>
              </a:rPr>
              <a:t>8.Feminist Kuram</a:t>
            </a:r>
          </a:p>
          <a:p>
            <a:pPr marL="92075" indent="0" algn="just">
              <a:buNone/>
              <a:tabLst>
                <a:tab pos="0" algn="l"/>
              </a:tabLst>
            </a:pPr>
            <a:r>
              <a:rPr lang="tr-TR" sz="2400" b="1" dirty="0">
                <a:latin typeface="Times New Roman" panose="02020603050405020304" pitchFamily="18" charset="0"/>
                <a:cs typeface="Times New Roman" panose="02020603050405020304" pitchFamily="18" charset="0"/>
              </a:rPr>
              <a:t>9.Toplumsal Değişim (Takas) Kuramı</a:t>
            </a:r>
          </a:p>
          <a:p>
            <a:pPr marL="92075" indent="0" algn="just">
              <a:buNone/>
              <a:tabLst>
                <a:tab pos="0" algn="l"/>
              </a:tabLst>
            </a:pPr>
            <a:endParaRPr lang="tr-TR" sz="2400" b="1" dirty="0">
              <a:latin typeface="Times New Roman" panose="02020603050405020304" pitchFamily="18" charset="0"/>
              <a:cs typeface="Times New Roman" panose="02020603050405020304" pitchFamily="18" charset="0"/>
            </a:endParaRPr>
          </a:p>
          <a:p>
            <a:pPr marL="92075" indent="0" algn="just">
              <a:buNone/>
              <a:tabLst>
                <a:tab pos="0" algn="l"/>
              </a:tabLst>
            </a:pPr>
            <a:endParaRPr lang="tr-TR" sz="2400" dirty="0">
              <a:latin typeface="Times New Roman" panose="02020603050405020304" pitchFamily="18" charset="0"/>
              <a:cs typeface="Times New Roman" panose="02020603050405020304" pitchFamily="18" charset="0"/>
            </a:endParaRPr>
          </a:p>
          <a:p>
            <a:pPr marL="92075" indent="0" algn="just">
              <a:buNone/>
              <a:tabLst>
                <a:tab pos="0" algn="l"/>
              </a:tabLst>
            </a:pPr>
            <a:endParaRPr lang="tr-TR" sz="2400" b="1" dirty="0">
              <a:latin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2359630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 </a:t>
            </a:r>
            <a:r>
              <a:rPr lang="tr-TR" sz="2800" b="1" dirty="0">
                <a:latin typeface="+mn-lt"/>
                <a:cs typeface="Times New Roman" panose="02020603050405020304" pitchFamily="18" charset="0"/>
              </a:rPr>
              <a:t>9.Toplumsal Değişim (Takas) Kuramı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algn="just">
              <a:buFont typeface="Wingdings" panose="05000000000000000000" pitchFamily="2" charset="2"/>
              <a:buChar char="ü"/>
            </a:pPr>
            <a:endParaRPr lang="tr-TR" sz="2000" b="1" dirty="0">
              <a:latin typeface="Times New Roman" panose="02020603050405020304" pitchFamily="18" charset="0"/>
              <a:ea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tr-TR" dirty="0">
                <a:ea typeface="Times New Roman" panose="02020603050405020304" pitchFamily="18" charset="0"/>
                <a:cs typeface="Times New Roman" panose="02020603050405020304" pitchFamily="18" charset="0"/>
              </a:rPr>
              <a:t>Toplumsal takas kuramcıları; aktif yaşlanma süreci için de karşılıklılık ilkesinin kullanılabileceğini ve fayda sağlayabileceğini belirtmektedirler. </a:t>
            </a:r>
          </a:p>
          <a:p>
            <a:pPr algn="just">
              <a:buFont typeface="Wingdings" panose="05000000000000000000" pitchFamily="2" charset="2"/>
              <a:buChar char="ü"/>
            </a:pPr>
            <a:r>
              <a:rPr lang="tr-TR" dirty="0">
                <a:ea typeface="Times New Roman" panose="02020603050405020304" pitchFamily="18" charset="0"/>
                <a:cs typeface="Times New Roman" panose="02020603050405020304" pitchFamily="18" charset="0"/>
              </a:rPr>
              <a:t>Yaşlı bireylerin yaşam tecrübelerini genç bireylere aktarabilecekleri etkinliklerin düzenlenmesi ve bu karşılıklı fayda ilişkisinin yaşlı bireylerin aktif kalmasını sağlaması örneği verilebilmektedir.</a:t>
            </a:r>
          </a:p>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20</a:t>
            </a:fld>
            <a:endParaRPr lang="tr-TR"/>
          </a:p>
        </p:txBody>
      </p:sp>
    </p:spTree>
    <p:extLst>
      <p:ext uri="{BB962C8B-B14F-4D97-AF65-F5344CB8AC3E}">
        <p14:creationId xmlns:p14="http://schemas.microsoft.com/office/powerpoint/2010/main" val="8946710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 </a:t>
            </a:r>
            <a:r>
              <a:rPr lang="tr-TR" sz="2800" b="1" dirty="0">
                <a:latin typeface="+mn-lt"/>
                <a:cs typeface="Times New Roman" panose="02020603050405020304" pitchFamily="18" charset="0"/>
              </a:rPr>
              <a:t>9.Toplumsal Değişim (Takas) Kuramı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algn="just">
              <a:buFont typeface="Wingdings" panose="05000000000000000000" pitchFamily="2" charset="2"/>
              <a:buChar char="ü"/>
            </a:pPr>
            <a:endParaRPr lang="tr-TR" sz="2000" b="1" dirty="0">
              <a:latin typeface="Times New Roman" panose="02020603050405020304" pitchFamily="18" charset="0"/>
              <a:ea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tr-TR" dirty="0">
                <a:ea typeface="Times New Roman" panose="02020603050405020304" pitchFamily="18" charset="0"/>
                <a:cs typeface="Times New Roman" panose="02020603050405020304" pitchFamily="18" charset="0"/>
              </a:rPr>
              <a:t>Toplumsal takas kuramına göre bireyler karşılıklı fayda sağlamaya yönelik kurdukları bu ilişkilerde girdi ve çıktıları değerlendirirken sahip oldukları </a:t>
            </a:r>
            <a:r>
              <a:rPr lang="tr-TR" b="1" i="1" dirty="0">
                <a:ea typeface="Times New Roman" panose="02020603050405020304" pitchFamily="18" charset="0"/>
                <a:cs typeface="Times New Roman" panose="02020603050405020304" pitchFamily="18" charset="0"/>
              </a:rPr>
              <a:t>kazançları/ ödülleri </a:t>
            </a:r>
            <a:r>
              <a:rPr lang="tr-TR" dirty="0">
                <a:ea typeface="Times New Roman" panose="02020603050405020304" pitchFamily="18" charset="0"/>
                <a:cs typeface="Times New Roman" panose="02020603050405020304" pitchFamily="18" charset="0"/>
              </a:rPr>
              <a:t>diğer bireylerin kazançları/ödülleri ile "</a:t>
            </a:r>
            <a:r>
              <a:rPr lang="tr-TR" b="1" i="1" dirty="0">
                <a:ea typeface="Times New Roman" panose="02020603050405020304" pitchFamily="18" charset="0"/>
                <a:cs typeface="Times New Roman" panose="02020603050405020304" pitchFamily="18" charset="0"/>
              </a:rPr>
              <a:t>kıyas yapma</a:t>
            </a:r>
            <a:r>
              <a:rPr lang="tr-TR" dirty="0">
                <a:ea typeface="Times New Roman" panose="02020603050405020304" pitchFamily="18" charset="0"/>
                <a:cs typeface="Times New Roman" panose="02020603050405020304" pitchFamily="18" charset="0"/>
              </a:rPr>
              <a:t>" davranışı gösterebilmektedirler. </a:t>
            </a:r>
          </a:p>
          <a:p>
            <a:pPr algn="just">
              <a:buFont typeface="Wingdings" panose="05000000000000000000" pitchFamily="2" charset="2"/>
              <a:buChar char="ü"/>
            </a:pPr>
            <a:r>
              <a:rPr lang="tr-TR" dirty="0">
                <a:ea typeface="Times New Roman" panose="02020603050405020304" pitchFamily="18" charset="0"/>
                <a:cs typeface="Times New Roman" panose="02020603050405020304" pitchFamily="18" charset="0"/>
              </a:rPr>
              <a:t>Yaşlılık döneminde de bu kıyas süreci yaşanmakta ve yaşamı boyunca sağladığı kazançları diğer yaşlı bireylerin sağlamış oldukları kazançlar ile karşılaştıran yaşlıların kendi kazançlarının daha iyi veya daha kötü olduğuna yönelik yaptıkları kıyaslar; yaşlılık dönemindeki "yaşam doyum” </a:t>
            </a:r>
            <a:r>
              <a:rPr lang="tr-TR" dirty="0" err="1">
                <a:ea typeface="Times New Roman" panose="02020603050405020304" pitchFamily="18" charset="0"/>
                <a:cs typeface="Times New Roman" panose="02020603050405020304" pitchFamily="18" charset="0"/>
              </a:rPr>
              <a:t>larını</a:t>
            </a:r>
            <a:r>
              <a:rPr lang="tr-TR" dirty="0">
                <a:ea typeface="Times New Roman" panose="02020603050405020304" pitchFamily="18" charset="0"/>
                <a:cs typeface="Times New Roman" panose="02020603050405020304" pitchFamily="18" charset="0"/>
              </a:rPr>
              <a:t> olumlu ya da olumsuz yönde etkileyebilmektedir.</a:t>
            </a:r>
          </a:p>
          <a:p>
            <a:pPr marL="0" indent="0" algn="just">
              <a:buNone/>
            </a:pPr>
            <a:r>
              <a:rPr lang="tr-TR" dirty="0">
                <a:ea typeface="Times New Roman" panose="02020603050405020304" pitchFamily="18" charset="0"/>
                <a:cs typeface="Times New Roman" panose="02020603050405020304" pitchFamily="18" charset="0"/>
              </a:rPr>
              <a:t> </a:t>
            </a:r>
          </a:p>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21</a:t>
            </a:fld>
            <a:endParaRPr lang="tr-TR"/>
          </a:p>
        </p:txBody>
      </p:sp>
    </p:spTree>
    <p:extLst>
      <p:ext uri="{BB962C8B-B14F-4D97-AF65-F5344CB8AC3E}">
        <p14:creationId xmlns:p14="http://schemas.microsoft.com/office/powerpoint/2010/main" val="29117555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 9</a:t>
            </a:r>
            <a:r>
              <a:rPr lang="tr-TR" sz="2800" b="1" dirty="0">
                <a:latin typeface="+mn-lt"/>
                <a:cs typeface="Times New Roman" panose="02020603050405020304" pitchFamily="18" charset="0"/>
              </a:rPr>
              <a:t>.Toplumsal Değişim (Takas) Kuramı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algn="just">
              <a:buFont typeface="Wingdings" panose="05000000000000000000" pitchFamily="2" charset="2"/>
              <a:buChar char="ü"/>
            </a:pPr>
            <a:endParaRPr lang="tr-TR" sz="2000" b="1"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dirty="0">
                <a:ea typeface="Times New Roman" panose="02020603050405020304" pitchFamily="18" charset="0"/>
                <a:cs typeface="Times New Roman" panose="02020603050405020304" pitchFamily="18" charset="0"/>
              </a:rPr>
              <a:t> </a:t>
            </a:r>
          </a:p>
          <a:p>
            <a:pPr marL="549275" indent="-342900" algn="just">
              <a:tabLst>
                <a:tab pos="0" algn="l"/>
              </a:tabLst>
            </a:pPr>
            <a:r>
              <a:rPr lang="tr-TR" dirty="0">
                <a:ea typeface="Times New Roman" panose="02020603050405020304" pitchFamily="18" charset="0"/>
                <a:cs typeface="Times New Roman" panose="02020603050405020304" pitchFamily="18" charset="0"/>
              </a:rPr>
              <a:t>Kaynakların yaşla birlikte azaldığı düşünüldüğünde (sağlık sorunları, emeklilik ile birlikte gelir kaybı, toplumsal rollerde yaşanan değişimler gibi) yaşlı bireylerin dengeli bir takas ilişkisine girme durumlarının azaldığı, güç eşitsizliklerinin yaşandığı ve bu nedenle de yaşlı bireylerin temel ihtiyaçlarını karşılamak için başkalarına ihtiyaç duyduğu sonucuna varılmaktadır. </a:t>
            </a:r>
          </a:p>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22</a:t>
            </a:fld>
            <a:endParaRPr lang="tr-TR"/>
          </a:p>
        </p:txBody>
      </p:sp>
    </p:spTree>
    <p:extLst>
      <p:ext uri="{BB962C8B-B14F-4D97-AF65-F5344CB8AC3E}">
        <p14:creationId xmlns:p14="http://schemas.microsoft.com/office/powerpoint/2010/main" val="8939145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991544"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Kaynaklar</a:t>
            </a:r>
            <a:br>
              <a:rPr lang="tr-TR" sz="3100" b="1" dirty="0">
                <a:latin typeface="+mn-lt"/>
                <a:cs typeface="Times New Roman" panose="02020603050405020304" pitchFamily="18" charset="0"/>
              </a:rPr>
            </a:br>
            <a:endParaRPr lang="tr-TR" sz="3100" b="1" dirty="0">
              <a:latin typeface="+mn-lt"/>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38163" indent="-457200" algn="just">
              <a:spcAft>
                <a:spcPts val="750"/>
              </a:spcAft>
              <a:buFont typeface="Wingdings" panose="05000000000000000000" pitchFamily="2" charset="2"/>
              <a:buChar char="ü"/>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80963" indent="0" algn="just">
              <a:spcAft>
                <a:spcPts val="750"/>
              </a:spcAft>
              <a:buNone/>
            </a:pPr>
            <a:r>
              <a:rPr lang="tr-TR" sz="2400" dirty="0">
                <a:ea typeface="Times New Roman" panose="02020603050405020304" pitchFamily="18" charset="0"/>
                <a:cs typeface="Times New Roman" panose="02020603050405020304" pitchFamily="18" charset="0"/>
              </a:rPr>
              <a:t>1)Yaşlılığa Çok Yönlü Bakış. Yaşlılar İçin Sosyal Hizmet. Baş Editör: Prof. Dr. Emine </a:t>
            </a:r>
            <a:r>
              <a:rPr lang="tr-TR" sz="2400" dirty="0" err="1">
                <a:ea typeface="Times New Roman" panose="02020603050405020304" pitchFamily="18" charset="0"/>
                <a:cs typeface="Times New Roman" panose="02020603050405020304" pitchFamily="18" charset="0"/>
              </a:rPr>
              <a:t>Özmete</a:t>
            </a:r>
            <a:r>
              <a:rPr lang="tr-TR" sz="2400" dirty="0">
                <a:ea typeface="Times New Roman" panose="02020603050405020304" pitchFamily="18" charset="0"/>
                <a:cs typeface="Times New Roman" panose="02020603050405020304" pitchFamily="18" charset="0"/>
              </a:rPr>
              <a:t>. Kitap </a:t>
            </a:r>
            <a:r>
              <a:rPr lang="tr-TR" sz="2400" dirty="0" err="1">
                <a:ea typeface="Times New Roman" panose="02020603050405020304" pitchFamily="18" charset="0"/>
                <a:cs typeface="Times New Roman" panose="02020603050405020304" pitchFamily="18" charset="0"/>
              </a:rPr>
              <a:t>Editörü:Prof</a:t>
            </a:r>
            <a:r>
              <a:rPr lang="tr-TR" sz="2400" dirty="0">
                <a:ea typeface="Times New Roman" panose="02020603050405020304" pitchFamily="18" charset="0"/>
                <a:cs typeface="Times New Roman" panose="02020603050405020304" pitchFamily="18" charset="0"/>
              </a:rPr>
              <a:t>. Dr. Emine </a:t>
            </a:r>
            <a:r>
              <a:rPr lang="tr-TR" sz="2400" dirty="0" err="1">
                <a:ea typeface="Times New Roman" panose="02020603050405020304" pitchFamily="18" charset="0"/>
                <a:cs typeface="Times New Roman" panose="02020603050405020304" pitchFamily="18" charset="0"/>
              </a:rPr>
              <a:t>Özmete</a:t>
            </a:r>
            <a:r>
              <a:rPr lang="tr-TR" sz="2400" dirty="0">
                <a:ea typeface="Times New Roman" panose="02020603050405020304" pitchFamily="18" charset="0"/>
                <a:cs typeface="Times New Roman" panose="02020603050405020304" pitchFamily="18" charset="0"/>
              </a:rPr>
              <a:t>. Hedef Yayıncılık ve Mühendislik. Ankara, 2018.</a:t>
            </a:r>
          </a:p>
          <a:p>
            <a:pPr marL="80963" indent="0" algn="just">
              <a:spcAft>
                <a:spcPts val="750"/>
              </a:spcAft>
              <a:buNone/>
            </a:pPr>
            <a:r>
              <a:rPr lang="tr-TR" sz="2400" dirty="0">
                <a:ea typeface="Times New Roman" panose="02020603050405020304" pitchFamily="18" charset="0"/>
                <a:cs typeface="Times New Roman" panose="02020603050405020304" pitchFamily="18" charset="0"/>
              </a:rPr>
              <a:t>2)</a:t>
            </a:r>
            <a:r>
              <a:rPr lang="tr-TR" sz="2400" dirty="0" err="1">
                <a:ea typeface="Times New Roman" panose="02020603050405020304" pitchFamily="18" charset="0"/>
                <a:cs typeface="Times New Roman" panose="02020603050405020304" pitchFamily="18" charset="0"/>
              </a:rPr>
              <a:t>Gerontolojik</a:t>
            </a:r>
            <a:r>
              <a:rPr lang="tr-TR" sz="2400" dirty="0">
                <a:ea typeface="Times New Roman" panose="02020603050405020304" pitchFamily="18" charset="0"/>
                <a:cs typeface="Times New Roman" panose="02020603050405020304" pitchFamily="18" charset="0"/>
              </a:rPr>
              <a:t> Sosyal Hizmet. Ed. Emre Birinci. Nobel Akademik Yayıncılık. Ankara,2021.</a:t>
            </a:r>
          </a:p>
          <a:p>
            <a:pPr marL="92075" indent="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23</a:t>
            </a:fld>
            <a:endParaRPr lang="tr-TR"/>
          </a:p>
        </p:txBody>
      </p:sp>
    </p:spTree>
    <p:extLst>
      <p:ext uri="{BB962C8B-B14F-4D97-AF65-F5344CB8AC3E}">
        <p14:creationId xmlns:p14="http://schemas.microsoft.com/office/powerpoint/2010/main" val="2111851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939108"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Yaşamdan Geri Çekilme / İlişki Kesme Kuramı / Yaşamdan Kopma Kuramı</a:t>
            </a: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tabLst>
                <a:tab pos="0" algn="l"/>
              </a:tabLst>
            </a:pPr>
            <a:endParaRPr lang="tr-TR" b="1" dirty="0">
              <a:ea typeface="Times New Roman" panose="02020603050405020304" pitchFamily="18" charset="0"/>
              <a:cs typeface="Times New Roman" panose="02020603050405020304" pitchFamily="18" charset="0"/>
            </a:endParaRPr>
          </a:p>
          <a:p>
            <a:pPr marL="549275" indent="-457200" algn="just">
              <a:tabLst>
                <a:tab pos="0" algn="l"/>
              </a:tabLst>
            </a:pPr>
            <a:r>
              <a:rPr lang="tr-TR" b="1" dirty="0">
                <a:ea typeface="Times New Roman" panose="02020603050405020304" pitchFamily="18" charset="0"/>
                <a:cs typeface="Times New Roman" panose="02020603050405020304" pitchFamily="18" charset="0"/>
              </a:rPr>
              <a:t>Kurama göre</a:t>
            </a:r>
            <a:r>
              <a:rPr lang="tr-TR" dirty="0">
                <a:ea typeface="Times New Roman" panose="02020603050405020304" pitchFamily="18" charset="0"/>
                <a:cs typeface="Times New Roman" panose="02020603050405020304" pitchFamily="18" charset="0"/>
              </a:rPr>
              <a:t>, yaşlılık fiziksel, psikolojik ve toplumsal yönden sosyal yaşamdan geri çekilme süreci olarak görülmektedir. </a:t>
            </a:r>
          </a:p>
          <a:p>
            <a:pPr marL="549275" indent="-457200" algn="just">
              <a:tabLst>
                <a:tab pos="0" algn="l"/>
              </a:tabLst>
            </a:pPr>
            <a:r>
              <a:rPr lang="tr-TR" b="1" dirty="0">
                <a:ea typeface="Times New Roman" panose="02020603050405020304" pitchFamily="18" charset="0"/>
                <a:cs typeface="Times New Roman" panose="02020603050405020304" pitchFamily="18" charset="0"/>
              </a:rPr>
              <a:t>Kuramın temel mantığı</a:t>
            </a:r>
            <a:r>
              <a:rPr lang="tr-TR" dirty="0">
                <a:ea typeface="Times New Roman" panose="02020603050405020304" pitchFamily="18" charset="0"/>
                <a:cs typeface="Times New Roman" panose="02020603050405020304" pitchFamily="18" charset="0"/>
              </a:rPr>
              <a:t>, yaşlılar fiziksel etkinlik ve hareketleri azalırken, toplumsal olarak da etkileşimleri azalarak kendi iç dünyalarına çekilir.</a:t>
            </a:r>
          </a:p>
          <a:p>
            <a:pPr marL="549275" indent="-457200" algn="just">
              <a:tabLst>
                <a:tab pos="0" algn="l"/>
              </a:tabLst>
            </a:pPr>
            <a:r>
              <a:rPr lang="tr-TR" dirty="0">
                <a:ea typeface="Times New Roman" panose="02020603050405020304" pitchFamily="18" charset="0"/>
                <a:cs typeface="Times New Roman" panose="02020603050405020304" pitchFamily="18" charset="0"/>
              </a:rPr>
              <a:t>Yaşlıların yaşlılık döneminde pasif bir sürece adım atmaları </a:t>
            </a:r>
            <a:r>
              <a:rPr lang="tr-TR" b="1" dirty="0">
                <a:ea typeface="Times New Roman" panose="02020603050405020304" pitchFamily="18" charset="0"/>
                <a:cs typeface="Times New Roman" panose="02020603050405020304" pitchFamily="18" charset="0"/>
              </a:rPr>
              <a:t>normal, kaçınılmaz, sakin ve mutluluk verici </a:t>
            </a:r>
            <a:r>
              <a:rPr lang="tr-TR" dirty="0">
                <a:ea typeface="Times New Roman" panose="02020603050405020304" pitchFamily="18" charset="0"/>
                <a:cs typeface="Times New Roman" panose="02020603050405020304" pitchFamily="18" charset="0"/>
              </a:rPr>
              <a:t>de bir süreçtir.</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38648847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939108"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Yaşamdan Geri Çekilme / İlişki Kesme Kuramı / Yaşamdan Kopma Kuramı</a:t>
            </a: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tabLst>
                <a:tab pos="0" algn="l"/>
              </a:tabLst>
            </a:pPr>
            <a:endParaRPr lang="tr-TR" dirty="0">
              <a:ea typeface="Times New Roman" panose="02020603050405020304" pitchFamily="18" charset="0"/>
              <a:cs typeface="Times New Roman" panose="02020603050405020304" pitchFamily="18" charset="0"/>
            </a:endParaRPr>
          </a:p>
          <a:p>
            <a:pPr marL="549275" indent="-457200" algn="just">
              <a:tabLst>
                <a:tab pos="0" algn="l"/>
              </a:tabLst>
            </a:pPr>
            <a:r>
              <a:rPr lang="tr-TR" dirty="0">
                <a:ea typeface="Times New Roman" panose="02020603050405020304" pitchFamily="18" charset="0"/>
                <a:cs typeface="Times New Roman" panose="02020603050405020304" pitchFamily="18" charset="0"/>
              </a:rPr>
              <a:t>Hastalanma, bakıma gereksinim duyma, gelirin azalması, sosyal olarak yalnızlaşma gibi nedenlerden dolayı yaşlılık dönemi genellikle insanların yaşamaktan korktukları bir dönemdir. Bu tarz düşünceleri pekiştiren toplumsal ön yargılarda bulunmaktadır. </a:t>
            </a:r>
          </a:p>
          <a:p>
            <a:pPr marL="549275" indent="-457200" algn="just">
              <a:tabLst>
                <a:tab pos="0" algn="l"/>
              </a:tabLst>
            </a:pPr>
            <a:r>
              <a:rPr lang="tr-TR" dirty="0">
                <a:ea typeface="Times New Roman" panose="02020603050405020304" pitchFamily="18" charset="0"/>
                <a:cs typeface="Times New Roman" panose="02020603050405020304" pitchFamily="18" charset="0"/>
              </a:rPr>
              <a:t>Yaşlılar genellikle "Yaşlı hastadır, cinsiyetsizdir, çirkindir, güçsüzdür ve zihinsel olarak yetersizdir” yargıları ile toplum içinde olumsuz olarak adlandırılan bazı değerlendirilmelere maruz kalırlar. Bunun sonucunda da yaşlılar yavaş yavaş toplumdan geri çekilmeye başlar. </a:t>
            </a:r>
          </a:p>
          <a:p>
            <a:pPr marL="549275" indent="-457200" algn="just">
              <a:tabLst>
                <a:tab pos="0" algn="l"/>
              </a:tabLst>
            </a:pPr>
            <a:endParaRPr lang="tr-TR" dirty="0">
              <a:ea typeface="Times New Roman" panose="02020603050405020304" pitchFamily="18" charset="0"/>
              <a:cs typeface="Times New Roman" panose="02020603050405020304" pitchFamily="18" charset="0"/>
            </a:endParaRPr>
          </a:p>
          <a:p>
            <a:pPr marL="549275" indent="-457200" algn="just">
              <a:tabLst>
                <a:tab pos="0" algn="l"/>
              </a:tabLst>
            </a:pPr>
            <a:endParaRPr lang="tr-TR"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21060561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939108"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Yaşamdan Geri Çekilme / İlişki Kesme Kuramı / Yaşamdan Kopma Kuramı</a:t>
            </a: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0" algn="just">
              <a:buNone/>
              <a:tabLst>
                <a:tab pos="0" algn="l"/>
              </a:tabLst>
            </a:pPr>
            <a:endParaRPr lang="tr-TR" dirty="0">
              <a:ea typeface="Times New Roman" panose="02020603050405020304" pitchFamily="18" charset="0"/>
              <a:cs typeface="Times New Roman" panose="02020603050405020304" pitchFamily="18" charset="0"/>
            </a:endParaRPr>
          </a:p>
          <a:p>
            <a:pPr marL="549275" indent="-457200" algn="just">
              <a:tabLst>
                <a:tab pos="0" algn="l"/>
              </a:tabLst>
            </a:pPr>
            <a:r>
              <a:rPr lang="tr-TR" sz="2800" dirty="0">
                <a:ea typeface="Times New Roman" panose="02020603050405020304" pitchFamily="18" charset="0"/>
                <a:cs typeface="Times New Roman" panose="02020603050405020304" pitchFamily="18" charset="0"/>
              </a:rPr>
              <a:t>Yaşamdan geri çekilme kuramına aynı zamanda </a:t>
            </a:r>
            <a:r>
              <a:rPr lang="tr-TR" sz="2800" b="1" dirty="0">
                <a:ea typeface="Times New Roman" panose="02020603050405020304" pitchFamily="18" charset="0"/>
                <a:cs typeface="Times New Roman" panose="02020603050405020304" pitchFamily="18" charset="0"/>
              </a:rPr>
              <a:t>ilişki kesme kuramı </a:t>
            </a:r>
            <a:r>
              <a:rPr lang="tr-TR" sz="2800" dirty="0">
                <a:ea typeface="Times New Roman" panose="02020603050405020304" pitchFamily="18" charset="0"/>
                <a:cs typeface="Times New Roman" panose="02020603050405020304" pitchFamily="18" charset="0"/>
              </a:rPr>
              <a:t>da denir ve yaşlıların, sosyal ilişkilerini ve rollerinin sürdürülmesinde gerekli olan enerji ve güçlerinin azaldığını veya kaybolduğunu öne sürmektedir.</a:t>
            </a:r>
          </a:p>
          <a:p>
            <a:pPr marL="549275" indent="-457200" algn="just">
              <a:tabLst>
                <a:tab pos="0" algn="l"/>
              </a:tabLst>
            </a:pPr>
            <a:r>
              <a:rPr lang="tr-TR" sz="2800" b="1" dirty="0">
                <a:cs typeface="Times New Roman" panose="02020603050405020304" pitchFamily="18" charset="0"/>
              </a:rPr>
              <a:t>Kurama göre </a:t>
            </a:r>
            <a:r>
              <a:rPr lang="tr-TR" sz="2800" dirty="0">
                <a:cs typeface="Times New Roman" panose="02020603050405020304" pitchFamily="18" charset="0"/>
              </a:rPr>
              <a:t>yaşlıların geri çekilmesinin hem yaşlılar hem de toplum açısından bazı yararları vardır</a:t>
            </a:r>
            <a:r>
              <a:rPr lang="tr-TR" dirty="0">
                <a:cs typeface="Times New Roman" panose="02020603050405020304" pitchFamily="18" charset="0"/>
              </a:rPr>
              <a:t>. Bu süreç hem yaşlı birey hem de toplum açısından karşılıklı bir sakinleşme ve yenilenme süreci olarak da ele alınmaktadır. </a:t>
            </a:r>
            <a:endParaRPr lang="tr-TR" sz="2800" dirty="0">
              <a:cs typeface="Times New Roman" panose="02020603050405020304" pitchFamily="18" charset="0"/>
            </a:endParaRPr>
          </a:p>
          <a:p>
            <a:pPr marL="549275" indent="-457200" algn="just">
              <a:tabLst>
                <a:tab pos="0" algn="l"/>
              </a:tabLst>
            </a:pPr>
            <a:endParaRPr lang="tr-TR"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5</a:t>
            </a:fld>
            <a:endParaRPr lang="tr-TR"/>
          </a:p>
        </p:txBody>
      </p:sp>
    </p:spTree>
    <p:extLst>
      <p:ext uri="{BB962C8B-B14F-4D97-AF65-F5344CB8AC3E}">
        <p14:creationId xmlns:p14="http://schemas.microsoft.com/office/powerpoint/2010/main" val="25231067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939108"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Yaşamdan Geri Çekilme / İlişki Kesme Kuramı / Yaşamdan Kopma Kuramı</a:t>
            </a: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0" indent="0" algn="just">
              <a:buNone/>
            </a:pPr>
            <a:endParaRPr lang="tr-TR" sz="2800" b="1" dirty="0">
              <a:cs typeface="Times New Roman" panose="02020603050405020304" pitchFamily="18" charset="0"/>
            </a:endParaRPr>
          </a:p>
          <a:p>
            <a:pPr marL="0" indent="0" algn="just">
              <a:buNone/>
            </a:pPr>
            <a:r>
              <a:rPr lang="tr-TR" sz="2800" b="1" dirty="0">
                <a:cs typeface="Times New Roman" panose="02020603050405020304" pitchFamily="18" charset="0"/>
              </a:rPr>
              <a:t>Kuramın zayıf  yönleri;</a:t>
            </a:r>
          </a:p>
          <a:p>
            <a:pPr algn="just"/>
            <a:r>
              <a:rPr lang="tr-TR" sz="2800" dirty="0">
                <a:cs typeface="Times New Roman" panose="02020603050405020304" pitchFamily="18" charset="0"/>
              </a:rPr>
              <a:t>Toplumun işleyişini ve düzenini çalışma yaşamıyla açıklamaya çalışır.</a:t>
            </a:r>
          </a:p>
          <a:p>
            <a:pPr algn="just"/>
            <a:r>
              <a:rPr lang="tr-TR" sz="2800" dirty="0">
                <a:effectLst/>
                <a:ea typeface="Times New Roman" panose="02020603050405020304" pitchFamily="18" charset="0"/>
              </a:rPr>
              <a:t>Sosyal rol ve ilişkilerdeki kayıpları aşırı vurgulaması ve bunları yaşlılık döneminin özellikleri olarak görmesi, bugünkü yaşlının beklentileriyle uymamaktadır.</a:t>
            </a:r>
          </a:p>
          <a:p>
            <a:pPr algn="just"/>
            <a:r>
              <a:rPr lang="tr-TR" sz="2800" dirty="0">
                <a:effectLst/>
                <a:ea typeface="Times New Roman" panose="02020603050405020304" pitchFamily="18" charset="0"/>
              </a:rPr>
              <a:t>Yaşlıların toplumdan soyutlanmalarına bilimsel bir zemin hazırlamaktadır.</a:t>
            </a:r>
            <a:endParaRPr lang="tr-TR" sz="2800" dirty="0">
              <a:cs typeface="Times New Roman" panose="02020603050405020304" pitchFamily="18" charset="0"/>
            </a:endParaRPr>
          </a:p>
          <a:p>
            <a:pPr marL="549275" indent="-457200" algn="just">
              <a:tabLst>
                <a:tab pos="0" algn="l"/>
              </a:tabLst>
            </a:pPr>
            <a:endParaRPr lang="tr-TR"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6</a:t>
            </a:fld>
            <a:endParaRPr lang="tr-TR"/>
          </a:p>
        </p:txBody>
      </p:sp>
    </p:spTree>
    <p:extLst>
      <p:ext uri="{BB962C8B-B14F-4D97-AF65-F5344CB8AC3E}">
        <p14:creationId xmlns:p14="http://schemas.microsoft.com/office/powerpoint/2010/main" val="727456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2.Etkinlik / Aktivite Kuramı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663575" indent="-457200" algn="just">
              <a:tabLst>
                <a:tab pos="0" algn="l"/>
              </a:tabLst>
            </a:pPr>
            <a:r>
              <a:rPr lang="tr-TR" dirty="0">
                <a:ea typeface="Times New Roman" panose="02020603050405020304" pitchFamily="18" charset="0"/>
                <a:cs typeface="Times New Roman" panose="02020603050405020304" pitchFamily="18" charset="0"/>
              </a:rPr>
              <a:t>Bu kuram geri çekilme kuramına tepki olarak ortaya çıkmıştır. </a:t>
            </a:r>
            <a:r>
              <a:rPr lang="tr-TR" b="1" dirty="0">
                <a:ea typeface="Times New Roman" panose="02020603050405020304" pitchFamily="18" charset="0"/>
                <a:cs typeface="Times New Roman" panose="02020603050405020304" pitchFamily="18" charset="0"/>
              </a:rPr>
              <a:t>Kuramın temel mantığı, yaşlılığın pozitif yönlerinin ve yaşlı bireylerin aktifleştirilmesi gerekliliğidir</a:t>
            </a:r>
            <a:r>
              <a:rPr lang="tr-TR" dirty="0">
                <a:ea typeface="Times New Roman" panose="02020603050405020304" pitchFamily="18" charset="0"/>
                <a:cs typeface="Times New Roman" panose="02020603050405020304" pitchFamily="18" charset="0"/>
              </a:rPr>
              <a:t>. </a:t>
            </a:r>
          </a:p>
          <a:p>
            <a:pPr marL="663575" indent="-457200" algn="just">
              <a:tabLst>
                <a:tab pos="0" algn="l"/>
              </a:tabLst>
            </a:pPr>
            <a:r>
              <a:rPr lang="tr-TR" dirty="0">
                <a:ea typeface="Times New Roman" panose="02020603050405020304" pitchFamily="18" charset="0"/>
                <a:cs typeface="Times New Roman" panose="02020603050405020304" pitchFamily="18" charset="0"/>
              </a:rPr>
              <a:t>Kuramın ana fikri, insanları birbirlerinden ayıran temel unsurun aralarındaki yaş farkı olmadığı, </a:t>
            </a:r>
            <a:r>
              <a:rPr lang="tr-TR" b="1" dirty="0">
                <a:ea typeface="Times New Roman" panose="02020603050405020304" pitchFamily="18" charset="0"/>
                <a:cs typeface="Times New Roman" panose="02020603050405020304" pitchFamily="18" charset="0"/>
              </a:rPr>
              <a:t>etkinlikleri ve yararlılıkları </a:t>
            </a:r>
            <a:r>
              <a:rPr lang="tr-TR" dirty="0">
                <a:ea typeface="Times New Roman" panose="02020603050405020304" pitchFamily="18" charset="0"/>
                <a:cs typeface="Times New Roman" panose="02020603050405020304" pitchFamily="18" charset="0"/>
              </a:rPr>
              <a:t>olduğudur. Pasiflik, istenmeyen ve kişileri toplumdan soyutlayan, işe yaramazlık duygusunu körükleyen olumsuz bir gelişme olarak değerlendirilmektedir. Yaşlılıkta böyle bir sürecin ortaya çıkmış olması, insanı mutsuzluğa götüreceği için kesinlikle engellenmesi gereklidir</a:t>
            </a:r>
            <a:r>
              <a:rPr lang="tr-TR" sz="2400" dirty="0">
                <a:ea typeface="Times New Roman" panose="02020603050405020304" pitchFamily="18" charset="0"/>
                <a:cs typeface="Times New Roman" panose="02020603050405020304" pitchFamily="18" charset="0"/>
              </a:rPr>
              <a:t>.</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7</a:t>
            </a:fld>
            <a:endParaRPr lang="tr-TR"/>
          </a:p>
        </p:txBody>
      </p:sp>
    </p:spTree>
    <p:extLst>
      <p:ext uri="{BB962C8B-B14F-4D97-AF65-F5344CB8AC3E}">
        <p14:creationId xmlns:p14="http://schemas.microsoft.com/office/powerpoint/2010/main" val="213649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2.Etkinlik / Aktivite Kuramı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57740" indent="-457200" algn="just">
              <a:buClr>
                <a:srgbClr val="B31166"/>
              </a:buClr>
              <a:buFont typeface="Wingdings" panose="05000000000000000000" pitchFamily="2" charset="2"/>
              <a:buChar char="ü"/>
            </a:pPr>
            <a:endParaRPr lang="tr-TR" sz="2400" b="1" dirty="0">
              <a:effectLst/>
              <a:latin typeface="Times New Roman" panose="02020603050405020304" pitchFamily="18" charset="0"/>
              <a:ea typeface="Times New Roman" panose="02020603050405020304" pitchFamily="18" charset="0"/>
            </a:endParaRPr>
          </a:p>
          <a:p>
            <a:pPr marL="457740" indent="-457200" algn="just">
              <a:buClr>
                <a:srgbClr val="B31166"/>
              </a:buClr>
            </a:pPr>
            <a:r>
              <a:rPr lang="tr-TR" b="1" dirty="0">
                <a:effectLst/>
                <a:ea typeface="Times New Roman" panose="02020603050405020304" pitchFamily="18" charset="0"/>
              </a:rPr>
              <a:t>Aktivite kuramı</a:t>
            </a:r>
            <a:r>
              <a:rPr lang="tr-TR" dirty="0">
                <a:effectLst/>
                <a:ea typeface="Times New Roman" panose="02020603050405020304" pitchFamily="18" charset="0"/>
              </a:rPr>
              <a:t>, yaşam doyumunun ancak yaşama aktif olarak katılmakla mümkün olabileceği görüşüne dayanır. B</a:t>
            </a:r>
            <a:r>
              <a:rPr lang="tr-TR" dirty="0">
                <a:ea typeface="Times New Roman" panose="02020603050405020304" pitchFamily="18" charset="0"/>
              </a:rPr>
              <a:t>ireyin kaliteli bir yaşlanma sürecini geçirebilmesi için rol ve yaşamsal faaliyetlerini sürdürmesi, aktifliğini ömür boyu koruması ve bu konuda yapılan toplumsal baskıya boyun eğmemesi gereklidir. </a:t>
            </a:r>
          </a:p>
          <a:p>
            <a:pPr marL="457740" indent="-457200" algn="just">
              <a:buClr>
                <a:srgbClr val="B31166"/>
              </a:buClr>
            </a:pPr>
            <a:r>
              <a:rPr lang="tr-TR" b="1" dirty="0">
                <a:ea typeface="Times New Roman" panose="02020603050405020304" pitchFamily="18" charset="0"/>
              </a:rPr>
              <a:t>Aktivite kuramının özünde </a:t>
            </a:r>
            <a:r>
              <a:rPr lang="tr-TR" dirty="0">
                <a:ea typeface="Times New Roman" panose="02020603050405020304" pitchFamily="18" charset="0"/>
              </a:rPr>
              <a:t>yaşlılık sürecinde yaşlı bireylerin yaşamda aktif olabilecekleri, yeni ve farklı bir rol ve sorumluluk alanına girebilecekleri ele alınmaktadır.</a:t>
            </a:r>
          </a:p>
          <a:p>
            <a:pPr marL="434975" algn="just">
              <a:buFont typeface="Wingdings" panose="05000000000000000000" pitchFamily="2" charset="2"/>
              <a:buChar char="ü"/>
              <a:tabLst>
                <a:tab pos="0" algn="l"/>
              </a:tabLst>
            </a:pPr>
            <a:endParaRPr lang="tr-TR" sz="2400"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8</a:t>
            </a:fld>
            <a:endParaRPr lang="tr-TR"/>
          </a:p>
        </p:txBody>
      </p:sp>
    </p:spTree>
    <p:extLst>
      <p:ext uri="{BB962C8B-B14F-4D97-AF65-F5344CB8AC3E}">
        <p14:creationId xmlns:p14="http://schemas.microsoft.com/office/powerpoint/2010/main" val="2577854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415480" y="465457"/>
            <a:ext cx="10244708" cy="644650"/>
          </a:xfrm>
        </p:spPr>
        <p:txBody>
          <a:bodyPr anchor="ctr">
            <a:normAutofit fontScale="90000"/>
          </a:bodyPr>
          <a:lstStyle/>
          <a:p>
            <a:r>
              <a:rPr lang="tr-TR" sz="2800" b="1" dirty="0">
                <a:latin typeface="Times New Roman" panose="02020603050405020304" pitchFamily="18" charset="0"/>
                <a:cs typeface="Times New Roman" panose="02020603050405020304" pitchFamily="18" charset="0"/>
              </a:rPr>
              <a:t> </a:t>
            </a:r>
            <a:r>
              <a:rPr lang="tr-TR" sz="3100" b="1" dirty="0">
                <a:latin typeface="+mn-lt"/>
                <a:cs typeface="Times New Roman" panose="02020603050405020304" pitchFamily="18" charset="0"/>
              </a:rPr>
              <a:t>3.Süreklilik Kuramı (</a:t>
            </a:r>
            <a:r>
              <a:rPr lang="tr-TR" sz="3100" b="1" i="1" dirty="0">
                <a:latin typeface="+mn-lt"/>
                <a:cs typeface="Times New Roman" panose="02020603050405020304" pitchFamily="18" charset="0"/>
              </a:rPr>
              <a:t>Gençliğimizde ne isek, yaşlılığımızda da öyle oluruz</a:t>
            </a:r>
            <a:r>
              <a:rPr lang="tr-TR" sz="2800" b="1" dirty="0">
                <a:latin typeface="Times New Roman" panose="02020603050405020304" pitchFamily="18" charset="0"/>
                <a:cs typeface="Times New Roman" panose="02020603050405020304" pitchFamily="18" charset="0"/>
              </a:rPr>
              <a:t>)</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342900" algn="just">
              <a:tabLst>
                <a:tab pos="0" algn="l"/>
              </a:tabLst>
            </a:pPr>
            <a:endParaRPr lang="tr-TR" b="1" dirty="0">
              <a:ea typeface="Times New Roman" panose="02020603050405020304" pitchFamily="18" charset="0"/>
              <a:cs typeface="Times New Roman" panose="02020603050405020304" pitchFamily="18" charset="0"/>
            </a:endParaRPr>
          </a:p>
          <a:p>
            <a:pPr marL="549275" indent="-342900" algn="just">
              <a:tabLst>
                <a:tab pos="0" algn="l"/>
              </a:tabLst>
            </a:pPr>
            <a:r>
              <a:rPr lang="tr-TR" b="1" dirty="0">
                <a:ea typeface="Times New Roman" panose="02020603050405020304" pitchFamily="18" charset="0"/>
                <a:cs typeface="Times New Roman" panose="02020603050405020304" pitchFamily="18" charset="0"/>
              </a:rPr>
              <a:t>Kuram temelde </a:t>
            </a:r>
            <a:r>
              <a:rPr lang="tr-TR" dirty="0">
                <a:ea typeface="Times New Roman" panose="02020603050405020304" pitchFamily="18" charset="0"/>
                <a:cs typeface="Times New Roman" panose="02020603050405020304" pitchFamily="18" charset="0"/>
              </a:rPr>
              <a:t>iç ve dış etmenlere karşı doğru bir denge yakalanırsa yaşlanmanın sağlıklı bir  süreç olacağını savunur.</a:t>
            </a:r>
          </a:p>
          <a:p>
            <a:pPr marL="549275" indent="-342900" algn="just">
              <a:tabLst>
                <a:tab pos="0" algn="l"/>
              </a:tabLst>
            </a:pPr>
            <a:r>
              <a:rPr lang="tr-TR" dirty="0">
                <a:ea typeface="Times New Roman" panose="02020603050405020304" pitchFamily="18" charset="0"/>
                <a:cs typeface="Times New Roman" panose="02020603050405020304" pitchFamily="18" charset="0"/>
              </a:rPr>
              <a:t>Başarılı bir yaşlanma iç ve dış yapıların sürekliliğinin sağlanmasına bağlıdır ve birey eski deneyimlerine, eski alışkanlıklarına ve geçmiş sosyal ilişkilerine bağlı kalarak dengeyi bulmaya çalışmaktadır. Geçmiş deneyimleri ile geliştirdiği stratejiler yaşlının değişen koşullarda dengeyi bulmasını sağlar.</a:t>
            </a:r>
          </a:p>
          <a:p>
            <a:pPr marL="549275" indent="-342900" algn="just">
              <a:tabLst>
                <a:tab pos="0" algn="l"/>
              </a:tabLst>
            </a:pPr>
            <a:r>
              <a:rPr lang="tr-TR" b="1" dirty="0">
                <a:ea typeface="Times New Roman" panose="02020603050405020304" pitchFamily="18" charset="0"/>
                <a:cs typeface="Times New Roman" panose="02020603050405020304" pitchFamily="18" charset="0"/>
              </a:rPr>
              <a:t>Diğer kuramlardan farklı olarak </a:t>
            </a:r>
            <a:r>
              <a:rPr lang="tr-TR" dirty="0">
                <a:ea typeface="Times New Roman" panose="02020603050405020304" pitchFamily="18" charset="0"/>
                <a:cs typeface="Times New Roman" panose="02020603050405020304" pitchFamily="18" charset="0"/>
              </a:rPr>
              <a:t>süreklilik kuramı yaşlılık döneminin dışına da geçerek bireyi yaşam boyu ele alır.</a:t>
            </a:r>
          </a:p>
          <a:p>
            <a:pPr marL="92075" indent="0" algn="just">
              <a:buNone/>
              <a:tabLst>
                <a:tab pos="0" algn="l"/>
              </a:tabLst>
            </a:pPr>
            <a:endParaRPr lang="tr-TR" sz="2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9</a:t>
            </a:fld>
            <a:endParaRPr lang="tr-TR"/>
          </a:p>
        </p:txBody>
      </p:sp>
    </p:spTree>
    <p:extLst>
      <p:ext uri="{BB962C8B-B14F-4D97-AF65-F5344CB8AC3E}">
        <p14:creationId xmlns:p14="http://schemas.microsoft.com/office/powerpoint/2010/main" val="4240711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20426</TotalTime>
  <Words>1623</Words>
  <Application>Microsoft Office PowerPoint</Application>
  <PresentationFormat>Geniş ekran</PresentationFormat>
  <Paragraphs>178</Paragraphs>
  <Slides>23</Slides>
  <Notes>23</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23</vt:i4>
      </vt:variant>
    </vt:vector>
  </HeadingPairs>
  <TitlesOfParts>
    <vt:vector size="29" baseType="lpstr">
      <vt:lpstr>Arial</vt:lpstr>
      <vt:lpstr>Calibri</vt:lpstr>
      <vt:lpstr>Calibri Light</vt:lpstr>
      <vt:lpstr>Times New Roman</vt:lpstr>
      <vt:lpstr>Wingdings</vt:lpstr>
      <vt:lpstr>Office Teması</vt:lpstr>
      <vt:lpstr> Ankara Üniversitesi  Sağlık Bilimleri Fakültesi Sosyal Hizmet Anabilim Dalı </vt:lpstr>
      <vt:lpstr> YAŞLILIK KURAMLARI </vt:lpstr>
      <vt:lpstr> Yaşamdan Geri Çekilme / İlişki Kesme Kuramı / Yaşamdan Kopma Kuramı </vt:lpstr>
      <vt:lpstr> Yaşamdan Geri Çekilme / İlişki Kesme Kuramı / Yaşamdan Kopma Kuramı </vt:lpstr>
      <vt:lpstr> Yaşamdan Geri Çekilme / İlişki Kesme Kuramı / Yaşamdan Kopma Kuramı </vt:lpstr>
      <vt:lpstr>  Yaşamdan Geri Çekilme / İlişki Kesme Kuramı / Yaşamdan Kopma Kuramı   </vt:lpstr>
      <vt:lpstr>2.Etkinlik / Aktivite Kuramı</vt:lpstr>
      <vt:lpstr>2.Etkinlik / Aktivite Kuramı</vt:lpstr>
      <vt:lpstr> 3.Süreklilik Kuramı (Gençliğimizde ne isek, yaşlılığımızda da öyle oluruz)</vt:lpstr>
      <vt:lpstr> 3.Süreklilik Kuramı (Gençliğimizde ne isek, yaşlılığımızda da öyle oluruz)</vt:lpstr>
      <vt:lpstr> 4.Yaşam Döngüsü Kuramı</vt:lpstr>
      <vt:lpstr> 5.Rol Bırakma Kuramı</vt:lpstr>
      <vt:lpstr> 6.Alt Kültür Kuramı</vt:lpstr>
      <vt:lpstr> 7.Yaşlanmanın Politik Ekonomisi Kuramı</vt:lpstr>
      <vt:lpstr> 7.Yaşlanmanın Politik Ekonomisi Kuramı</vt:lpstr>
      <vt:lpstr>8.Feminist Kuram</vt:lpstr>
      <vt:lpstr>8.Feminist Kuram</vt:lpstr>
      <vt:lpstr>8.Feminist Kuram</vt:lpstr>
      <vt:lpstr> 9.Toplumsal Değişim (Takas) Kuramı</vt:lpstr>
      <vt:lpstr> 9.Toplumsal Değişim (Takas) Kuramı</vt:lpstr>
      <vt:lpstr> 9.Toplumsal Değişim (Takas) Kuramı</vt:lpstr>
      <vt:lpstr> 9.Toplumsal Değişim (Takas) Kuramı</vt:lpstr>
      <vt:lpstr> Kaynaklar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165</cp:revision>
  <dcterms:created xsi:type="dcterms:W3CDTF">2019-12-10T17:31:29Z</dcterms:created>
  <dcterms:modified xsi:type="dcterms:W3CDTF">2022-12-26T16:34:55Z</dcterms:modified>
</cp:coreProperties>
</file>