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91" r:id="rId2"/>
    <p:sldId id="292" r:id="rId3"/>
    <p:sldId id="305" r:id="rId4"/>
    <p:sldId id="306" r:id="rId5"/>
    <p:sldId id="307" r:id="rId6"/>
    <p:sldId id="308" r:id="rId7"/>
    <p:sldId id="293" r:id="rId8"/>
    <p:sldId id="304" r:id="rId9"/>
    <p:sldId id="296" r:id="rId10"/>
    <p:sldId id="297" r:id="rId11"/>
    <p:sldId id="298" r:id="rId12"/>
    <p:sldId id="299" r:id="rId13"/>
    <p:sldId id="300" r:id="rId14"/>
    <p:sldId id="315" r:id="rId15"/>
    <p:sldId id="301" r:id="rId16"/>
    <p:sldId id="309" r:id="rId17"/>
    <p:sldId id="310" r:id="rId18"/>
    <p:sldId id="302" r:id="rId19"/>
    <p:sldId id="311" r:id="rId20"/>
    <p:sldId id="312" r:id="rId21"/>
    <p:sldId id="313" r:id="rId22"/>
    <p:sldId id="314" r:id="rId23"/>
    <p:sldId id="319" r:id="rId24"/>
    <p:sldId id="316" r:id="rId25"/>
    <p:sldId id="317" r:id="rId26"/>
    <p:sldId id="303" r:id="rId27"/>
    <p:sldId id="318" r:id="rId28"/>
    <p:sldId id="323" r:id="rId29"/>
    <p:sldId id="320" r:id="rId30"/>
    <p:sldId id="321" r:id="rId31"/>
    <p:sldId id="322" r:id="rId32"/>
    <p:sldId id="332" r:id="rId33"/>
    <p:sldId id="324" r:id="rId34"/>
    <p:sldId id="325" r:id="rId35"/>
    <p:sldId id="326" r:id="rId36"/>
    <p:sldId id="327" r:id="rId37"/>
    <p:sldId id="328" r:id="rId38"/>
    <p:sldId id="329" r:id="rId39"/>
    <p:sldId id="330" r:id="rId40"/>
    <p:sldId id="333" r:id="rId41"/>
    <p:sldId id="343" r:id="rId42"/>
    <p:sldId id="344" r:id="rId43"/>
    <p:sldId id="334" r:id="rId44"/>
    <p:sldId id="335" r:id="rId45"/>
    <p:sldId id="345" r:id="rId46"/>
    <p:sldId id="331" r:id="rId47"/>
    <p:sldId id="337" r:id="rId48"/>
    <p:sldId id="338" r:id="rId49"/>
    <p:sldId id="339" r:id="rId50"/>
    <p:sldId id="341" r:id="rId51"/>
    <p:sldId id="342" r:id="rId52"/>
    <p:sldId id="347" r:id="rId53"/>
    <p:sldId id="348" r:id="rId54"/>
    <p:sldId id="349" r:id="rId55"/>
    <p:sldId id="350" r:id="rId56"/>
    <p:sldId id="351" r:id="rId57"/>
    <p:sldId id="352" r:id="rId58"/>
    <p:sldId id="353" r:id="rId59"/>
    <p:sldId id="354" r:id="rId60"/>
    <p:sldId id="355" r:id="rId61"/>
    <p:sldId id="356" r:id="rId62"/>
    <p:sldId id="357" r:id="rId63"/>
    <p:sldId id="358" r:id="rId6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a:srgbClr val="CC66FF"/>
    <a:srgbClr val="FF2F92"/>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48" autoAdjust="0"/>
    <p:restoredTop sz="94643"/>
  </p:normalViewPr>
  <p:slideViewPr>
    <p:cSldViewPr snapToGrid="0" snapToObjects="1">
      <p:cViewPr varScale="1">
        <p:scale>
          <a:sx n="100" d="100"/>
          <a:sy n="100" d="100"/>
        </p:scale>
        <p:origin x="192"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4" Type="http://schemas.openxmlformats.org/officeDocument/2006/relationships/image" Target="../media/image9.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Konu Başlığı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E929EEA1-3752-8541-93E9-A532A41BD73F}" type="datetimeFigureOut">
              <a:rPr lang="tr-TR" smtClean="0"/>
              <a:t>4.12.2018</a:t>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98A0334-5716-7146-AF5A-B347D293D3D6}" type="slidenum">
              <a:rPr lang="tr-TR" smtClean="0"/>
              <a:t>‹#›</a:t>
            </a:fld>
            <a:endParaRPr lang="tr-TR"/>
          </a:p>
        </p:txBody>
      </p:sp>
    </p:spTree>
    <p:extLst>
      <p:ext uri="{BB962C8B-B14F-4D97-AF65-F5344CB8AC3E}">
        <p14:creationId xmlns:p14="http://schemas.microsoft.com/office/powerpoint/2010/main" val="412347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stilini düzenlemek için tıklayın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929EEA1-3752-8541-93E9-A532A41BD73F}" type="datetimeFigureOut">
              <a:rPr lang="tr-TR" smtClean="0"/>
              <a:t>4.12.2018</a:t>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98A0334-5716-7146-AF5A-B347D293D3D6}" type="slidenum">
              <a:rPr lang="tr-TR" smtClean="0"/>
              <a:t>‹#›</a:t>
            </a:fld>
            <a:endParaRPr lang="tr-TR"/>
          </a:p>
        </p:txBody>
      </p:sp>
    </p:spTree>
    <p:extLst>
      <p:ext uri="{BB962C8B-B14F-4D97-AF65-F5344CB8AC3E}">
        <p14:creationId xmlns:p14="http://schemas.microsoft.com/office/powerpoint/2010/main" val="632111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929EEA1-3752-8541-93E9-A532A41BD73F}" type="datetimeFigureOut">
              <a:rPr lang="tr-TR" smtClean="0"/>
              <a:t>4.12.2018</a:t>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98A0334-5716-7146-AF5A-B347D293D3D6}" type="slidenum">
              <a:rPr lang="tr-TR" smtClean="0"/>
              <a:t>‹#›</a:t>
            </a:fld>
            <a:endParaRPr lang="tr-TR"/>
          </a:p>
        </p:txBody>
      </p:sp>
    </p:spTree>
    <p:extLst>
      <p:ext uri="{BB962C8B-B14F-4D97-AF65-F5344CB8AC3E}">
        <p14:creationId xmlns:p14="http://schemas.microsoft.com/office/powerpoint/2010/main" val="303958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stilini düzenlemek için tıklayın</a:t>
            </a:r>
          </a:p>
        </p:txBody>
      </p:sp>
      <p:sp>
        <p:nvSpPr>
          <p:cNvPr id="3" name="İçerik Yer Tutucusu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929EEA1-3752-8541-93E9-A532A41BD73F}" type="datetimeFigureOut">
              <a:rPr lang="tr-TR" smtClean="0"/>
              <a:t>4.12.2018</a:t>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98A0334-5716-7146-AF5A-B347D293D3D6}" type="slidenum">
              <a:rPr lang="tr-TR" smtClean="0"/>
              <a:t>‹#›</a:t>
            </a:fld>
            <a:endParaRPr lang="tr-TR"/>
          </a:p>
        </p:txBody>
      </p:sp>
    </p:spTree>
    <p:extLst>
      <p:ext uri="{BB962C8B-B14F-4D97-AF65-F5344CB8AC3E}">
        <p14:creationId xmlns:p14="http://schemas.microsoft.com/office/powerpoint/2010/main" val="395930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p:cNvSpPr>
            <a:spLocks noGrp="1"/>
          </p:cNvSpPr>
          <p:nvPr>
            <p:ph type="dt" sz="half" idx="10"/>
          </p:nvPr>
        </p:nvSpPr>
        <p:spPr/>
        <p:txBody>
          <a:bodyPr/>
          <a:lstStyle/>
          <a:p>
            <a:fld id="{E929EEA1-3752-8541-93E9-A532A41BD73F}" type="datetimeFigureOut">
              <a:rPr lang="tr-TR" smtClean="0"/>
              <a:t>4.12.2018</a:t>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98A0334-5716-7146-AF5A-B347D293D3D6}" type="slidenum">
              <a:rPr lang="tr-TR" smtClean="0"/>
              <a:t>‹#›</a:t>
            </a:fld>
            <a:endParaRPr lang="tr-TR"/>
          </a:p>
        </p:txBody>
      </p:sp>
    </p:spTree>
    <p:extLst>
      <p:ext uri="{BB962C8B-B14F-4D97-AF65-F5344CB8AC3E}">
        <p14:creationId xmlns:p14="http://schemas.microsoft.com/office/powerpoint/2010/main" val="1500280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stilini düzenlemek için tıklayın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E929EEA1-3752-8541-93E9-A532A41BD73F}" type="datetimeFigureOut">
              <a:rPr lang="tr-TR" smtClean="0"/>
              <a:t>4.12.2018</a:t>
            </a:fld>
            <a:endParaRPr lang="tr-TR"/>
          </a:p>
        </p:txBody>
      </p:sp>
      <p:sp>
        <p:nvSpPr>
          <p:cNvPr id="6" name="Alt 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98A0334-5716-7146-AF5A-B347D293D3D6}" type="slidenum">
              <a:rPr lang="tr-TR" smtClean="0"/>
              <a:t>‹#›</a:t>
            </a:fld>
            <a:endParaRPr lang="tr-TR"/>
          </a:p>
        </p:txBody>
      </p:sp>
    </p:spTree>
    <p:extLst>
      <p:ext uri="{BB962C8B-B14F-4D97-AF65-F5344CB8AC3E}">
        <p14:creationId xmlns:p14="http://schemas.microsoft.com/office/powerpoint/2010/main" val="1617065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E929EEA1-3752-8541-93E9-A532A41BD73F}" type="datetimeFigureOut">
              <a:rPr lang="tr-TR" smtClean="0"/>
              <a:t>4.12.2018</a:t>
            </a:fld>
            <a:endParaRPr lang="tr-TR"/>
          </a:p>
        </p:txBody>
      </p:sp>
      <p:sp>
        <p:nvSpPr>
          <p:cNvPr id="8" name="Alt 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598A0334-5716-7146-AF5A-B347D293D3D6}" type="slidenum">
              <a:rPr lang="tr-TR" smtClean="0"/>
              <a:t>‹#›</a:t>
            </a:fld>
            <a:endParaRPr lang="tr-TR"/>
          </a:p>
        </p:txBody>
      </p:sp>
    </p:spTree>
    <p:extLst>
      <p:ext uri="{BB962C8B-B14F-4D97-AF65-F5344CB8AC3E}">
        <p14:creationId xmlns:p14="http://schemas.microsoft.com/office/powerpoint/2010/main" val="1620843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stilini düzenlemek için tıklayın</a:t>
            </a:r>
          </a:p>
        </p:txBody>
      </p:sp>
      <p:sp>
        <p:nvSpPr>
          <p:cNvPr id="3" name="Veri Yer Tutucusu 2"/>
          <p:cNvSpPr>
            <a:spLocks noGrp="1"/>
          </p:cNvSpPr>
          <p:nvPr>
            <p:ph type="dt" sz="half" idx="10"/>
          </p:nvPr>
        </p:nvSpPr>
        <p:spPr/>
        <p:txBody>
          <a:bodyPr/>
          <a:lstStyle/>
          <a:p>
            <a:fld id="{E929EEA1-3752-8541-93E9-A532A41BD73F}" type="datetimeFigureOut">
              <a:rPr lang="tr-TR" smtClean="0"/>
              <a:t>4.12.2018</a:t>
            </a:fld>
            <a:endParaRPr lang="tr-TR"/>
          </a:p>
        </p:txBody>
      </p:sp>
      <p:sp>
        <p:nvSpPr>
          <p:cNvPr id="4" name="Alt 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598A0334-5716-7146-AF5A-B347D293D3D6}" type="slidenum">
              <a:rPr lang="tr-TR" smtClean="0"/>
              <a:t>‹#›</a:t>
            </a:fld>
            <a:endParaRPr lang="tr-TR"/>
          </a:p>
        </p:txBody>
      </p:sp>
    </p:spTree>
    <p:extLst>
      <p:ext uri="{BB962C8B-B14F-4D97-AF65-F5344CB8AC3E}">
        <p14:creationId xmlns:p14="http://schemas.microsoft.com/office/powerpoint/2010/main" val="688961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E929EEA1-3752-8541-93E9-A532A41BD73F}" type="datetimeFigureOut">
              <a:rPr lang="tr-TR" smtClean="0"/>
              <a:t>4.12.2018</a:t>
            </a:fld>
            <a:endParaRPr lang="tr-TR"/>
          </a:p>
        </p:txBody>
      </p:sp>
      <p:sp>
        <p:nvSpPr>
          <p:cNvPr id="3" name="Alt 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598A0334-5716-7146-AF5A-B347D293D3D6}" type="slidenum">
              <a:rPr lang="tr-TR" smtClean="0"/>
              <a:t>‹#›</a:t>
            </a:fld>
            <a:endParaRPr lang="tr-TR"/>
          </a:p>
        </p:txBody>
      </p:sp>
    </p:spTree>
    <p:extLst>
      <p:ext uri="{BB962C8B-B14F-4D97-AF65-F5344CB8AC3E}">
        <p14:creationId xmlns:p14="http://schemas.microsoft.com/office/powerpoint/2010/main" val="146979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Açıklama Yazı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p:cNvSpPr>
            <a:spLocks noGrp="1"/>
          </p:cNvSpPr>
          <p:nvPr>
            <p:ph type="dt" sz="half" idx="10"/>
          </p:nvPr>
        </p:nvSpPr>
        <p:spPr/>
        <p:txBody>
          <a:bodyPr/>
          <a:lstStyle/>
          <a:p>
            <a:fld id="{E929EEA1-3752-8541-93E9-A532A41BD73F}" type="datetimeFigureOut">
              <a:rPr lang="tr-TR" smtClean="0"/>
              <a:t>4.12.2018</a:t>
            </a:fld>
            <a:endParaRPr lang="tr-TR"/>
          </a:p>
        </p:txBody>
      </p:sp>
      <p:sp>
        <p:nvSpPr>
          <p:cNvPr id="6" name="Alt 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98A0334-5716-7146-AF5A-B347D293D3D6}" type="slidenum">
              <a:rPr lang="tr-TR" smtClean="0"/>
              <a:t>‹#›</a:t>
            </a:fld>
            <a:endParaRPr lang="tr-TR"/>
          </a:p>
        </p:txBody>
      </p:sp>
    </p:spTree>
    <p:extLst>
      <p:ext uri="{BB962C8B-B14F-4D97-AF65-F5344CB8AC3E}">
        <p14:creationId xmlns:p14="http://schemas.microsoft.com/office/powerpoint/2010/main" val="684531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çıklama Yazı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p:cNvSpPr>
            <a:spLocks noGrp="1"/>
          </p:cNvSpPr>
          <p:nvPr>
            <p:ph type="dt" sz="half" idx="10"/>
          </p:nvPr>
        </p:nvSpPr>
        <p:spPr/>
        <p:txBody>
          <a:bodyPr/>
          <a:lstStyle/>
          <a:p>
            <a:fld id="{E929EEA1-3752-8541-93E9-A532A41BD73F}" type="datetimeFigureOut">
              <a:rPr lang="tr-TR" smtClean="0"/>
              <a:t>4.12.2018</a:t>
            </a:fld>
            <a:endParaRPr lang="tr-TR"/>
          </a:p>
        </p:txBody>
      </p:sp>
      <p:sp>
        <p:nvSpPr>
          <p:cNvPr id="6" name="Alt 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98A0334-5716-7146-AF5A-B347D293D3D6}" type="slidenum">
              <a:rPr lang="tr-TR" smtClean="0"/>
              <a:t>‹#›</a:t>
            </a:fld>
            <a:endParaRPr lang="tr-TR"/>
          </a:p>
        </p:txBody>
      </p:sp>
    </p:spTree>
    <p:extLst>
      <p:ext uri="{BB962C8B-B14F-4D97-AF65-F5344CB8AC3E}">
        <p14:creationId xmlns:p14="http://schemas.microsoft.com/office/powerpoint/2010/main" val="850368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29EEA1-3752-8541-93E9-A532A41BD73F}" type="datetimeFigureOut">
              <a:rPr lang="tr-TR" smtClean="0"/>
              <a:t>4.12.2018</a:t>
            </a:fld>
            <a:endParaRPr lang="tr-TR"/>
          </a:p>
        </p:txBody>
      </p:sp>
      <p:sp>
        <p:nvSpPr>
          <p:cNvPr id="5" name="Alt 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8A0334-5716-7146-AF5A-B347D293D3D6}" type="slidenum">
              <a:rPr lang="tr-TR" smtClean="0"/>
              <a:t>‹#›</a:t>
            </a:fld>
            <a:endParaRPr lang="tr-TR"/>
          </a:p>
        </p:txBody>
      </p:sp>
    </p:spTree>
    <p:extLst>
      <p:ext uri="{BB962C8B-B14F-4D97-AF65-F5344CB8AC3E}">
        <p14:creationId xmlns:p14="http://schemas.microsoft.com/office/powerpoint/2010/main" val="527599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images.google.com.tr/imgres?imgurl=http://www.vet.uga.edu/VPP/nsep/fmd/images/bhmteats.jpg&amp;imgrefurl=http://www.vet.uga.edu/VPP/nsep/fmd/Eng/bovine%20herpes.htm&amp;h=155&amp;w=375&amp;sz=18&amp;hl=tr&amp;start=3&amp;tbnid=1juDRAZMYUQxdM:&amp;tbnh=50&amp;tbnw=122&amp;prev=/images?q=BOV%C4%B0NE+MAMM%C4%B0LL%C4%B0T%C4%B0S&amp;svnum=10&amp;hl=tr&amp;lr=&amp;sa=G" TargetMode="Externa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cabi.org/isc/abstract/19902203912" TargetMode="External"/><Relationship Id="rId2" Type="http://schemas.openxmlformats.org/officeDocument/2006/relationships/hyperlink" Target="https://www.cabi.org/isc/datasheet/91712" TargetMode="External"/><Relationship Id="rId1" Type="http://schemas.openxmlformats.org/officeDocument/2006/relationships/slideLayout" Target="../slideLayouts/slideLayout2.xml"/><Relationship Id="rId4" Type="http://schemas.openxmlformats.org/officeDocument/2006/relationships/hyperlink" Target="https://www.cabi.org/isc/abstract/19892292984"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en.wikivet.net/Infectious_Bovine_Rhinotracheiti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en.wikivet.net/Immunofluorescence" TargetMode="External"/><Relationship Id="rId2" Type="http://schemas.openxmlformats.org/officeDocument/2006/relationships/hyperlink" Target="https://en.wikivet.net/ELISA_testing"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cabi.org/isc/abstract/19902213718" TargetMode="External"/><Relationship Id="rId2" Type="http://schemas.openxmlformats.org/officeDocument/2006/relationships/hyperlink" Target="https://www.cabi.org/isc/datasheet/91709"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gif"/><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8.png"/><Relationship Id="rId5" Type="http://schemas.openxmlformats.org/officeDocument/2006/relationships/image" Target="../media/image10.jpeg"/><Relationship Id="rId15" Type="http://schemas.openxmlformats.org/officeDocument/2006/relationships/image" Target="../media/image11.jpeg"/><Relationship Id="rId10" Type="http://schemas.openxmlformats.org/officeDocument/2006/relationships/oleObject" Target="../embeddings/oleObject4.bin"/><Relationship Id="rId4" Type="http://schemas.openxmlformats.org/officeDocument/2006/relationships/image" Target="../media/image4.png"/><Relationship Id="rId9" Type="http://schemas.openxmlformats.org/officeDocument/2006/relationships/image" Target="../media/image7.png"/><Relationship Id="rId14" Type="http://schemas.openxmlformats.org/officeDocument/2006/relationships/hyperlink" Target="http://www.smugmug.com/photos/30646577-D.jp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tiff"/><Relationship Id="rId7" Type="http://schemas.openxmlformats.org/officeDocument/2006/relationships/image" Target="../media/image25.tiff"/><Relationship Id="rId2" Type="http://schemas.openxmlformats.org/officeDocument/2006/relationships/image" Target="../media/image20.tiff"/><Relationship Id="rId1" Type="http://schemas.openxmlformats.org/officeDocument/2006/relationships/slideLayout" Target="../slideLayouts/slideLayout2.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tiff"/></Relationships>
</file>

<file path=ppt/slides/_rels/slide42.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tiff"/><Relationship Id="rId7" Type="http://schemas.openxmlformats.org/officeDocument/2006/relationships/image" Target="../media/image34.tiff"/><Relationship Id="rId2" Type="http://schemas.openxmlformats.org/officeDocument/2006/relationships/image" Target="../media/image29.tiff"/><Relationship Id="rId1" Type="http://schemas.openxmlformats.org/officeDocument/2006/relationships/slideLayout" Target="../slideLayouts/slideLayout2.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31.tiff"/></Relationships>
</file>

<file path=ppt/slides/_rels/slide4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2.xml"/><Relationship Id="rId6" Type="http://schemas.openxmlformats.org/officeDocument/2006/relationships/image" Target="../media/image39.tiff"/><Relationship Id="rId5" Type="http://schemas.openxmlformats.org/officeDocument/2006/relationships/image" Target="../media/image38.tiff"/><Relationship Id="rId4" Type="http://schemas.openxmlformats.org/officeDocument/2006/relationships/image" Target="../media/image37.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msdvetmanual.com/generalized-conditions/malignant-catarrhal-fever/overview-of-malignant-catarrhal-fever" TargetMode="External"/><Relationship Id="rId2" Type="http://schemas.openxmlformats.org/officeDocument/2006/relationships/hyperlink" Target="http://www.cfsph.iastate.edu/Factsheets/pdfs/malignant_catarrhal_fever.pdf"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2.xml"/><Relationship Id="rId4" Type="http://schemas.openxmlformats.org/officeDocument/2006/relationships/image" Target="../media/image42.tiff"/></Relationships>
</file>

<file path=ppt/slides/_rels/slide58.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s://pets.webmd.com/cats/feline-herpes-symptoms-treatment#1"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ctr"/>
            <a:r>
              <a:rPr lang="tr-TR" dirty="0">
                <a:solidFill>
                  <a:srgbClr val="0070C0"/>
                </a:solidFill>
              </a:rPr>
              <a:t>HERPESVIRIDAE</a:t>
            </a:r>
          </a:p>
        </p:txBody>
      </p:sp>
      <p:pic>
        <p:nvPicPr>
          <p:cNvPr id="4" name="Picture 35" descr="Virusdraw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4039" y="1944379"/>
            <a:ext cx="5575606" cy="338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9673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Etiology</a:t>
            </a:r>
            <a:endParaRPr lang="tr-TR" dirty="0">
              <a:solidFill>
                <a:srgbClr val="0070C0"/>
              </a:solidFill>
            </a:endParaRPr>
          </a:p>
        </p:txBody>
      </p:sp>
      <p:sp>
        <p:nvSpPr>
          <p:cNvPr id="3" name="İçerik Yer Tutucusu 2"/>
          <p:cNvSpPr>
            <a:spLocks noGrp="1"/>
          </p:cNvSpPr>
          <p:nvPr>
            <p:ph idx="1"/>
          </p:nvPr>
        </p:nvSpPr>
        <p:spPr/>
        <p:txBody>
          <a:bodyPr/>
          <a:lstStyle/>
          <a:p>
            <a:r>
              <a:rPr lang="tr-TR" dirty="0" err="1"/>
              <a:t>Alphaherpesvirinae</a:t>
            </a:r>
            <a:endParaRPr lang="tr-TR" dirty="0"/>
          </a:p>
          <a:p>
            <a:r>
              <a:rPr lang="tr-TR" dirty="0"/>
              <a:t>BHV-2</a:t>
            </a:r>
          </a:p>
          <a:p>
            <a:r>
              <a:rPr lang="tr-TR" dirty="0" err="1"/>
              <a:t>It</a:t>
            </a:r>
            <a:r>
              <a:rPr lang="tr-TR" dirty="0"/>
              <a:t> is </a:t>
            </a:r>
            <a:r>
              <a:rPr lang="tr-TR" dirty="0" err="1"/>
              <a:t>serologically</a:t>
            </a:r>
            <a:r>
              <a:rPr lang="tr-TR" dirty="0"/>
              <a:t> </a:t>
            </a:r>
            <a:r>
              <a:rPr lang="tr-TR" dirty="0" err="1"/>
              <a:t>one</a:t>
            </a:r>
            <a:r>
              <a:rPr lang="tr-TR" dirty="0"/>
              <a:t> </a:t>
            </a:r>
            <a:r>
              <a:rPr lang="tr-TR" dirty="0" err="1"/>
              <a:t>type</a:t>
            </a:r>
            <a:endParaRPr lang="tr-TR" dirty="0"/>
          </a:p>
          <a:p>
            <a:r>
              <a:rPr lang="en-US" dirty="0"/>
              <a:t>Antigenically close with human herpes viruses (herpes simplex 1 and 2).</a:t>
            </a:r>
            <a:endParaRPr lang="tr-TR" dirty="0"/>
          </a:p>
          <a:p>
            <a:r>
              <a:rPr lang="tr-TR" dirty="0" err="1"/>
              <a:t>Virus</a:t>
            </a:r>
            <a:r>
              <a:rPr lang="tr-TR" dirty="0"/>
              <a:t> </a:t>
            </a:r>
            <a:r>
              <a:rPr lang="en-US" dirty="0"/>
              <a:t>form</a:t>
            </a:r>
            <a:r>
              <a:rPr lang="tr-TR" dirty="0"/>
              <a:t>s</a:t>
            </a:r>
            <a:r>
              <a:rPr lang="en-US" dirty="0"/>
              <a:t> roundness, lysis, and </a:t>
            </a:r>
            <a:r>
              <a:rPr lang="en-US" dirty="0" err="1"/>
              <a:t>intranuclear</a:t>
            </a:r>
            <a:r>
              <a:rPr lang="en-US" dirty="0"/>
              <a:t> inclusions</a:t>
            </a:r>
            <a:r>
              <a:rPr lang="tr-TR" dirty="0"/>
              <a:t> i</a:t>
            </a:r>
            <a:r>
              <a:rPr lang="en-US" dirty="0"/>
              <a:t>n bovine cells.</a:t>
            </a:r>
            <a:endParaRPr lang="tr-TR" dirty="0"/>
          </a:p>
        </p:txBody>
      </p:sp>
    </p:spTree>
    <p:extLst>
      <p:ext uri="{BB962C8B-B14F-4D97-AF65-F5344CB8AC3E}">
        <p14:creationId xmlns:p14="http://schemas.microsoft.com/office/powerpoint/2010/main" val="3004488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510639"/>
            <a:ext cx="10515600" cy="5666324"/>
          </a:xfrm>
        </p:spPr>
        <p:txBody>
          <a:bodyPr/>
          <a:lstStyle/>
          <a:p>
            <a:r>
              <a:rPr lang="en-US" dirty="0"/>
              <a:t>Cattle and buffalo are natural hosts of BHV-2. Sheep and goats can be experimentally infected and develop local lesions</a:t>
            </a:r>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125" y="1652588"/>
            <a:ext cx="8667750" cy="4524375"/>
          </a:xfrm>
          <a:prstGeom prst="rect">
            <a:avLst/>
          </a:prstGeom>
        </p:spPr>
      </p:pic>
    </p:spTree>
    <p:extLst>
      <p:ext uri="{BB962C8B-B14F-4D97-AF65-F5344CB8AC3E}">
        <p14:creationId xmlns:p14="http://schemas.microsoft.com/office/powerpoint/2010/main" val="2205074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1303111"/>
            <a:ext cx="10515600" cy="4351338"/>
          </a:xfrm>
        </p:spPr>
        <p:txBody>
          <a:bodyPr>
            <a:normAutofit lnSpcReduction="10000"/>
          </a:bodyPr>
          <a:lstStyle/>
          <a:p>
            <a:r>
              <a:rPr lang="en-US" dirty="0"/>
              <a:t>BHV-</a:t>
            </a:r>
            <a:r>
              <a:rPr lang="tr-TR" dirty="0"/>
              <a:t>2</a:t>
            </a:r>
            <a:r>
              <a:rPr lang="en-US" dirty="0"/>
              <a:t> can occur sporadically or in outbreaks that often have a seasonal association with cold weather and may result in </a:t>
            </a:r>
            <a:r>
              <a:rPr lang="en-US" dirty="0">
                <a:solidFill>
                  <a:srgbClr val="CC66FF"/>
                </a:solidFill>
              </a:rPr>
              <a:t>reduced milk production and increased susceptibility to bacterial mastitis</a:t>
            </a:r>
            <a:r>
              <a:rPr lang="en-US" dirty="0"/>
              <a:t>.</a:t>
            </a:r>
            <a:endParaRPr lang="tr-TR" dirty="0"/>
          </a:p>
          <a:p>
            <a:r>
              <a:rPr lang="en-US" dirty="0">
                <a:solidFill>
                  <a:srgbClr val="FF2F92"/>
                </a:solidFill>
              </a:rPr>
              <a:t>The generalized form </a:t>
            </a:r>
            <a:r>
              <a:rPr lang="en-US" dirty="0"/>
              <a:t>is often seen in South Africa, summer and autumn. Arthropods are thought to transmit the virus. However, vector identification was not performed.</a:t>
            </a:r>
            <a:endParaRPr lang="tr-TR" dirty="0"/>
          </a:p>
          <a:p>
            <a:r>
              <a:rPr lang="en-US" dirty="0" err="1">
                <a:solidFill>
                  <a:srgbClr val="FF2F92"/>
                </a:solidFill>
              </a:rPr>
              <a:t>Mamillitis</a:t>
            </a:r>
            <a:r>
              <a:rPr lang="en-US" dirty="0">
                <a:solidFill>
                  <a:srgbClr val="FF2F92"/>
                </a:solidFill>
              </a:rPr>
              <a:t> form </a:t>
            </a:r>
            <a:r>
              <a:rPr lang="en-US" dirty="0"/>
              <a:t>milking machines</a:t>
            </a:r>
            <a:r>
              <a:rPr lang="tr-TR" dirty="0"/>
              <a:t> </a:t>
            </a:r>
            <a:r>
              <a:rPr lang="en-US" dirty="0"/>
              <a:t>is the most important reason.</a:t>
            </a:r>
          </a:p>
          <a:p>
            <a:r>
              <a:rPr lang="en-US" dirty="0"/>
              <a:t>Arthropods have also been reported to be transmitted.</a:t>
            </a:r>
          </a:p>
          <a:p>
            <a:r>
              <a:rPr lang="en-US" dirty="0"/>
              <a:t>Outbreaks associated with the </a:t>
            </a:r>
            <a:r>
              <a:rPr lang="tr-TR" dirty="0" err="1"/>
              <a:t>introducement</a:t>
            </a:r>
            <a:r>
              <a:rPr lang="en-US" dirty="0"/>
              <a:t> of subclinical infected animals</a:t>
            </a:r>
            <a:r>
              <a:rPr lang="tr-TR" dirty="0"/>
              <a:t> </a:t>
            </a:r>
            <a:r>
              <a:rPr lang="tr-TR" dirty="0" err="1"/>
              <a:t>to</a:t>
            </a:r>
            <a:r>
              <a:rPr lang="tr-TR" dirty="0"/>
              <a:t> </a:t>
            </a:r>
            <a:r>
              <a:rPr lang="tr-TR" dirty="0" err="1"/>
              <a:t>the</a:t>
            </a:r>
            <a:r>
              <a:rPr lang="tr-TR" dirty="0"/>
              <a:t> </a:t>
            </a:r>
            <a:r>
              <a:rPr lang="tr-TR" dirty="0" err="1"/>
              <a:t>herd</a:t>
            </a:r>
            <a:r>
              <a:rPr lang="en-US" dirty="0"/>
              <a:t>.</a:t>
            </a:r>
            <a:endParaRPr lang="tr-TR" dirty="0"/>
          </a:p>
        </p:txBody>
      </p:sp>
    </p:spTree>
    <p:extLst>
      <p:ext uri="{BB962C8B-B14F-4D97-AF65-F5344CB8AC3E}">
        <p14:creationId xmlns:p14="http://schemas.microsoft.com/office/powerpoint/2010/main" val="942693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0"/>
            <a:ext cx="10515600" cy="1325563"/>
          </a:xfrm>
        </p:spPr>
        <p:txBody>
          <a:bodyPr/>
          <a:lstStyle/>
          <a:p>
            <a:r>
              <a:rPr lang="tr-TR" dirty="0" err="1">
                <a:solidFill>
                  <a:srgbClr val="0070C0"/>
                </a:solidFill>
              </a:rPr>
              <a:t>Clinical</a:t>
            </a:r>
            <a:r>
              <a:rPr lang="tr-TR" dirty="0">
                <a:solidFill>
                  <a:srgbClr val="0070C0"/>
                </a:solidFill>
              </a:rPr>
              <a:t> </a:t>
            </a:r>
            <a:r>
              <a:rPr lang="tr-TR" dirty="0" err="1">
                <a:solidFill>
                  <a:srgbClr val="0070C0"/>
                </a:solidFill>
              </a:rPr>
              <a:t>Signs</a:t>
            </a:r>
            <a:endParaRPr lang="tr-TR" dirty="0">
              <a:solidFill>
                <a:srgbClr val="0070C0"/>
              </a:solidFill>
            </a:endParaRPr>
          </a:p>
        </p:txBody>
      </p:sp>
      <p:sp>
        <p:nvSpPr>
          <p:cNvPr id="3" name="İçerik Yer Tutucusu 2"/>
          <p:cNvSpPr>
            <a:spLocks noGrp="1"/>
          </p:cNvSpPr>
          <p:nvPr>
            <p:ph idx="1"/>
          </p:nvPr>
        </p:nvSpPr>
        <p:spPr>
          <a:xfrm>
            <a:off x="259278" y="983176"/>
            <a:ext cx="11673443" cy="5074723"/>
          </a:xfrm>
        </p:spPr>
        <p:txBody>
          <a:bodyPr>
            <a:noAutofit/>
          </a:bodyPr>
          <a:lstStyle/>
          <a:p>
            <a:pPr>
              <a:buFont typeface="Wingdings" panose="05000000000000000000" pitchFamily="2" charset="2"/>
              <a:buChar char="Ø"/>
            </a:pPr>
            <a:r>
              <a:rPr lang="tr-TR" sz="2100" dirty="0" err="1">
                <a:solidFill>
                  <a:srgbClr val="FF0000"/>
                </a:solidFill>
              </a:rPr>
              <a:t>Bovine</a:t>
            </a:r>
            <a:r>
              <a:rPr lang="tr-TR" sz="2100" dirty="0">
                <a:solidFill>
                  <a:srgbClr val="FF0000"/>
                </a:solidFill>
              </a:rPr>
              <a:t> </a:t>
            </a:r>
            <a:r>
              <a:rPr lang="tr-TR" sz="2100" dirty="0" err="1">
                <a:solidFill>
                  <a:srgbClr val="FF0000"/>
                </a:solidFill>
              </a:rPr>
              <a:t>herpes</a:t>
            </a:r>
            <a:r>
              <a:rPr lang="tr-TR" sz="2100" dirty="0">
                <a:solidFill>
                  <a:srgbClr val="FF0000"/>
                </a:solidFill>
              </a:rPr>
              <a:t> </a:t>
            </a:r>
            <a:r>
              <a:rPr lang="tr-TR" sz="2100" dirty="0" err="1">
                <a:solidFill>
                  <a:srgbClr val="FF0000"/>
                </a:solidFill>
              </a:rPr>
              <a:t>mammillitis</a:t>
            </a:r>
            <a:endParaRPr lang="tr-TR" sz="2100" dirty="0">
              <a:solidFill>
                <a:srgbClr val="FF0000"/>
              </a:solidFill>
            </a:endParaRPr>
          </a:p>
          <a:p>
            <a:r>
              <a:rPr lang="en-US" sz="2100" dirty="0"/>
              <a:t>The incubation period is 4 to 10 days. </a:t>
            </a:r>
            <a:endParaRPr lang="tr-TR" sz="2100" dirty="0"/>
          </a:p>
          <a:p>
            <a:r>
              <a:rPr lang="en-US" sz="2100" dirty="0"/>
              <a:t>This disease is usually observed in dairy cows during the second part of the year and usually heifers in 2 to 10 days after calving. It can also be observed in bulls</a:t>
            </a:r>
            <a:r>
              <a:rPr lang="tr-TR" sz="2100" dirty="0"/>
              <a:t>.</a:t>
            </a:r>
          </a:p>
          <a:p>
            <a:r>
              <a:rPr lang="en-US" sz="2100" dirty="0"/>
              <a:t>The infection spreads within </a:t>
            </a:r>
            <a:r>
              <a:rPr lang="tr-TR" sz="2100" dirty="0"/>
              <a:t>3</a:t>
            </a:r>
            <a:r>
              <a:rPr lang="en-US" sz="2100" dirty="0"/>
              <a:t> weeks among the herd. </a:t>
            </a:r>
            <a:endParaRPr lang="tr-TR" sz="2100" dirty="0"/>
          </a:p>
          <a:p>
            <a:r>
              <a:rPr lang="en-US" sz="2100" dirty="0"/>
              <a:t>The virus is transmitted directly from animal to animal and indirectly by contaminated material. </a:t>
            </a:r>
            <a:endParaRPr lang="tr-TR" sz="2100" dirty="0"/>
          </a:p>
          <a:p>
            <a:r>
              <a:rPr lang="en-US" sz="2100" dirty="0"/>
              <a:t>Biting flies could also play a role in virus transmission. </a:t>
            </a:r>
            <a:endParaRPr lang="tr-TR" sz="2100" dirty="0"/>
          </a:p>
          <a:p>
            <a:r>
              <a:rPr lang="en-US" sz="2100" dirty="0">
                <a:solidFill>
                  <a:srgbClr val="00B050"/>
                </a:solidFill>
              </a:rPr>
              <a:t>The lesions are localized on the teats, and rarely on the udder and perinea. </a:t>
            </a:r>
            <a:endParaRPr lang="tr-TR" sz="2100" dirty="0">
              <a:solidFill>
                <a:srgbClr val="00B050"/>
              </a:solidFill>
            </a:endParaRPr>
          </a:p>
          <a:p>
            <a:r>
              <a:rPr lang="en-US" sz="2100" dirty="0"/>
              <a:t>The skin is swollen and translucent and some vesicles may be visible. The lesions appear blue or purple. </a:t>
            </a:r>
            <a:endParaRPr lang="tr-TR" sz="2100" dirty="0"/>
          </a:p>
          <a:p>
            <a:r>
              <a:rPr lang="en-US" sz="2100" dirty="0">
                <a:solidFill>
                  <a:srgbClr val="FF9300"/>
                </a:solidFill>
              </a:rPr>
              <a:t>Teats are generally painful</a:t>
            </a:r>
            <a:r>
              <a:rPr lang="en-US" sz="2100" dirty="0"/>
              <a:t>, and affected cows often resist milking, leading to development of mastitis.</a:t>
            </a:r>
            <a:endParaRPr lang="tr-TR" sz="2100" dirty="0"/>
          </a:p>
          <a:p>
            <a:r>
              <a:rPr lang="en-US" sz="2100" dirty="0"/>
              <a:t>They evolve as ulcers and resolve without complications within 4 weeks. </a:t>
            </a:r>
            <a:endParaRPr lang="tr-TR" sz="2100" dirty="0"/>
          </a:p>
          <a:p>
            <a:r>
              <a:rPr lang="en-US" sz="2100" dirty="0">
                <a:solidFill>
                  <a:srgbClr val="00B0F0"/>
                </a:solidFill>
              </a:rPr>
              <a:t>Suckling calves may become affected, showing the same lesions on the lips, the nose and in the mouth.</a:t>
            </a:r>
            <a:endParaRPr lang="tr-TR" sz="2100" dirty="0">
              <a:solidFill>
                <a:srgbClr val="00B0F0"/>
              </a:solidFill>
            </a:endParaRPr>
          </a:p>
        </p:txBody>
      </p:sp>
    </p:spTree>
    <p:extLst>
      <p:ext uri="{BB962C8B-B14F-4D97-AF65-F5344CB8AC3E}">
        <p14:creationId xmlns:p14="http://schemas.microsoft.com/office/powerpoint/2010/main" val="2258234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6408717" y="6581001"/>
            <a:ext cx="6096000" cy="276999"/>
          </a:xfrm>
          <a:prstGeom prst="rect">
            <a:avLst/>
          </a:prstGeom>
        </p:spPr>
        <p:txBody>
          <a:bodyPr>
            <a:spAutoFit/>
          </a:bodyPr>
          <a:lstStyle/>
          <a:p>
            <a:r>
              <a:rPr lang="tr-TR" sz="1200" dirty="0"/>
              <a:t>https://www.vetstream.com/treat/bovis/illustration/herpes-mammillitis-sloughing-teat-2</a:t>
            </a:r>
          </a:p>
        </p:txBody>
      </p:sp>
      <p:pic>
        <p:nvPicPr>
          <p:cNvPr id="3074" name="Picture 2" descr="İ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955" y="1211283"/>
            <a:ext cx="5437702" cy="407827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513" y="648690"/>
            <a:ext cx="428625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554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0054" y="899350"/>
            <a:ext cx="6358247" cy="5394572"/>
          </a:xfrm>
        </p:spPr>
        <p:txBody>
          <a:bodyPr>
            <a:normAutofit fontScale="92500" lnSpcReduction="10000"/>
          </a:bodyPr>
          <a:lstStyle/>
          <a:p>
            <a:pPr fontAlgn="base">
              <a:buFont typeface="Wingdings" panose="05000000000000000000" pitchFamily="2" charset="2"/>
              <a:buChar char="Ø"/>
            </a:pPr>
            <a:r>
              <a:rPr lang="en-US" dirty="0">
                <a:solidFill>
                  <a:srgbClr val="FF0000"/>
                </a:solidFill>
              </a:rPr>
              <a:t>Pseudo-lumpy skin disease</a:t>
            </a:r>
          </a:p>
          <a:p>
            <a:pPr fontAlgn="base"/>
            <a:r>
              <a:rPr lang="en-US" dirty="0"/>
              <a:t>Pseudo-lumpy skin disease is a generalized and febrile disease. </a:t>
            </a:r>
            <a:endParaRPr lang="tr-TR" dirty="0"/>
          </a:p>
          <a:p>
            <a:pPr fontAlgn="base"/>
            <a:r>
              <a:rPr lang="en-US" dirty="0"/>
              <a:t>Circumscribed nodules suddenly appear on the skin of the whole body. </a:t>
            </a:r>
            <a:endParaRPr lang="tr-TR" dirty="0"/>
          </a:p>
          <a:p>
            <a:pPr fontAlgn="base"/>
            <a:r>
              <a:rPr lang="en-US" dirty="0"/>
              <a:t>These nodules are hard, palpable and circular. </a:t>
            </a:r>
            <a:endParaRPr lang="tr-TR" dirty="0"/>
          </a:p>
          <a:p>
            <a:pPr fontAlgn="base"/>
            <a:r>
              <a:rPr lang="en-US" dirty="0">
                <a:solidFill>
                  <a:srgbClr val="00B0F0"/>
                </a:solidFill>
              </a:rPr>
              <a:t>A slight depression is visible in their </a:t>
            </a:r>
            <a:r>
              <a:rPr lang="en-US" dirty="0" err="1">
                <a:solidFill>
                  <a:srgbClr val="00B0F0"/>
                </a:solidFill>
              </a:rPr>
              <a:t>centre</a:t>
            </a:r>
            <a:r>
              <a:rPr lang="en-US" dirty="0">
                <a:solidFill>
                  <a:srgbClr val="00B0F0"/>
                </a:solidFill>
              </a:rPr>
              <a:t>. </a:t>
            </a:r>
            <a:endParaRPr lang="tr-TR" dirty="0">
              <a:solidFill>
                <a:srgbClr val="00B0F0"/>
              </a:solidFill>
            </a:endParaRPr>
          </a:p>
          <a:p>
            <a:pPr fontAlgn="base"/>
            <a:r>
              <a:rPr lang="en-US" dirty="0"/>
              <a:t>After a few days, necrosis follows, the nodules evolve as ulcers and are covered by scabs. </a:t>
            </a:r>
            <a:endParaRPr lang="tr-TR" dirty="0"/>
          </a:p>
          <a:p>
            <a:pPr fontAlgn="base"/>
            <a:r>
              <a:rPr lang="en-US" dirty="0"/>
              <a:t>After 2 weeks, the lesions are resolved but leave areas provisionally devoid of hair</a:t>
            </a:r>
            <a:r>
              <a:rPr lang="tr-TR" dirty="0"/>
              <a:t>.</a:t>
            </a:r>
          </a:p>
        </p:txBody>
      </p:sp>
      <p:pic>
        <p:nvPicPr>
          <p:cNvPr id="6146" name="Picture 2" descr="fig 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8671" y="1428029"/>
            <a:ext cx="5197927" cy="3595234"/>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7329436" y="5023263"/>
            <a:ext cx="3675237" cy="276999"/>
          </a:xfrm>
          <a:prstGeom prst="rect">
            <a:avLst/>
          </a:prstGeom>
        </p:spPr>
        <p:txBody>
          <a:bodyPr wrap="none">
            <a:spAutoFit/>
          </a:bodyPr>
          <a:lstStyle/>
          <a:p>
            <a:r>
              <a:rPr lang="tr-TR" sz="1200" dirty="0"/>
              <a:t>http://www.fao.org/docrep/003/t0756e/T0756E03.htm</a:t>
            </a:r>
          </a:p>
        </p:txBody>
      </p:sp>
    </p:spTree>
    <p:extLst>
      <p:ext uri="{BB962C8B-B14F-4D97-AF65-F5344CB8AC3E}">
        <p14:creationId xmlns:p14="http://schemas.microsoft.com/office/powerpoint/2010/main" val="3993213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48552"/>
            <a:ext cx="10515600" cy="1325563"/>
          </a:xfrm>
        </p:spPr>
        <p:txBody>
          <a:bodyPr/>
          <a:lstStyle/>
          <a:p>
            <a:r>
              <a:rPr lang="tr-TR" dirty="0" err="1">
                <a:solidFill>
                  <a:srgbClr val="0070C0"/>
                </a:solidFill>
              </a:rPr>
              <a:t>Diagnosis</a:t>
            </a:r>
            <a:endParaRPr lang="tr-TR" dirty="0">
              <a:solidFill>
                <a:srgbClr val="0070C0"/>
              </a:solidFill>
            </a:endParaRPr>
          </a:p>
        </p:txBody>
      </p:sp>
      <p:sp>
        <p:nvSpPr>
          <p:cNvPr id="3" name="İçerik Yer Tutucusu 2"/>
          <p:cNvSpPr>
            <a:spLocks noGrp="1"/>
          </p:cNvSpPr>
          <p:nvPr>
            <p:ph idx="1"/>
          </p:nvPr>
        </p:nvSpPr>
        <p:spPr>
          <a:xfrm>
            <a:off x="838200" y="1127744"/>
            <a:ext cx="10515600" cy="4351338"/>
          </a:xfrm>
        </p:spPr>
        <p:txBody>
          <a:bodyPr>
            <a:normAutofit fontScale="77500" lnSpcReduction="20000"/>
          </a:bodyPr>
          <a:lstStyle/>
          <a:p>
            <a:pPr marL="0" indent="0" fontAlgn="base">
              <a:buNone/>
            </a:pPr>
            <a:r>
              <a:rPr lang="en-US" b="1" dirty="0"/>
              <a:t>Clinical diagnosis</a:t>
            </a:r>
            <a:br>
              <a:rPr lang="en-US" dirty="0"/>
            </a:br>
            <a:r>
              <a:rPr lang="en-US" dirty="0"/>
              <a:t>Bovine herpes </a:t>
            </a:r>
            <a:r>
              <a:rPr lang="en-US" dirty="0" err="1"/>
              <a:t>mammillitis</a:t>
            </a:r>
            <a:r>
              <a:rPr lang="en-US" dirty="0"/>
              <a:t> is suspected when the characteristic lesions appear on the teats, especially in late summer and early winter. </a:t>
            </a:r>
            <a:endParaRPr lang="tr-TR" dirty="0"/>
          </a:p>
          <a:p>
            <a:pPr marL="0" indent="0" fontAlgn="base">
              <a:buNone/>
            </a:pPr>
            <a:r>
              <a:rPr lang="en-US" dirty="0">
                <a:solidFill>
                  <a:srgbClr val="00B050"/>
                </a:solidFill>
              </a:rPr>
              <a:t>The disease must be differentiated from pseudo-cowpox.</a:t>
            </a:r>
            <a:endParaRPr lang="tr-TR" dirty="0">
              <a:solidFill>
                <a:srgbClr val="00B050"/>
              </a:solidFill>
            </a:endParaRPr>
          </a:p>
          <a:p>
            <a:pPr marL="0" indent="0" fontAlgn="base">
              <a:buNone/>
            </a:pPr>
            <a:r>
              <a:rPr lang="en-US" dirty="0"/>
              <a:t>Pseudo-lumpy skin disease produces lesions very close to these induced by </a:t>
            </a:r>
            <a:r>
              <a:rPr lang="en-US" dirty="0">
                <a:solidFill>
                  <a:srgbClr val="00B050"/>
                </a:solidFill>
              </a:rPr>
              <a:t>lumpy skin disease. </a:t>
            </a:r>
            <a:r>
              <a:rPr lang="en-US" dirty="0"/>
              <a:t>However</a:t>
            </a:r>
            <a:r>
              <a:rPr lang="en-US" dirty="0">
                <a:solidFill>
                  <a:srgbClr val="CC66FF"/>
                </a:solidFill>
              </a:rPr>
              <a:t>, the slight depression observed in the </a:t>
            </a:r>
            <a:r>
              <a:rPr lang="en-US" dirty="0" err="1">
                <a:solidFill>
                  <a:srgbClr val="CC66FF"/>
                </a:solidFill>
              </a:rPr>
              <a:t>centre</a:t>
            </a:r>
            <a:r>
              <a:rPr lang="en-US" dirty="0">
                <a:solidFill>
                  <a:srgbClr val="CC66FF"/>
                </a:solidFill>
              </a:rPr>
              <a:t> of the nodules is characteristic of pseudo-lumpy skin disease</a:t>
            </a:r>
            <a:r>
              <a:rPr lang="tr-TR" dirty="0">
                <a:solidFill>
                  <a:srgbClr val="CC66FF"/>
                </a:solidFill>
              </a:rPr>
              <a:t>.</a:t>
            </a:r>
            <a:br>
              <a:rPr lang="en-US" dirty="0">
                <a:solidFill>
                  <a:srgbClr val="CC66FF"/>
                </a:solidFill>
              </a:rPr>
            </a:br>
            <a:r>
              <a:rPr lang="en-US" b="1" dirty="0"/>
              <a:t>Laboratory</a:t>
            </a:r>
          </a:p>
          <a:p>
            <a:pPr marL="0" indent="0" fontAlgn="base">
              <a:buNone/>
            </a:pPr>
            <a:r>
              <a:rPr lang="en-US" dirty="0"/>
              <a:t>The virus can be isolated from the lesions, especially from vesicles when they are present. </a:t>
            </a:r>
            <a:endParaRPr lang="tr-TR" dirty="0"/>
          </a:p>
          <a:p>
            <a:pPr marL="0" indent="0" fontAlgn="base">
              <a:buNone/>
            </a:pPr>
            <a:r>
              <a:rPr lang="en-US" dirty="0"/>
              <a:t>The virus grows in most bovine cell lines, such as bovine embryonic kidney or testicle cells. </a:t>
            </a:r>
            <a:endParaRPr lang="tr-TR" dirty="0"/>
          </a:p>
          <a:p>
            <a:pPr marL="0" indent="0" fontAlgn="base">
              <a:buNone/>
            </a:pPr>
            <a:r>
              <a:rPr lang="en-US" dirty="0"/>
              <a:t>Serological diagnosis is achieved by </a:t>
            </a:r>
            <a:r>
              <a:rPr lang="en-US" dirty="0" err="1">
                <a:solidFill>
                  <a:srgbClr val="FF3300"/>
                </a:solidFill>
              </a:rPr>
              <a:t>seroneutralization</a:t>
            </a:r>
            <a:r>
              <a:rPr lang="en-US" dirty="0"/>
              <a:t>. </a:t>
            </a:r>
            <a:endParaRPr lang="tr-TR" dirty="0"/>
          </a:p>
          <a:p>
            <a:pPr marL="0" indent="0" fontAlgn="base">
              <a:buNone/>
            </a:pPr>
            <a:r>
              <a:rPr lang="en-US" dirty="0"/>
              <a:t>Alternatively an</a:t>
            </a:r>
            <a:r>
              <a:rPr lang="en-US" dirty="0">
                <a:solidFill>
                  <a:srgbClr val="FF3300"/>
                </a:solidFill>
              </a:rPr>
              <a:t> ELISA </a:t>
            </a:r>
            <a:r>
              <a:rPr lang="en-US" dirty="0"/>
              <a:t>can be performed for the detection of specific BHV-2 antibodies.</a:t>
            </a:r>
          </a:p>
          <a:p>
            <a:endParaRPr lang="tr-TR" dirty="0"/>
          </a:p>
        </p:txBody>
      </p:sp>
      <p:pic>
        <p:nvPicPr>
          <p:cNvPr id="4" name="Picture 5" descr="vacci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258" y="4862946"/>
            <a:ext cx="2514600" cy="1828800"/>
          </a:xfrm>
          <a:prstGeom prst="rect">
            <a:avLst/>
          </a:prstGeom>
          <a:noFill/>
          <a:ln w="9525">
            <a:solidFill>
              <a:srgbClr val="FF33CC"/>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9" descr="bhmteats">
            <a:hlinkClick r:id="rId3" invalidUrl="http://images.google.com.tr/imgres?imgurl=http://www.vet.uga.edu/VPP/nsep/fmd/images/bhmteats.jpg&amp;imgrefurl=http://www.vet.uga.edu/VPP/nsep/fmd/Eng/bovine herpes.htm&amp;h=155&amp;w=375&amp;sz=18&amp;hl=tr&amp;start=3&amp;tbnid=1juDRAZMYUQxdM:&amp;tbnh=50&amp;tbnw=122&amp;prev=/images?q=BOV%C4%B0NE+MAMM%C4%B0LL%C4%B0T%C4%B0S&amp;svnum=10&amp;hl=tr&amp;lr=&amp;sa=G"/>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896" y="5208227"/>
            <a:ext cx="2774950" cy="1138238"/>
          </a:xfrm>
          <a:prstGeom prst="rect">
            <a:avLst/>
          </a:prstGeom>
          <a:noFill/>
          <a:ln w="9525">
            <a:solidFill>
              <a:srgbClr val="FF33CC"/>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627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dirty="0">
                <a:solidFill>
                  <a:srgbClr val="0070C0"/>
                </a:solidFill>
              </a:rPr>
              <a:t>Prevention and Control</a:t>
            </a:r>
            <a:endParaRPr lang="tr-TR" dirty="0">
              <a:solidFill>
                <a:srgbClr val="0070C0"/>
              </a:solidFill>
            </a:endParaRPr>
          </a:p>
        </p:txBody>
      </p:sp>
      <p:sp>
        <p:nvSpPr>
          <p:cNvPr id="3" name="İçerik Yer Tutucusu 2"/>
          <p:cNvSpPr>
            <a:spLocks noGrp="1"/>
          </p:cNvSpPr>
          <p:nvPr>
            <p:ph idx="1"/>
          </p:nvPr>
        </p:nvSpPr>
        <p:spPr/>
        <p:txBody>
          <a:bodyPr/>
          <a:lstStyle/>
          <a:p>
            <a:pPr fontAlgn="base"/>
            <a:r>
              <a:rPr lang="en-US" dirty="0"/>
              <a:t>No commercial vaccine against BHV-2 is available. </a:t>
            </a:r>
            <a:endParaRPr lang="tr-TR" dirty="0"/>
          </a:p>
          <a:p>
            <a:pPr fontAlgn="base"/>
            <a:r>
              <a:rPr lang="en-US" dirty="0"/>
              <a:t>Control is only performed during BHV-2 outbreaks, no preventative controls are used. </a:t>
            </a:r>
            <a:endParaRPr lang="tr-TR" dirty="0"/>
          </a:p>
          <a:p>
            <a:pPr fontAlgn="base"/>
            <a:r>
              <a:rPr lang="en-US" dirty="0"/>
              <a:t>Affected cows should be isolated from the herd and milked separately. </a:t>
            </a:r>
            <a:endParaRPr lang="tr-TR" dirty="0"/>
          </a:p>
          <a:p>
            <a:pPr fontAlgn="base"/>
            <a:r>
              <a:rPr lang="en-US" dirty="0"/>
              <a:t>The milking machine should be disinfected with </a:t>
            </a:r>
            <a:r>
              <a:rPr lang="en-US" dirty="0" err="1"/>
              <a:t>iodophores</a:t>
            </a:r>
            <a:r>
              <a:rPr lang="en-US" dirty="0"/>
              <a:t>, and insecticides should be used to eliminate biting flies.</a:t>
            </a:r>
          </a:p>
          <a:p>
            <a:endParaRPr lang="tr-TR" dirty="0"/>
          </a:p>
        </p:txBody>
      </p:sp>
    </p:spTree>
    <p:extLst>
      <p:ext uri="{BB962C8B-B14F-4D97-AF65-F5344CB8AC3E}">
        <p14:creationId xmlns:p14="http://schemas.microsoft.com/office/powerpoint/2010/main" val="1356957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References</a:t>
            </a:r>
            <a:endParaRPr lang="tr-TR" dirty="0">
              <a:solidFill>
                <a:srgbClr val="0070C0"/>
              </a:solidFill>
            </a:endParaRPr>
          </a:p>
        </p:txBody>
      </p:sp>
      <p:sp>
        <p:nvSpPr>
          <p:cNvPr id="3" name="İçerik Yer Tutucusu 2"/>
          <p:cNvSpPr>
            <a:spLocks noGrp="1"/>
          </p:cNvSpPr>
          <p:nvPr>
            <p:ph idx="1"/>
          </p:nvPr>
        </p:nvSpPr>
        <p:spPr/>
        <p:txBody>
          <a:bodyPr/>
          <a:lstStyle/>
          <a:p>
            <a:r>
              <a:rPr lang="tr-TR" dirty="0">
                <a:hlinkClick r:id="rId2"/>
              </a:rPr>
              <a:t>https://www.cabi.org/isc/datasheet/91712</a:t>
            </a:r>
            <a:endParaRPr lang="tr-TR" dirty="0"/>
          </a:p>
          <a:p>
            <a:pPr fontAlgn="base"/>
            <a:r>
              <a:rPr lang="tr-TR" dirty="0" err="1">
                <a:hlinkClick r:id="rId3"/>
              </a:rPr>
              <a:t>Gourreau</a:t>
            </a:r>
            <a:r>
              <a:rPr lang="tr-TR" dirty="0">
                <a:hlinkClick r:id="rId3"/>
              </a:rPr>
              <a:t> JM; </a:t>
            </a:r>
            <a:r>
              <a:rPr lang="tr-TR" dirty="0" err="1">
                <a:hlinkClick r:id="rId3"/>
              </a:rPr>
              <a:t>Moussa</a:t>
            </a:r>
            <a:r>
              <a:rPr lang="tr-TR" dirty="0">
                <a:hlinkClick r:id="rId3"/>
              </a:rPr>
              <a:t> A; </a:t>
            </a:r>
            <a:r>
              <a:rPr lang="tr-TR" dirty="0" err="1">
                <a:hlinkClick r:id="rId3"/>
              </a:rPr>
              <a:t>Dubois</a:t>
            </a:r>
            <a:r>
              <a:rPr lang="tr-TR" dirty="0">
                <a:hlinkClick r:id="rId3"/>
              </a:rPr>
              <a:t> A; </a:t>
            </a:r>
            <a:r>
              <a:rPr lang="tr-TR" dirty="0" err="1">
                <a:hlinkClick r:id="rId3"/>
              </a:rPr>
              <a:t>Hermitte</a:t>
            </a:r>
            <a:r>
              <a:rPr lang="tr-TR" dirty="0">
                <a:hlinkClick r:id="rId3"/>
              </a:rPr>
              <a:t> P; </a:t>
            </a:r>
            <a:r>
              <a:rPr lang="tr-TR" dirty="0" err="1">
                <a:hlinkClick r:id="rId3"/>
              </a:rPr>
              <a:t>Delmache</a:t>
            </a:r>
            <a:r>
              <a:rPr lang="tr-TR" dirty="0">
                <a:hlinkClick r:id="rId3"/>
              </a:rPr>
              <a:t> P; </a:t>
            </a:r>
            <a:r>
              <a:rPr lang="tr-TR" dirty="0" err="1">
                <a:hlinkClick r:id="rId3"/>
              </a:rPr>
              <a:t>Fedida</a:t>
            </a:r>
            <a:r>
              <a:rPr lang="tr-TR" dirty="0">
                <a:hlinkClick r:id="rId3"/>
              </a:rPr>
              <a:t> M; </a:t>
            </a:r>
            <a:r>
              <a:rPr lang="tr-TR" dirty="0" err="1">
                <a:hlinkClick r:id="rId3"/>
              </a:rPr>
              <a:t>Guerrin</a:t>
            </a:r>
            <a:r>
              <a:rPr lang="tr-TR" dirty="0">
                <a:hlinkClick r:id="rId3"/>
              </a:rPr>
              <a:t> R, 1989. </a:t>
            </a:r>
            <a:r>
              <a:rPr lang="tr-TR" dirty="0" err="1">
                <a:hlinkClick r:id="rId3"/>
              </a:rPr>
              <a:t>Epidemic</a:t>
            </a:r>
            <a:r>
              <a:rPr lang="tr-TR" dirty="0">
                <a:hlinkClick r:id="rId3"/>
              </a:rPr>
              <a:t> of </a:t>
            </a:r>
            <a:r>
              <a:rPr lang="tr-TR" dirty="0" err="1">
                <a:hlinkClick r:id="rId3"/>
              </a:rPr>
              <a:t>ulcerative</a:t>
            </a:r>
            <a:r>
              <a:rPr lang="tr-TR" dirty="0">
                <a:hlinkClick r:id="rId3"/>
              </a:rPr>
              <a:t> </a:t>
            </a:r>
            <a:r>
              <a:rPr lang="tr-TR" dirty="0" err="1">
                <a:hlinkClick r:id="rId3"/>
              </a:rPr>
              <a:t>thelitis</a:t>
            </a:r>
            <a:r>
              <a:rPr lang="tr-TR" dirty="0">
                <a:hlinkClick r:id="rId3"/>
              </a:rPr>
              <a:t> </a:t>
            </a:r>
            <a:r>
              <a:rPr lang="tr-TR" dirty="0" err="1">
                <a:hlinkClick r:id="rId3"/>
              </a:rPr>
              <a:t>due</a:t>
            </a:r>
            <a:r>
              <a:rPr lang="tr-TR" dirty="0">
                <a:hlinkClick r:id="rId3"/>
              </a:rPr>
              <a:t> </a:t>
            </a:r>
            <a:r>
              <a:rPr lang="tr-TR" dirty="0" err="1">
                <a:hlinkClick r:id="rId3"/>
              </a:rPr>
              <a:t>to</a:t>
            </a:r>
            <a:r>
              <a:rPr lang="tr-TR" dirty="0">
                <a:hlinkClick r:id="rId3"/>
              </a:rPr>
              <a:t> </a:t>
            </a:r>
            <a:r>
              <a:rPr lang="tr-TR" dirty="0" err="1">
                <a:hlinkClick r:id="rId3"/>
              </a:rPr>
              <a:t>mammillitis</a:t>
            </a:r>
            <a:r>
              <a:rPr lang="tr-TR" dirty="0">
                <a:hlinkClick r:id="rId3"/>
              </a:rPr>
              <a:t> </a:t>
            </a:r>
            <a:r>
              <a:rPr lang="tr-TR" dirty="0" err="1">
                <a:hlinkClick r:id="rId3"/>
              </a:rPr>
              <a:t>herpesvirus</a:t>
            </a:r>
            <a:r>
              <a:rPr lang="tr-TR" dirty="0">
                <a:hlinkClick r:id="rId3"/>
              </a:rPr>
              <a:t> in </a:t>
            </a:r>
            <a:r>
              <a:rPr lang="tr-TR" dirty="0" err="1">
                <a:hlinkClick r:id="rId3"/>
              </a:rPr>
              <a:t>Haute-Marne</a:t>
            </a:r>
            <a:r>
              <a:rPr lang="tr-TR" dirty="0">
                <a:hlinkClick r:id="rId3"/>
              </a:rPr>
              <a:t>. Point </a:t>
            </a:r>
            <a:r>
              <a:rPr lang="tr-TR" dirty="0" err="1">
                <a:hlinkClick r:id="rId3"/>
              </a:rPr>
              <a:t>Vétérinaire</a:t>
            </a:r>
            <a:r>
              <a:rPr lang="tr-TR" dirty="0">
                <a:hlinkClick r:id="rId3"/>
              </a:rPr>
              <a:t>, 21(123):633-635.</a:t>
            </a:r>
            <a:endParaRPr lang="tr-TR" dirty="0"/>
          </a:p>
          <a:p>
            <a:pPr fontAlgn="base"/>
            <a:r>
              <a:rPr lang="tr-TR" dirty="0" err="1">
                <a:hlinkClick r:id="rId4"/>
              </a:rPr>
              <a:t>Gourreau</a:t>
            </a:r>
            <a:r>
              <a:rPr lang="tr-TR" dirty="0">
                <a:hlinkClick r:id="rId4"/>
              </a:rPr>
              <a:t> JM; </a:t>
            </a:r>
            <a:r>
              <a:rPr lang="tr-TR" dirty="0" err="1">
                <a:hlinkClick r:id="rId4"/>
              </a:rPr>
              <a:t>Pauluzzi</a:t>
            </a:r>
            <a:r>
              <a:rPr lang="tr-TR" dirty="0">
                <a:hlinkClick r:id="rId4"/>
              </a:rPr>
              <a:t> L, 1988. </a:t>
            </a:r>
            <a:r>
              <a:rPr lang="tr-TR" dirty="0" err="1">
                <a:hlinkClick r:id="rId4"/>
              </a:rPr>
              <a:t>Bovine</a:t>
            </a:r>
            <a:r>
              <a:rPr lang="tr-TR" dirty="0">
                <a:hlinkClick r:id="rId4"/>
              </a:rPr>
              <a:t> </a:t>
            </a:r>
            <a:r>
              <a:rPr lang="tr-TR" dirty="0" err="1">
                <a:hlinkClick r:id="rId4"/>
              </a:rPr>
              <a:t>ulcerative</a:t>
            </a:r>
            <a:r>
              <a:rPr lang="tr-TR" dirty="0">
                <a:hlinkClick r:id="rId4"/>
              </a:rPr>
              <a:t> </a:t>
            </a:r>
            <a:r>
              <a:rPr lang="tr-TR" dirty="0" err="1">
                <a:hlinkClick r:id="rId4"/>
              </a:rPr>
              <a:t>mammillitis</a:t>
            </a:r>
            <a:r>
              <a:rPr lang="tr-TR" dirty="0">
                <a:hlinkClick r:id="rId4"/>
              </a:rPr>
              <a:t>. Point </a:t>
            </a:r>
            <a:r>
              <a:rPr lang="tr-TR" dirty="0" err="1">
                <a:hlinkClick r:id="rId4"/>
              </a:rPr>
              <a:t>Vétérinaire</a:t>
            </a:r>
            <a:r>
              <a:rPr lang="tr-TR" dirty="0">
                <a:hlinkClick r:id="rId4"/>
              </a:rPr>
              <a:t>, 20(114):507-520; 143 </a:t>
            </a:r>
            <a:r>
              <a:rPr lang="tr-TR" dirty="0" err="1">
                <a:hlinkClick r:id="rId4"/>
              </a:rPr>
              <a:t>ref</a:t>
            </a:r>
            <a:r>
              <a:rPr lang="tr-TR" dirty="0">
                <a:hlinkClick r:id="rId4"/>
              </a:rPr>
              <a:t>.</a:t>
            </a:r>
            <a:endParaRPr lang="tr-TR" dirty="0"/>
          </a:p>
          <a:p>
            <a:r>
              <a:rPr lang="tr-TR" dirty="0" err="1"/>
              <a:t>Scott</a:t>
            </a:r>
            <a:r>
              <a:rPr lang="tr-TR" dirty="0"/>
              <a:t> FMM, 1989. </a:t>
            </a:r>
            <a:r>
              <a:rPr lang="tr-TR" dirty="0" err="1"/>
              <a:t>Bovine</a:t>
            </a:r>
            <a:r>
              <a:rPr lang="tr-TR" dirty="0"/>
              <a:t> </a:t>
            </a:r>
            <a:r>
              <a:rPr lang="tr-TR" dirty="0" err="1"/>
              <a:t>herpesvirus</a:t>
            </a:r>
            <a:r>
              <a:rPr lang="tr-TR" dirty="0"/>
              <a:t> 2 </a:t>
            </a:r>
            <a:r>
              <a:rPr lang="tr-TR" dirty="0" err="1"/>
              <a:t>infections</a:t>
            </a:r>
            <a:r>
              <a:rPr lang="tr-TR" dirty="0"/>
              <a:t>. </a:t>
            </a:r>
            <a:r>
              <a:rPr lang="tr-TR" dirty="0" err="1"/>
              <a:t>In</a:t>
            </a:r>
            <a:r>
              <a:rPr lang="tr-TR" dirty="0"/>
              <a:t>: </a:t>
            </a:r>
            <a:r>
              <a:rPr lang="tr-TR" dirty="0" err="1"/>
              <a:t>Wittmann</a:t>
            </a:r>
            <a:r>
              <a:rPr lang="tr-TR" dirty="0"/>
              <a:t> G, ed. </a:t>
            </a:r>
            <a:r>
              <a:rPr lang="tr-TR" dirty="0" err="1"/>
              <a:t>Herpesvirus</a:t>
            </a:r>
            <a:r>
              <a:rPr lang="tr-TR" dirty="0"/>
              <a:t> </a:t>
            </a:r>
            <a:r>
              <a:rPr lang="tr-TR" dirty="0" err="1"/>
              <a:t>Diseases</a:t>
            </a:r>
            <a:r>
              <a:rPr lang="tr-TR" dirty="0"/>
              <a:t> of </a:t>
            </a:r>
            <a:r>
              <a:rPr lang="tr-TR" dirty="0" err="1"/>
              <a:t>Cattle</a:t>
            </a:r>
            <a:r>
              <a:rPr lang="tr-TR" dirty="0"/>
              <a:t>, </a:t>
            </a:r>
            <a:r>
              <a:rPr lang="tr-TR" dirty="0" err="1"/>
              <a:t>Horse</a:t>
            </a:r>
            <a:r>
              <a:rPr lang="tr-TR" dirty="0"/>
              <a:t> </a:t>
            </a:r>
            <a:r>
              <a:rPr lang="tr-TR" dirty="0" err="1"/>
              <a:t>and</a:t>
            </a:r>
            <a:r>
              <a:rPr lang="tr-TR" dirty="0"/>
              <a:t> </a:t>
            </a:r>
            <a:r>
              <a:rPr lang="tr-TR" dirty="0" err="1"/>
              <a:t>Pigs</a:t>
            </a:r>
            <a:r>
              <a:rPr lang="tr-TR" dirty="0"/>
              <a:t>. Massachusetts, </a:t>
            </a:r>
            <a:r>
              <a:rPr lang="tr-TR" dirty="0" err="1"/>
              <a:t>USA:Kluwer</a:t>
            </a:r>
            <a:r>
              <a:rPr lang="tr-TR" dirty="0"/>
              <a:t> </a:t>
            </a:r>
            <a:r>
              <a:rPr lang="tr-TR" dirty="0" err="1"/>
              <a:t>Academic</a:t>
            </a:r>
            <a:r>
              <a:rPr lang="tr-TR" dirty="0"/>
              <a:t> </a:t>
            </a:r>
            <a:r>
              <a:rPr lang="tr-TR" dirty="0" err="1"/>
              <a:t>Publishers</a:t>
            </a:r>
            <a:r>
              <a:rPr lang="tr-TR" dirty="0"/>
              <a:t>, 73-95.</a:t>
            </a:r>
          </a:p>
        </p:txBody>
      </p:sp>
    </p:spTree>
    <p:extLst>
      <p:ext uri="{BB962C8B-B14F-4D97-AF65-F5344CB8AC3E}">
        <p14:creationId xmlns:p14="http://schemas.microsoft.com/office/powerpoint/2010/main" val="1753019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err="1">
                <a:solidFill>
                  <a:srgbClr val="0070C0"/>
                </a:solidFill>
              </a:rPr>
              <a:t>Bovine</a:t>
            </a:r>
            <a:r>
              <a:rPr lang="tr-TR" dirty="0">
                <a:solidFill>
                  <a:srgbClr val="0070C0"/>
                </a:solidFill>
              </a:rPr>
              <a:t> </a:t>
            </a:r>
            <a:r>
              <a:rPr lang="tr-TR" dirty="0" err="1">
                <a:solidFill>
                  <a:srgbClr val="0070C0"/>
                </a:solidFill>
              </a:rPr>
              <a:t>Herpesvirus</a:t>
            </a:r>
            <a:r>
              <a:rPr lang="tr-TR" dirty="0">
                <a:solidFill>
                  <a:srgbClr val="0070C0"/>
                </a:solidFill>
              </a:rPr>
              <a:t> 4 </a:t>
            </a:r>
          </a:p>
        </p:txBody>
      </p:sp>
      <p:sp>
        <p:nvSpPr>
          <p:cNvPr id="3" name="İçerik Yer Tutucusu 2"/>
          <p:cNvSpPr>
            <a:spLocks noGrp="1"/>
          </p:cNvSpPr>
          <p:nvPr>
            <p:ph idx="1"/>
          </p:nvPr>
        </p:nvSpPr>
        <p:spPr/>
        <p:txBody>
          <a:bodyPr/>
          <a:lstStyle/>
          <a:p>
            <a:r>
              <a:rPr lang="tr-TR" dirty="0" err="1"/>
              <a:t>Gamaherpesvirinae</a:t>
            </a:r>
            <a:endParaRPr lang="tr-TR" dirty="0"/>
          </a:p>
          <a:p>
            <a:r>
              <a:rPr lang="tr-TR" dirty="0" err="1"/>
              <a:t>dsDNA</a:t>
            </a:r>
            <a:endParaRPr lang="tr-TR" dirty="0"/>
          </a:p>
          <a:p>
            <a:r>
              <a:rPr lang="en-US" dirty="0"/>
              <a:t>Bovine herpesvirus 4 (BHV-4) has been called </a:t>
            </a:r>
            <a:r>
              <a:rPr lang="en-US" dirty="0">
                <a:solidFill>
                  <a:srgbClr val="00B0F0"/>
                </a:solidFill>
              </a:rPr>
              <a:t>‘passenger</a:t>
            </a:r>
            <a:r>
              <a:rPr lang="en-US" dirty="0"/>
              <a:t>’ virus by some authors, </a:t>
            </a:r>
            <a:r>
              <a:rPr lang="en-US" dirty="0">
                <a:solidFill>
                  <a:srgbClr val="00B0F0"/>
                </a:solidFill>
              </a:rPr>
              <a:t>because it causes mainly subclinical disease. </a:t>
            </a:r>
            <a:endParaRPr lang="tr-TR" dirty="0">
              <a:solidFill>
                <a:srgbClr val="00B0F0"/>
              </a:solidFill>
            </a:endParaRPr>
          </a:p>
          <a:p>
            <a:r>
              <a:rPr lang="en-US" dirty="0"/>
              <a:t>BHV-4 infection is associated with cattle diseases of </a:t>
            </a:r>
            <a:r>
              <a:rPr lang="en-US" dirty="0">
                <a:solidFill>
                  <a:srgbClr val="CC66FF"/>
                </a:solidFill>
              </a:rPr>
              <a:t>the genital tract, such as </a:t>
            </a:r>
            <a:r>
              <a:rPr lang="en-US" dirty="0" err="1">
                <a:solidFill>
                  <a:srgbClr val="CC66FF"/>
                </a:solidFill>
              </a:rPr>
              <a:t>vulvovaginitis</a:t>
            </a:r>
            <a:r>
              <a:rPr lang="en-US" dirty="0">
                <a:solidFill>
                  <a:srgbClr val="CC66FF"/>
                </a:solidFill>
              </a:rPr>
              <a:t>, post-partum metritis and abortion.</a:t>
            </a:r>
            <a:endParaRPr lang="tr-TR" dirty="0">
              <a:solidFill>
                <a:srgbClr val="CC66FF"/>
              </a:solidFill>
            </a:endParaRPr>
          </a:p>
        </p:txBody>
      </p:sp>
    </p:spTree>
    <p:extLst>
      <p:ext uri="{BB962C8B-B14F-4D97-AF65-F5344CB8AC3E}">
        <p14:creationId xmlns:p14="http://schemas.microsoft.com/office/powerpoint/2010/main" val="1110551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1246909"/>
            <a:ext cx="10515600" cy="4930054"/>
          </a:xfrm>
        </p:spPr>
        <p:txBody>
          <a:bodyPr>
            <a:normAutofit lnSpcReduction="10000"/>
          </a:bodyPr>
          <a:lstStyle/>
          <a:p>
            <a:r>
              <a:rPr lang="en-GB" altLang="tr-TR" dirty="0"/>
              <a:t>These large viruses cause many diseases which involve </a:t>
            </a:r>
            <a:r>
              <a:rPr lang="en-GB" altLang="tr-TR" dirty="0">
                <a:solidFill>
                  <a:srgbClr val="FF2F92"/>
                </a:solidFill>
              </a:rPr>
              <a:t>erosions/necrotic lesions of the </a:t>
            </a:r>
            <a:r>
              <a:rPr lang="en-GB" altLang="tr-TR" dirty="0" err="1">
                <a:solidFill>
                  <a:srgbClr val="FF2F92"/>
                </a:solidFill>
              </a:rPr>
              <a:t>the</a:t>
            </a:r>
            <a:r>
              <a:rPr lang="en-GB" altLang="tr-TR" dirty="0">
                <a:solidFill>
                  <a:srgbClr val="FF2F92"/>
                </a:solidFill>
              </a:rPr>
              <a:t> </a:t>
            </a:r>
            <a:r>
              <a:rPr lang="en-GB" altLang="tr-TR" dirty="0" err="1">
                <a:solidFill>
                  <a:srgbClr val="FF2F92"/>
                </a:solidFill>
              </a:rPr>
              <a:t>resp</a:t>
            </a:r>
            <a:r>
              <a:rPr lang="en-GB" altLang="tr-TR" dirty="0">
                <a:solidFill>
                  <a:srgbClr val="FF2F92"/>
                </a:solidFill>
              </a:rPr>
              <a:t> tract</a:t>
            </a:r>
            <a:r>
              <a:rPr lang="en-GB" altLang="tr-TR" dirty="0"/>
              <a:t>, </a:t>
            </a:r>
            <a:r>
              <a:rPr lang="en-GB" altLang="tr-TR" dirty="0">
                <a:solidFill>
                  <a:srgbClr val="FFC000"/>
                </a:solidFill>
              </a:rPr>
              <a:t>brain</a:t>
            </a:r>
            <a:r>
              <a:rPr lang="en-GB" altLang="tr-TR" dirty="0"/>
              <a:t>, </a:t>
            </a:r>
            <a:r>
              <a:rPr lang="en-GB" altLang="tr-TR" dirty="0">
                <a:solidFill>
                  <a:srgbClr val="FF0000"/>
                </a:solidFill>
              </a:rPr>
              <a:t>blood vessels</a:t>
            </a:r>
            <a:r>
              <a:rPr lang="en-GB" altLang="tr-TR" dirty="0"/>
              <a:t>, </a:t>
            </a:r>
            <a:r>
              <a:rPr lang="en-GB" altLang="tr-TR" dirty="0">
                <a:solidFill>
                  <a:srgbClr val="00B050"/>
                </a:solidFill>
              </a:rPr>
              <a:t>placenta and </a:t>
            </a:r>
            <a:r>
              <a:rPr lang="en-GB" altLang="tr-TR" dirty="0" err="1">
                <a:solidFill>
                  <a:srgbClr val="00B050"/>
                </a:solidFill>
              </a:rPr>
              <a:t>urinogenital</a:t>
            </a:r>
            <a:r>
              <a:rPr lang="en-GB" altLang="tr-TR" dirty="0">
                <a:solidFill>
                  <a:srgbClr val="00B050"/>
                </a:solidFill>
              </a:rPr>
              <a:t> tract </a:t>
            </a:r>
            <a:endParaRPr lang="tr-TR" altLang="tr-TR" dirty="0">
              <a:solidFill>
                <a:srgbClr val="00B050"/>
              </a:solidFill>
            </a:endParaRPr>
          </a:p>
          <a:p>
            <a:pPr lvl="1"/>
            <a:r>
              <a:rPr lang="en-GB" altLang="tr-TR" dirty="0" err="1"/>
              <a:t>eg</a:t>
            </a:r>
            <a:r>
              <a:rPr lang="en-GB" altLang="tr-TR" dirty="0"/>
              <a:t> infectious bovine/feline </a:t>
            </a:r>
            <a:r>
              <a:rPr lang="en-GB" altLang="tr-TR" dirty="0" err="1"/>
              <a:t>rhinotrachietis</a:t>
            </a:r>
            <a:r>
              <a:rPr lang="en-GB" altLang="tr-TR" dirty="0"/>
              <a:t>, pseudorabies, equine abortion. </a:t>
            </a:r>
          </a:p>
          <a:p>
            <a:pPr algn="just"/>
            <a:r>
              <a:rPr lang="en-GB" altLang="tr-TR" b="1" u="sng" dirty="0"/>
              <a:t>Structure</a:t>
            </a:r>
          </a:p>
          <a:p>
            <a:pPr algn="just"/>
            <a:r>
              <a:rPr lang="en-GB" altLang="tr-TR" dirty="0"/>
              <a:t>Herpesviruses have </a:t>
            </a:r>
            <a:r>
              <a:rPr lang="en-GB" altLang="tr-TR" dirty="0">
                <a:solidFill>
                  <a:srgbClr val="FF2F92"/>
                </a:solidFill>
              </a:rPr>
              <a:t>double stranded DNA </a:t>
            </a:r>
            <a:r>
              <a:rPr lang="en-GB" altLang="tr-TR" dirty="0"/>
              <a:t>enclosed in an icosahedral capsid to a diameter of 100‑150 nm.  </a:t>
            </a:r>
            <a:endParaRPr lang="tr-TR" altLang="tr-TR" dirty="0"/>
          </a:p>
          <a:p>
            <a:pPr algn="just"/>
            <a:r>
              <a:rPr lang="en-GB" altLang="tr-TR" dirty="0"/>
              <a:t>The </a:t>
            </a:r>
            <a:r>
              <a:rPr lang="en-GB" altLang="tr-TR" dirty="0">
                <a:solidFill>
                  <a:srgbClr val="FF3300"/>
                </a:solidFill>
              </a:rPr>
              <a:t>envelope</a:t>
            </a:r>
            <a:r>
              <a:rPr lang="en-GB" altLang="tr-TR" dirty="0"/>
              <a:t> glycoproteins are the most important vaccine antigens.</a:t>
            </a:r>
            <a:endParaRPr lang="tr-TR" altLang="tr-TR" dirty="0"/>
          </a:p>
          <a:p>
            <a:pPr algn="just"/>
            <a:r>
              <a:rPr lang="en-US" altLang="tr-TR" dirty="0"/>
              <a:t>Nucleus replication</a:t>
            </a:r>
          </a:p>
          <a:p>
            <a:pPr algn="just"/>
            <a:r>
              <a:rPr lang="en-US" altLang="tr-TR" dirty="0">
                <a:solidFill>
                  <a:srgbClr val="FF0000"/>
                </a:solidFill>
              </a:rPr>
              <a:t>Latency following primer infection</a:t>
            </a:r>
          </a:p>
          <a:p>
            <a:pPr algn="just"/>
            <a:r>
              <a:rPr lang="en-US" altLang="tr-TR" dirty="0"/>
              <a:t>There are 3 subgroups.</a:t>
            </a:r>
            <a:endParaRPr lang="en-GB" altLang="tr-TR" dirty="0"/>
          </a:p>
          <a:p>
            <a:endParaRPr lang="tr-TR" dirty="0"/>
          </a:p>
        </p:txBody>
      </p:sp>
      <p:sp>
        <p:nvSpPr>
          <p:cNvPr id="2" name="5-Nokta Yıldız 1"/>
          <p:cNvSpPr/>
          <p:nvPr/>
        </p:nvSpPr>
        <p:spPr>
          <a:xfrm>
            <a:off x="451262" y="4928260"/>
            <a:ext cx="386938" cy="42751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492469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err="1"/>
              <a:t>The</a:t>
            </a:r>
            <a:r>
              <a:rPr lang="tr-TR" dirty="0"/>
              <a:t> </a:t>
            </a:r>
            <a:r>
              <a:rPr lang="tr-TR" dirty="0" err="1"/>
              <a:t>range</a:t>
            </a:r>
            <a:r>
              <a:rPr lang="tr-TR" dirty="0"/>
              <a:t> of </a:t>
            </a:r>
            <a:r>
              <a:rPr lang="tr-TR" dirty="0" err="1"/>
              <a:t>species</a:t>
            </a:r>
            <a:r>
              <a:rPr lang="tr-TR" dirty="0"/>
              <a:t> </a:t>
            </a:r>
            <a:r>
              <a:rPr lang="tr-TR" dirty="0" err="1"/>
              <a:t>susceptible</a:t>
            </a:r>
            <a:r>
              <a:rPr lang="tr-TR" dirty="0"/>
              <a:t> </a:t>
            </a:r>
            <a:r>
              <a:rPr lang="tr-TR" dirty="0" err="1"/>
              <a:t>to</a:t>
            </a:r>
            <a:r>
              <a:rPr lang="tr-TR" dirty="0"/>
              <a:t> BHV-4 is </a:t>
            </a:r>
            <a:r>
              <a:rPr lang="tr-TR" dirty="0" err="1"/>
              <a:t>quite</a:t>
            </a:r>
            <a:r>
              <a:rPr lang="tr-TR" dirty="0"/>
              <a:t> </a:t>
            </a:r>
            <a:r>
              <a:rPr lang="tr-TR" dirty="0" err="1"/>
              <a:t>broad</a:t>
            </a:r>
            <a:r>
              <a:rPr lang="tr-TR" dirty="0"/>
              <a:t>. </a:t>
            </a:r>
            <a:r>
              <a:rPr lang="tr-TR" dirty="0" err="1"/>
              <a:t>Among</a:t>
            </a:r>
            <a:r>
              <a:rPr lang="tr-TR" dirty="0"/>
              <a:t> </a:t>
            </a:r>
            <a:r>
              <a:rPr lang="tr-TR" dirty="0" err="1"/>
              <a:t>ruminants</a:t>
            </a:r>
            <a:r>
              <a:rPr lang="tr-TR" dirty="0"/>
              <a:t>, </a:t>
            </a:r>
            <a:r>
              <a:rPr lang="tr-TR" dirty="0" err="1"/>
              <a:t>American</a:t>
            </a:r>
            <a:r>
              <a:rPr lang="tr-TR" dirty="0"/>
              <a:t> </a:t>
            </a:r>
            <a:r>
              <a:rPr lang="tr-TR" dirty="0" err="1"/>
              <a:t>bison</a:t>
            </a:r>
            <a:r>
              <a:rPr lang="tr-TR" dirty="0"/>
              <a:t>, </a:t>
            </a:r>
            <a:r>
              <a:rPr lang="tr-TR" dirty="0" err="1"/>
              <a:t>African</a:t>
            </a:r>
            <a:r>
              <a:rPr lang="tr-TR" dirty="0"/>
              <a:t> </a:t>
            </a:r>
            <a:r>
              <a:rPr lang="tr-TR" dirty="0" err="1"/>
              <a:t>buffalo</a:t>
            </a:r>
            <a:r>
              <a:rPr lang="tr-TR" dirty="0"/>
              <a:t>, </a:t>
            </a:r>
            <a:r>
              <a:rPr lang="tr-TR" dirty="0" err="1"/>
              <a:t>sheep</a:t>
            </a:r>
            <a:r>
              <a:rPr lang="tr-TR" dirty="0"/>
              <a:t> </a:t>
            </a:r>
            <a:r>
              <a:rPr lang="tr-TR" dirty="0" err="1"/>
              <a:t>and</a:t>
            </a:r>
            <a:r>
              <a:rPr lang="tr-TR" dirty="0"/>
              <a:t> </a:t>
            </a:r>
            <a:r>
              <a:rPr lang="tr-TR" dirty="0" err="1"/>
              <a:t>goats</a:t>
            </a:r>
            <a:r>
              <a:rPr lang="tr-TR" dirty="0"/>
              <a:t> </a:t>
            </a:r>
            <a:r>
              <a:rPr lang="tr-TR" dirty="0" err="1"/>
              <a:t>support</a:t>
            </a:r>
            <a:r>
              <a:rPr lang="tr-TR" dirty="0"/>
              <a:t> </a:t>
            </a:r>
            <a:r>
              <a:rPr lang="tr-TR" dirty="0" err="1"/>
              <a:t>natural</a:t>
            </a:r>
            <a:r>
              <a:rPr lang="tr-TR" dirty="0"/>
              <a:t> </a:t>
            </a:r>
            <a:r>
              <a:rPr lang="tr-TR" dirty="0" err="1"/>
              <a:t>or</a:t>
            </a:r>
            <a:r>
              <a:rPr lang="tr-TR" dirty="0"/>
              <a:t> </a:t>
            </a:r>
            <a:r>
              <a:rPr lang="tr-TR" dirty="0" err="1"/>
              <a:t>experimental</a:t>
            </a:r>
            <a:r>
              <a:rPr lang="tr-TR" dirty="0"/>
              <a:t> </a:t>
            </a:r>
            <a:r>
              <a:rPr lang="tr-TR" dirty="0" err="1"/>
              <a:t>infection</a:t>
            </a:r>
            <a:r>
              <a:rPr lang="tr-TR" dirty="0"/>
              <a:t> </a:t>
            </a:r>
            <a:r>
              <a:rPr lang="tr-TR" dirty="0" err="1"/>
              <a:t>with</a:t>
            </a:r>
            <a:r>
              <a:rPr lang="tr-TR" dirty="0"/>
              <a:t> BHV-4.</a:t>
            </a:r>
          </a:p>
          <a:p>
            <a:r>
              <a:rPr lang="en-US" dirty="0"/>
              <a:t> BHV-4 has also been isolated from lions and from cats.</a:t>
            </a:r>
            <a:endParaRPr lang="tr-TR" dirty="0"/>
          </a:p>
        </p:txBody>
      </p:sp>
    </p:spTree>
    <p:extLst>
      <p:ext uri="{BB962C8B-B14F-4D97-AF65-F5344CB8AC3E}">
        <p14:creationId xmlns:p14="http://schemas.microsoft.com/office/powerpoint/2010/main" val="3998756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1021278"/>
            <a:ext cx="10515600" cy="5155685"/>
          </a:xfrm>
        </p:spPr>
        <p:txBody>
          <a:bodyPr/>
          <a:lstStyle/>
          <a:p>
            <a:pPr marL="0" indent="0" fontAlgn="base">
              <a:buNone/>
            </a:pPr>
            <a:r>
              <a:rPr lang="en-US" b="1" dirty="0">
                <a:solidFill>
                  <a:srgbClr val="0070C0"/>
                </a:solidFill>
              </a:rPr>
              <a:t>Systems Affected</a:t>
            </a:r>
            <a:endParaRPr lang="tr-TR" b="1" dirty="0">
              <a:solidFill>
                <a:srgbClr val="0070C0"/>
              </a:solidFill>
            </a:endParaRPr>
          </a:p>
          <a:p>
            <a:pPr marL="0" indent="0" fontAlgn="base">
              <a:buNone/>
            </a:pPr>
            <a:r>
              <a:rPr lang="en-US" dirty="0"/>
              <a:t>BHV-4 is </a:t>
            </a:r>
            <a:r>
              <a:rPr lang="en-US" b="1" dirty="0"/>
              <a:t>transmitted directly and indirectly via infected materials</a:t>
            </a:r>
            <a:r>
              <a:rPr lang="en-US" dirty="0"/>
              <a:t> containing mainly </a:t>
            </a:r>
            <a:r>
              <a:rPr lang="en-US" dirty="0">
                <a:solidFill>
                  <a:srgbClr val="CC66FF"/>
                </a:solidFill>
              </a:rPr>
              <a:t>respiratory</a:t>
            </a:r>
            <a:r>
              <a:rPr lang="en-US" dirty="0"/>
              <a:t> but also </a:t>
            </a:r>
            <a:r>
              <a:rPr lang="en-US" dirty="0">
                <a:solidFill>
                  <a:srgbClr val="FF9300"/>
                </a:solidFill>
              </a:rPr>
              <a:t>genital secretions </a:t>
            </a:r>
            <a:r>
              <a:rPr lang="en-US" dirty="0"/>
              <a:t>from infected animals.</a:t>
            </a:r>
            <a:endParaRPr lang="en-US" b="1" dirty="0">
              <a:solidFill>
                <a:srgbClr val="0070C0"/>
              </a:solidFill>
            </a:endParaRPr>
          </a:p>
          <a:p>
            <a:r>
              <a:rPr lang="en-US" dirty="0">
                <a:solidFill>
                  <a:srgbClr val="FF3300"/>
                </a:solidFill>
              </a:rPr>
              <a:t>mammary gland diseases of large ruminants</a:t>
            </a:r>
            <a:br>
              <a:rPr lang="en-US" dirty="0">
                <a:solidFill>
                  <a:srgbClr val="FF3300"/>
                </a:solidFill>
              </a:rPr>
            </a:br>
            <a:r>
              <a:rPr lang="en-US" dirty="0">
                <a:solidFill>
                  <a:srgbClr val="FF3300"/>
                </a:solidFill>
              </a:rPr>
              <a:t>reproductive diseases of large ruminants</a:t>
            </a:r>
            <a:br>
              <a:rPr lang="en-US" dirty="0">
                <a:solidFill>
                  <a:srgbClr val="FF3300"/>
                </a:solidFill>
              </a:rPr>
            </a:br>
            <a:r>
              <a:rPr lang="en-US" dirty="0">
                <a:solidFill>
                  <a:srgbClr val="FF3300"/>
                </a:solidFill>
              </a:rPr>
              <a:t>reproductive diseases of small ruminants</a:t>
            </a:r>
            <a:endParaRPr lang="tr-TR" dirty="0">
              <a:solidFill>
                <a:srgbClr val="FF3300"/>
              </a:solidFill>
            </a:endParaRPr>
          </a:p>
          <a:p>
            <a:endParaRPr lang="tr-TR" dirty="0"/>
          </a:p>
          <a:p>
            <a:r>
              <a:rPr lang="en-US" dirty="0"/>
              <a:t>BHV-4 infection is worldwide distributed, but the </a:t>
            </a:r>
            <a:r>
              <a:rPr lang="en-US" dirty="0" err="1"/>
              <a:t>seroprevalence</a:t>
            </a:r>
            <a:r>
              <a:rPr lang="en-US" dirty="0"/>
              <a:t> varies from 4 % in Switzerland to 50 % in northern Italy</a:t>
            </a:r>
            <a:r>
              <a:rPr lang="tr-TR" dirty="0"/>
              <a:t>.</a:t>
            </a:r>
          </a:p>
        </p:txBody>
      </p:sp>
    </p:spTree>
    <p:extLst>
      <p:ext uri="{BB962C8B-B14F-4D97-AF65-F5344CB8AC3E}">
        <p14:creationId xmlns:p14="http://schemas.microsoft.com/office/powerpoint/2010/main" val="197883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Pathology</a:t>
            </a:r>
            <a:endParaRPr lang="tr-TR" dirty="0">
              <a:solidFill>
                <a:srgbClr val="0070C0"/>
              </a:solidFill>
            </a:endParaRPr>
          </a:p>
        </p:txBody>
      </p:sp>
      <p:sp>
        <p:nvSpPr>
          <p:cNvPr id="3" name="İçerik Yer Tutucusu 2"/>
          <p:cNvSpPr>
            <a:spLocks noGrp="1"/>
          </p:cNvSpPr>
          <p:nvPr>
            <p:ph idx="1"/>
          </p:nvPr>
        </p:nvSpPr>
        <p:spPr>
          <a:xfrm>
            <a:off x="249383" y="1508166"/>
            <a:ext cx="11483438" cy="4518810"/>
          </a:xfrm>
        </p:spPr>
        <p:txBody>
          <a:bodyPr>
            <a:normAutofit fontScale="92500"/>
          </a:bodyPr>
          <a:lstStyle/>
          <a:p>
            <a:r>
              <a:rPr lang="en-US" dirty="0"/>
              <a:t>Except for the defined role of BHV-4 in genital diseases, </a:t>
            </a:r>
            <a:endParaRPr lang="tr-TR" dirty="0"/>
          </a:p>
          <a:p>
            <a:pPr lvl="1"/>
            <a:r>
              <a:rPr lang="tr-TR" dirty="0" err="1"/>
              <a:t>It</a:t>
            </a:r>
            <a:r>
              <a:rPr lang="tr-TR" dirty="0"/>
              <a:t> </a:t>
            </a:r>
            <a:r>
              <a:rPr lang="tr-TR" dirty="0" err="1"/>
              <a:t>may</a:t>
            </a:r>
            <a:r>
              <a:rPr lang="tr-TR" dirty="0"/>
              <a:t> be </a:t>
            </a:r>
            <a:r>
              <a:rPr lang="en-US" dirty="0"/>
              <a:t>speculate</a:t>
            </a:r>
            <a:r>
              <a:rPr lang="tr-TR" dirty="0"/>
              <a:t>d</a:t>
            </a:r>
            <a:r>
              <a:rPr lang="en-US" dirty="0"/>
              <a:t> about its contribution to other pathologies. BHV-4 was designated as </a:t>
            </a:r>
            <a:r>
              <a:rPr lang="en-US" dirty="0">
                <a:solidFill>
                  <a:srgbClr val="FF9300"/>
                </a:solidFill>
              </a:rPr>
              <a:t>‘passenger</a:t>
            </a:r>
            <a:r>
              <a:rPr lang="en-US" dirty="0"/>
              <a:t>’ virus when it was isolated from ethmoidal </a:t>
            </a:r>
            <a:r>
              <a:rPr lang="en-US" dirty="0" err="1"/>
              <a:t>tumours</a:t>
            </a:r>
            <a:r>
              <a:rPr lang="en-US" dirty="0"/>
              <a:t> in Indian cattle</a:t>
            </a:r>
            <a:r>
              <a:rPr lang="tr-TR" dirty="0"/>
              <a:t>. </a:t>
            </a:r>
          </a:p>
          <a:p>
            <a:r>
              <a:rPr lang="en-US" dirty="0"/>
              <a:t>The virus </a:t>
            </a:r>
            <a:r>
              <a:rPr lang="en-US" dirty="0">
                <a:solidFill>
                  <a:schemeClr val="accent1">
                    <a:lumMod val="60000"/>
                    <a:lumOff val="40000"/>
                  </a:schemeClr>
                </a:solidFill>
              </a:rPr>
              <a:t>replicates within mucosal cells</a:t>
            </a:r>
            <a:r>
              <a:rPr lang="en-US" dirty="0"/>
              <a:t> and </a:t>
            </a:r>
            <a:r>
              <a:rPr lang="en-US" dirty="0">
                <a:solidFill>
                  <a:schemeClr val="accent1">
                    <a:lumMod val="75000"/>
                  </a:schemeClr>
                </a:solidFill>
              </a:rPr>
              <a:t>then invades the mononuclear cells</a:t>
            </a:r>
            <a:r>
              <a:rPr lang="en-US" dirty="0"/>
              <a:t>, </a:t>
            </a:r>
            <a:r>
              <a:rPr lang="en-US" dirty="0">
                <a:solidFill>
                  <a:schemeClr val="accent1">
                    <a:lumMod val="50000"/>
                  </a:schemeClr>
                </a:solidFill>
              </a:rPr>
              <a:t>causing </a:t>
            </a:r>
            <a:r>
              <a:rPr lang="en-US" dirty="0" err="1">
                <a:solidFill>
                  <a:schemeClr val="accent1">
                    <a:lumMod val="50000"/>
                  </a:schemeClr>
                </a:solidFill>
              </a:rPr>
              <a:t>generalised</a:t>
            </a:r>
            <a:r>
              <a:rPr lang="en-US" dirty="0">
                <a:solidFill>
                  <a:schemeClr val="accent1">
                    <a:lumMod val="50000"/>
                  </a:schemeClr>
                </a:solidFill>
              </a:rPr>
              <a:t> infection</a:t>
            </a:r>
            <a:r>
              <a:rPr lang="en-US" dirty="0"/>
              <a:t> and </a:t>
            </a:r>
            <a:r>
              <a:rPr lang="en-US" dirty="0">
                <a:solidFill>
                  <a:schemeClr val="accent1">
                    <a:lumMod val="50000"/>
                  </a:schemeClr>
                </a:solidFill>
              </a:rPr>
              <a:t>crossing the placenta </a:t>
            </a:r>
            <a:r>
              <a:rPr lang="en-US" dirty="0"/>
              <a:t>to infect the unborn fetus.</a:t>
            </a:r>
            <a:endParaRPr lang="tr-TR" dirty="0"/>
          </a:p>
          <a:p>
            <a:r>
              <a:rPr lang="en-US" dirty="0">
                <a:solidFill>
                  <a:srgbClr val="FF2F92"/>
                </a:solidFill>
              </a:rPr>
              <a:t>Indeed the virus infects mononuclear blood cells and this </a:t>
            </a:r>
            <a:r>
              <a:rPr lang="tr-TR" dirty="0" err="1">
                <a:solidFill>
                  <a:srgbClr val="FF2F92"/>
                </a:solidFill>
              </a:rPr>
              <a:t>feature</a:t>
            </a:r>
            <a:r>
              <a:rPr lang="en-US" dirty="0">
                <a:solidFill>
                  <a:srgbClr val="FF2F92"/>
                </a:solidFill>
              </a:rPr>
              <a:t> allows it to be distributed in the whole body.</a:t>
            </a:r>
            <a:r>
              <a:rPr lang="en-US" dirty="0"/>
              <a:t> </a:t>
            </a:r>
            <a:endParaRPr lang="tr-TR" dirty="0"/>
          </a:p>
          <a:p>
            <a:r>
              <a:rPr lang="en-US" dirty="0"/>
              <a:t>In primary infection and during reactivation phases of </a:t>
            </a:r>
            <a:r>
              <a:rPr lang="en-US" dirty="0">
                <a:solidFill>
                  <a:srgbClr val="FF3300"/>
                </a:solidFill>
              </a:rPr>
              <a:t>the latent state</a:t>
            </a:r>
            <a:r>
              <a:rPr lang="en-US" dirty="0"/>
              <a:t>, BHV-4 can be re-isolated from virtually </a:t>
            </a:r>
            <a:r>
              <a:rPr lang="en-US" dirty="0">
                <a:solidFill>
                  <a:srgbClr val="00B0F0"/>
                </a:solidFill>
              </a:rPr>
              <a:t>all bovine tissues and organs</a:t>
            </a:r>
            <a:r>
              <a:rPr lang="en-US" dirty="0"/>
              <a:t>. It is therefore very hard to discriminate between a ‘by chance’ isolation and a direct role of the virus in the observed lesions.</a:t>
            </a:r>
            <a:endParaRPr lang="tr-TR" dirty="0"/>
          </a:p>
        </p:txBody>
      </p:sp>
    </p:spTree>
    <p:extLst>
      <p:ext uri="{BB962C8B-B14F-4D97-AF65-F5344CB8AC3E}">
        <p14:creationId xmlns:p14="http://schemas.microsoft.com/office/powerpoint/2010/main" val="2584475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Clinical</a:t>
            </a:r>
            <a:r>
              <a:rPr lang="tr-TR" dirty="0">
                <a:solidFill>
                  <a:srgbClr val="0070C0"/>
                </a:solidFill>
              </a:rPr>
              <a:t> </a:t>
            </a:r>
            <a:r>
              <a:rPr lang="tr-TR" dirty="0" err="1">
                <a:solidFill>
                  <a:srgbClr val="0070C0"/>
                </a:solidFill>
              </a:rPr>
              <a:t>Signs</a:t>
            </a:r>
            <a:endParaRPr lang="tr-TR" dirty="0">
              <a:solidFill>
                <a:srgbClr val="0070C0"/>
              </a:solidFill>
            </a:endParaRPr>
          </a:p>
        </p:txBody>
      </p:sp>
      <p:sp>
        <p:nvSpPr>
          <p:cNvPr id="3" name="İçerik Yer Tutucusu 2"/>
          <p:cNvSpPr>
            <a:spLocks noGrp="1"/>
          </p:cNvSpPr>
          <p:nvPr>
            <p:ph idx="1"/>
          </p:nvPr>
        </p:nvSpPr>
        <p:spPr/>
        <p:txBody>
          <a:bodyPr>
            <a:normAutofit fontScale="92500" lnSpcReduction="20000"/>
          </a:bodyPr>
          <a:lstStyle/>
          <a:p>
            <a:r>
              <a:rPr lang="en-US" dirty="0"/>
              <a:t>BHV-4 can cause </a:t>
            </a:r>
            <a:r>
              <a:rPr lang="en-US" b="1" dirty="0">
                <a:solidFill>
                  <a:srgbClr val="FF2F92"/>
                </a:solidFill>
              </a:rPr>
              <a:t>abortion and births of weak or dead lambs, calves and kids</a:t>
            </a:r>
            <a:r>
              <a:rPr lang="en-US" dirty="0"/>
              <a:t>. It can also increase the incidence of </a:t>
            </a:r>
            <a:r>
              <a:rPr lang="en-US" b="1" dirty="0"/>
              <a:t>retained fetal membranes.</a:t>
            </a:r>
            <a:endParaRPr lang="en-US" dirty="0"/>
          </a:p>
          <a:p>
            <a:r>
              <a:rPr lang="en-US" dirty="0"/>
              <a:t>In dairy cattle, BHV-4 can cause </a:t>
            </a:r>
            <a:r>
              <a:rPr lang="en-US" dirty="0">
                <a:solidFill>
                  <a:srgbClr val="7030A0"/>
                </a:solidFill>
              </a:rPr>
              <a:t>mastitis</a:t>
            </a:r>
            <a:r>
              <a:rPr lang="en-US" dirty="0"/>
              <a:t> and associated udder lesions and milk changes.</a:t>
            </a:r>
          </a:p>
          <a:p>
            <a:r>
              <a:rPr lang="en-US" dirty="0"/>
              <a:t>The virus has also been isolated from cases of </a:t>
            </a:r>
            <a:r>
              <a:rPr lang="en-US" dirty="0">
                <a:solidFill>
                  <a:srgbClr val="7030A0"/>
                </a:solidFill>
              </a:rPr>
              <a:t>conjunctivitis and respiratory disease</a:t>
            </a:r>
            <a:r>
              <a:rPr lang="en-US" dirty="0"/>
              <a:t> in calves but it is unclear and somewhat doubtful whether it was the responsible pathogen in these cases. </a:t>
            </a:r>
            <a:r>
              <a:rPr lang="en-US" dirty="0">
                <a:solidFill>
                  <a:srgbClr val="00B050"/>
                </a:solidFill>
              </a:rPr>
              <a:t>The respiratory route is however the main route of transmission of the virus.</a:t>
            </a:r>
          </a:p>
          <a:p>
            <a:r>
              <a:rPr lang="en-US" dirty="0"/>
              <a:t>As with all </a:t>
            </a:r>
            <a:r>
              <a:rPr lang="en-US" dirty="0">
                <a:solidFill>
                  <a:srgbClr val="CC66FF"/>
                </a:solidFill>
              </a:rPr>
              <a:t>herpesviruses</a:t>
            </a:r>
            <a:r>
              <a:rPr lang="en-US" dirty="0"/>
              <a:t>, BHV-4 can </a:t>
            </a:r>
            <a:r>
              <a:rPr lang="en-US" b="1" dirty="0">
                <a:solidFill>
                  <a:srgbClr val="FF0000"/>
                </a:solidFill>
              </a:rPr>
              <a:t>undergo latency, often residing in the trigeminal ganglia</a:t>
            </a:r>
            <a:r>
              <a:rPr lang="en-US" dirty="0"/>
              <a:t> similarly to </a:t>
            </a:r>
            <a:r>
              <a:rPr lang="en-US" dirty="0">
                <a:hlinkClick r:id="rId2" tooltip="Infectious Bovine Rhinotracheitis"/>
              </a:rPr>
              <a:t>BHV-1 (IBR)</a:t>
            </a:r>
            <a:r>
              <a:rPr lang="en-US" dirty="0"/>
              <a:t> and </a:t>
            </a:r>
            <a:r>
              <a:rPr lang="tr-TR" b="1" dirty="0" err="1"/>
              <a:t>breaking</a:t>
            </a:r>
            <a:r>
              <a:rPr lang="tr-TR" b="1" dirty="0"/>
              <a:t> </a:t>
            </a:r>
            <a:r>
              <a:rPr lang="tr-TR" b="1" dirty="0" err="1"/>
              <a:t>out</a:t>
            </a:r>
            <a:r>
              <a:rPr lang="tr-TR" b="1" dirty="0"/>
              <a:t> </a:t>
            </a:r>
            <a:r>
              <a:rPr lang="tr-TR" b="1" dirty="0" err="1"/>
              <a:t>again</a:t>
            </a:r>
            <a:r>
              <a:rPr lang="en-US" b="1" dirty="0"/>
              <a:t> with stress</a:t>
            </a:r>
            <a:r>
              <a:rPr lang="en-US" dirty="0"/>
              <a:t> and/or immunosuppression. </a:t>
            </a:r>
            <a:r>
              <a:rPr lang="en-US" b="1" dirty="0">
                <a:solidFill>
                  <a:srgbClr val="C00000"/>
                </a:solidFill>
              </a:rPr>
              <a:t>Recovered cattle often become latent carriers</a:t>
            </a:r>
            <a:r>
              <a:rPr lang="en-US" dirty="0">
                <a:solidFill>
                  <a:srgbClr val="C00000"/>
                </a:solidFill>
              </a:rPr>
              <a:t>. </a:t>
            </a:r>
            <a:r>
              <a:rPr lang="en-US" dirty="0"/>
              <a:t>Both acute and latent infections are highly prevalent in endemic BHV-4 areas.</a:t>
            </a:r>
          </a:p>
          <a:p>
            <a:endParaRPr lang="tr-TR" dirty="0"/>
          </a:p>
        </p:txBody>
      </p:sp>
    </p:spTree>
    <p:extLst>
      <p:ext uri="{BB962C8B-B14F-4D97-AF65-F5344CB8AC3E}">
        <p14:creationId xmlns:p14="http://schemas.microsoft.com/office/powerpoint/2010/main" val="1578969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dirty="0">
                <a:solidFill>
                  <a:srgbClr val="0070C0"/>
                </a:solidFill>
              </a:rPr>
              <a:t>Diagnosis</a:t>
            </a:r>
            <a:endParaRPr lang="tr-TR" dirty="0">
              <a:solidFill>
                <a:srgbClr val="0070C0"/>
              </a:solidFill>
            </a:endParaRPr>
          </a:p>
        </p:txBody>
      </p:sp>
      <p:sp>
        <p:nvSpPr>
          <p:cNvPr id="3" name="İçerik Yer Tutucusu 2"/>
          <p:cNvSpPr>
            <a:spLocks noGrp="1"/>
          </p:cNvSpPr>
          <p:nvPr>
            <p:ph idx="1"/>
          </p:nvPr>
        </p:nvSpPr>
        <p:spPr/>
        <p:txBody>
          <a:bodyPr>
            <a:normAutofit/>
          </a:bodyPr>
          <a:lstStyle/>
          <a:p>
            <a:r>
              <a:rPr lang="en-US" dirty="0"/>
              <a:t>BHV-4 can be </a:t>
            </a:r>
            <a:r>
              <a:rPr lang="en-US" b="1" dirty="0"/>
              <a:t>isolated from nasal or vaginal secretions</a:t>
            </a:r>
            <a:r>
              <a:rPr lang="en-US" dirty="0"/>
              <a:t> or from organs harvested from cows at necropsy.</a:t>
            </a:r>
          </a:p>
          <a:p>
            <a:r>
              <a:rPr lang="en-US" dirty="0"/>
              <a:t>Viral DNA can be detected by </a:t>
            </a:r>
            <a:r>
              <a:rPr lang="en-US" b="1" dirty="0"/>
              <a:t>PCR.</a:t>
            </a:r>
            <a:endParaRPr lang="en-US" dirty="0"/>
          </a:p>
          <a:p>
            <a:r>
              <a:rPr lang="en-US" dirty="0"/>
              <a:t>Antibodies to BHV-4 can be detected using </a:t>
            </a:r>
            <a:r>
              <a:rPr lang="en-US" b="1" dirty="0">
                <a:hlinkClick r:id="rId2" tooltip="ELISA testing"/>
              </a:rPr>
              <a:t>ELISA</a:t>
            </a:r>
            <a:r>
              <a:rPr lang="en-US" b="1" dirty="0"/>
              <a:t> and Indirect </a:t>
            </a:r>
            <a:r>
              <a:rPr lang="en-US" b="1" dirty="0">
                <a:hlinkClick r:id="rId3" tooltip="Immunofluorescence"/>
              </a:rPr>
              <a:t>Immunofluorescence</a:t>
            </a:r>
            <a:r>
              <a:rPr lang="en-US" dirty="0"/>
              <a:t>. </a:t>
            </a:r>
            <a:r>
              <a:rPr lang="en-US" dirty="0" err="1"/>
              <a:t>Immunoperoxidase</a:t>
            </a:r>
            <a:r>
              <a:rPr lang="en-US" dirty="0"/>
              <a:t> assays are also available.</a:t>
            </a:r>
          </a:p>
          <a:p>
            <a:r>
              <a:rPr lang="en-US" dirty="0">
                <a:solidFill>
                  <a:srgbClr val="92D050"/>
                </a:solidFill>
              </a:rPr>
              <a:t>It must always be considered that presence and positive identification of BHV-4 does not mean that it is responsible for the observed disease.</a:t>
            </a:r>
          </a:p>
          <a:p>
            <a:endParaRPr lang="tr-TR" dirty="0"/>
          </a:p>
        </p:txBody>
      </p:sp>
    </p:spTree>
    <p:extLst>
      <p:ext uri="{BB962C8B-B14F-4D97-AF65-F5344CB8AC3E}">
        <p14:creationId xmlns:p14="http://schemas.microsoft.com/office/powerpoint/2010/main" val="2717014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rgbClr val="0070C0"/>
                </a:solidFill>
              </a:rPr>
              <a:t>Control</a:t>
            </a:r>
          </a:p>
        </p:txBody>
      </p:sp>
      <p:sp>
        <p:nvSpPr>
          <p:cNvPr id="3" name="İçerik Yer Tutucusu 2"/>
          <p:cNvSpPr>
            <a:spLocks noGrp="1"/>
          </p:cNvSpPr>
          <p:nvPr>
            <p:ph idx="1"/>
          </p:nvPr>
        </p:nvSpPr>
        <p:spPr/>
        <p:txBody>
          <a:bodyPr/>
          <a:lstStyle/>
          <a:p>
            <a:r>
              <a:rPr lang="en-US" dirty="0">
                <a:solidFill>
                  <a:srgbClr val="FF2F92"/>
                </a:solidFill>
              </a:rPr>
              <a:t>Exclusive use of hygienic measures</a:t>
            </a:r>
            <a:r>
              <a:rPr lang="en-US" dirty="0"/>
              <a:t> can gain control of BHV-4. Seropositive animals should be removed wherever possible due to the high likelihood that they are latent carriers of disease. Infected cows that calve should be isolated approaching and following parturition, as </a:t>
            </a:r>
            <a:r>
              <a:rPr lang="en-US" dirty="0">
                <a:solidFill>
                  <a:srgbClr val="00B0F0"/>
                </a:solidFill>
              </a:rPr>
              <a:t>huge quantities of virus are shed in uterine exudates</a:t>
            </a:r>
            <a:r>
              <a:rPr lang="en-US" dirty="0"/>
              <a:t>.</a:t>
            </a:r>
          </a:p>
          <a:p>
            <a:r>
              <a:rPr lang="en-US" b="1" dirty="0">
                <a:solidFill>
                  <a:srgbClr val="FF3300"/>
                </a:solidFill>
              </a:rPr>
              <a:t>Vaccines were developed in the USA</a:t>
            </a:r>
            <a:r>
              <a:rPr lang="en-US" dirty="0">
                <a:solidFill>
                  <a:srgbClr val="FF3300"/>
                </a:solidFill>
              </a:rPr>
              <a:t> but are not widely used.</a:t>
            </a:r>
          </a:p>
          <a:p>
            <a:endParaRPr lang="tr-TR" dirty="0"/>
          </a:p>
        </p:txBody>
      </p:sp>
    </p:spTree>
    <p:extLst>
      <p:ext uri="{BB962C8B-B14F-4D97-AF65-F5344CB8AC3E}">
        <p14:creationId xmlns:p14="http://schemas.microsoft.com/office/powerpoint/2010/main" val="2287895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References</a:t>
            </a:r>
            <a:endParaRPr lang="tr-TR" dirty="0">
              <a:solidFill>
                <a:srgbClr val="0070C0"/>
              </a:solidFill>
            </a:endParaRPr>
          </a:p>
        </p:txBody>
      </p:sp>
      <p:sp>
        <p:nvSpPr>
          <p:cNvPr id="3" name="İçerik Yer Tutucusu 2"/>
          <p:cNvSpPr>
            <a:spLocks noGrp="1"/>
          </p:cNvSpPr>
          <p:nvPr>
            <p:ph idx="1"/>
          </p:nvPr>
        </p:nvSpPr>
        <p:spPr/>
        <p:txBody>
          <a:bodyPr>
            <a:normAutofit fontScale="92500" lnSpcReduction="20000"/>
          </a:bodyPr>
          <a:lstStyle/>
          <a:p>
            <a:r>
              <a:rPr lang="tr-TR" dirty="0">
                <a:hlinkClick r:id="rId2"/>
              </a:rPr>
              <a:t>https://www.cabi.org/isc/datasheet/91709</a:t>
            </a:r>
            <a:endParaRPr lang="tr-TR" dirty="0"/>
          </a:p>
          <a:p>
            <a:r>
              <a:rPr lang="tr-TR" dirty="0"/>
              <a:t>https://en.wikivet.net/Bovine_Herpesvirus_4</a:t>
            </a:r>
          </a:p>
          <a:p>
            <a:r>
              <a:rPr lang="en-US" dirty="0"/>
              <a:t>Fabricant CG; Gillespie JH; </a:t>
            </a:r>
            <a:r>
              <a:rPr lang="en-US" dirty="0" err="1"/>
              <a:t>Krook</a:t>
            </a:r>
            <a:r>
              <a:rPr lang="en-US" dirty="0"/>
              <a:t> L, 1971. Intracellular and extracellular mineral crystal formation induced by viral infection of cell cultures. Infection and Immunity, 3:416-419.</a:t>
            </a:r>
            <a:endParaRPr lang="tr-TR" dirty="0"/>
          </a:p>
          <a:p>
            <a:r>
              <a:rPr lang="tr-TR" dirty="0" err="1">
                <a:hlinkClick r:id="rId3"/>
              </a:rPr>
              <a:t>Kruger</a:t>
            </a:r>
            <a:r>
              <a:rPr lang="tr-TR" dirty="0">
                <a:hlinkClick r:id="rId3"/>
              </a:rPr>
              <a:t> JM; </a:t>
            </a:r>
            <a:r>
              <a:rPr lang="tr-TR" dirty="0" err="1">
                <a:hlinkClick r:id="rId3"/>
              </a:rPr>
              <a:t>Osborne</a:t>
            </a:r>
            <a:r>
              <a:rPr lang="tr-TR" dirty="0">
                <a:hlinkClick r:id="rId3"/>
              </a:rPr>
              <a:t> CA; </a:t>
            </a:r>
            <a:r>
              <a:rPr lang="tr-TR" dirty="0" err="1">
                <a:hlinkClick r:id="rId3"/>
              </a:rPr>
              <a:t>Goyal</a:t>
            </a:r>
            <a:r>
              <a:rPr lang="tr-TR" dirty="0">
                <a:hlinkClick r:id="rId3"/>
              </a:rPr>
              <a:t> SM; </a:t>
            </a:r>
            <a:r>
              <a:rPr lang="tr-TR" dirty="0" err="1">
                <a:hlinkClick r:id="rId3"/>
              </a:rPr>
              <a:t>Pomeroy</a:t>
            </a:r>
            <a:r>
              <a:rPr lang="tr-TR" dirty="0">
                <a:hlinkClick r:id="rId3"/>
              </a:rPr>
              <a:t> KA; </a:t>
            </a:r>
            <a:r>
              <a:rPr lang="tr-TR" dirty="0" err="1">
                <a:hlinkClick r:id="rId3"/>
              </a:rPr>
              <a:t>O'Brien</a:t>
            </a:r>
            <a:r>
              <a:rPr lang="tr-TR" dirty="0">
                <a:hlinkClick r:id="rId3"/>
              </a:rPr>
              <a:t> TD, 1990. </a:t>
            </a:r>
            <a:r>
              <a:rPr lang="tr-TR" dirty="0" err="1">
                <a:hlinkClick r:id="rId3"/>
              </a:rPr>
              <a:t>Clinicopathologic</a:t>
            </a:r>
            <a:r>
              <a:rPr lang="tr-TR" dirty="0">
                <a:hlinkClick r:id="rId3"/>
              </a:rPr>
              <a:t> </a:t>
            </a:r>
            <a:r>
              <a:rPr lang="tr-TR" dirty="0" err="1">
                <a:hlinkClick r:id="rId3"/>
              </a:rPr>
              <a:t>and</a:t>
            </a:r>
            <a:r>
              <a:rPr lang="tr-TR" dirty="0">
                <a:hlinkClick r:id="rId3"/>
              </a:rPr>
              <a:t> </a:t>
            </a:r>
            <a:r>
              <a:rPr lang="tr-TR" dirty="0" err="1">
                <a:hlinkClick r:id="rId3"/>
              </a:rPr>
              <a:t>pathologic</a:t>
            </a:r>
            <a:r>
              <a:rPr lang="tr-TR" dirty="0">
                <a:hlinkClick r:id="rId3"/>
              </a:rPr>
              <a:t> </a:t>
            </a:r>
            <a:r>
              <a:rPr lang="tr-TR" dirty="0" err="1">
                <a:hlinkClick r:id="rId3"/>
              </a:rPr>
              <a:t>findings</a:t>
            </a:r>
            <a:r>
              <a:rPr lang="tr-TR" dirty="0">
                <a:hlinkClick r:id="rId3"/>
              </a:rPr>
              <a:t> of </a:t>
            </a:r>
            <a:r>
              <a:rPr lang="tr-TR" dirty="0" err="1">
                <a:hlinkClick r:id="rId3"/>
              </a:rPr>
              <a:t>herpesvirus</a:t>
            </a:r>
            <a:r>
              <a:rPr lang="tr-TR" dirty="0">
                <a:hlinkClick r:id="rId3"/>
              </a:rPr>
              <a:t>- </a:t>
            </a:r>
            <a:r>
              <a:rPr lang="tr-TR" dirty="0" err="1">
                <a:hlinkClick r:id="rId3"/>
              </a:rPr>
              <a:t>induced</a:t>
            </a:r>
            <a:r>
              <a:rPr lang="tr-TR" dirty="0">
                <a:hlinkClick r:id="rId3"/>
              </a:rPr>
              <a:t> </a:t>
            </a:r>
            <a:r>
              <a:rPr lang="tr-TR" dirty="0" err="1">
                <a:hlinkClick r:id="rId3"/>
              </a:rPr>
              <a:t>urinary</a:t>
            </a:r>
            <a:r>
              <a:rPr lang="tr-TR" dirty="0">
                <a:hlinkClick r:id="rId3"/>
              </a:rPr>
              <a:t> </a:t>
            </a:r>
            <a:r>
              <a:rPr lang="tr-TR" dirty="0" err="1">
                <a:hlinkClick r:id="rId3"/>
              </a:rPr>
              <a:t>tract</a:t>
            </a:r>
            <a:r>
              <a:rPr lang="tr-TR" dirty="0">
                <a:hlinkClick r:id="rId3"/>
              </a:rPr>
              <a:t> </a:t>
            </a:r>
            <a:r>
              <a:rPr lang="tr-TR" dirty="0" err="1">
                <a:hlinkClick r:id="rId3"/>
              </a:rPr>
              <a:t>infection</a:t>
            </a:r>
            <a:r>
              <a:rPr lang="tr-TR" dirty="0">
                <a:hlinkClick r:id="rId3"/>
              </a:rPr>
              <a:t> in </a:t>
            </a:r>
            <a:r>
              <a:rPr lang="tr-TR" dirty="0" err="1">
                <a:hlinkClick r:id="rId3"/>
              </a:rPr>
              <a:t>conventionally</a:t>
            </a:r>
            <a:r>
              <a:rPr lang="tr-TR" dirty="0">
                <a:hlinkClick r:id="rId3"/>
              </a:rPr>
              <a:t> </a:t>
            </a:r>
            <a:r>
              <a:rPr lang="tr-TR" dirty="0" err="1">
                <a:hlinkClick r:id="rId3"/>
              </a:rPr>
              <a:t>reared</a:t>
            </a:r>
            <a:r>
              <a:rPr lang="tr-TR" dirty="0">
                <a:hlinkClick r:id="rId3"/>
              </a:rPr>
              <a:t> </a:t>
            </a:r>
            <a:r>
              <a:rPr lang="tr-TR" dirty="0" err="1">
                <a:hlinkClick r:id="rId3"/>
              </a:rPr>
              <a:t>cats</a:t>
            </a:r>
            <a:r>
              <a:rPr lang="tr-TR" dirty="0">
                <a:hlinkClick r:id="rId3"/>
              </a:rPr>
              <a:t>. </a:t>
            </a:r>
            <a:r>
              <a:rPr lang="tr-TR" dirty="0" err="1">
                <a:hlinkClick r:id="rId3"/>
              </a:rPr>
              <a:t>American</a:t>
            </a:r>
            <a:r>
              <a:rPr lang="tr-TR" dirty="0">
                <a:hlinkClick r:id="rId3"/>
              </a:rPr>
              <a:t> </a:t>
            </a:r>
            <a:r>
              <a:rPr lang="tr-TR" dirty="0" err="1">
                <a:hlinkClick r:id="rId3"/>
              </a:rPr>
              <a:t>Journal</a:t>
            </a:r>
            <a:r>
              <a:rPr lang="tr-TR" dirty="0">
                <a:hlinkClick r:id="rId3"/>
              </a:rPr>
              <a:t> of </a:t>
            </a:r>
            <a:r>
              <a:rPr lang="tr-TR" dirty="0" err="1">
                <a:hlinkClick r:id="rId3"/>
              </a:rPr>
              <a:t>Veterinary</a:t>
            </a:r>
            <a:r>
              <a:rPr lang="tr-TR" dirty="0">
                <a:hlinkClick r:id="rId3"/>
              </a:rPr>
              <a:t> </a:t>
            </a:r>
            <a:r>
              <a:rPr lang="tr-TR" dirty="0" err="1">
                <a:hlinkClick r:id="rId3"/>
              </a:rPr>
              <a:t>Research</a:t>
            </a:r>
            <a:r>
              <a:rPr lang="tr-TR" dirty="0">
                <a:hlinkClick r:id="rId3"/>
              </a:rPr>
              <a:t>, 51(10):1649-1655; 27 </a:t>
            </a:r>
            <a:r>
              <a:rPr lang="tr-TR" dirty="0" err="1">
                <a:hlinkClick r:id="rId3"/>
              </a:rPr>
              <a:t>ref</a:t>
            </a:r>
            <a:r>
              <a:rPr lang="tr-TR" dirty="0">
                <a:hlinkClick r:id="rId3"/>
              </a:rPr>
              <a:t>.</a:t>
            </a:r>
            <a:endParaRPr lang="tr-TR" dirty="0"/>
          </a:p>
          <a:p>
            <a:r>
              <a:rPr lang="tr-TR" dirty="0" err="1"/>
              <a:t>Thiry</a:t>
            </a:r>
            <a:r>
              <a:rPr lang="tr-TR" dirty="0"/>
              <a:t> E; </a:t>
            </a:r>
            <a:r>
              <a:rPr lang="tr-TR" dirty="0" err="1"/>
              <a:t>Bublot</a:t>
            </a:r>
            <a:r>
              <a:rPr lang="tr-TR" dirty="0"/>
              <a:t> M; </a:t>
            </a:r>
            <a:r>
              <a:rPr lang="tr-TR" dirty="0" err="1"/>
              <a:t>Dubuisson</a:t>
            </a:r>
            <a:r>
              <a:rPr lang="tr-TR" dirty="0"/>
              <a:t> J; </a:t>
            </a:r>
            <a:r>
              <a:rPr lang="tr-TR" dirty="0" err="1"/>
              <a:t>Pastoret</a:t>
            </a:r>
            <a:r>
              <a:rPr lang="tr-TR" dirty="0"/>
              <a:t> PP, 1989. </a:t>
            </a:r>
            <a:r>
              <a:rPr lang="tr-TR" dirty="0" err="1"/>
              <a:t>Bovine</a:t>
            </a:r>
            <a:r>
              <a:rPr lang="tr-TR" dirty="0"/>
              <a:t> </a:t>
            </a:r>
            <a:r>
              <a:rPr lang="tr-TR" dirty="0" err="1"/>
              <a:t>herpesvirus</a:t>
            </a:r>
            <a:r>
              <a:rPr lang="tr-TR" dirty="0"/>
              <a:t> 4 (BHV-4) </a:t>
            </a:r>
            <a:r>
              <a:rPr lang="tr-TR" dirty="0" err="1"/>
              <a:t>infections</a:t>
            </a:r>
            <a:r>
              <a:rPr lang="tr-TR" dirty="0"/>
              <a:t> of </a:t>
            </a:r>
            <a:r>
              <a:rPr lang="tr-TR" dirty="0" err="1"/>
              <a:t>cattle</a:t>
            </a:r>
            <a:r>
              <a:rPr lang="tr-TR" dirty="0"/>
              <a:t>. </a:t>
            </a:r>
            <a:r>
              <a:rPr lang="tr-TR" dirty="0" err="1"/>
              <a:t>In</a:t>
            </a:r>
            <a:r>
              <a:rPr lang="tr-TR" dirty="0"/>
              <a:t>: G. </a:t>
            </a:r>
            <a:r>
              <a:rPr lang="tr-TR" dirty="0" err="1"/>
              <a:t>Wittmann</a:t>
            </a:r>
            <a:r>
              <a:rPr lang="tr-TR" dirty="0"/>
              <a:t>, ed. </a:t>
            </a:r>
            <a:r>
              <a:rPr lang="tr-TR" dirty="0" err="1"/>
              <a:t>Herpesvirus</a:t>
            </a:r>
            <a:r>
              <a:rPr lang="tr-TR" dirty="0"/>
              <a:t> </a:t>
            </a:r>
            <a:r>
              <a:rPr lang="tr-TR" dirty="0" err="1"/>
              <a:t>diseases</a:t>
            </a:r>
            <a:r>
              <a:rPr lang="tr-TR" dirty="0"/>
              <a:t> of </a:t>
            </a:r>
            <a:r>
              <a:rPr lang="tr-TR" dirty="0" err="1"/>
              <a:t>cattle</a:t>
            </a:r>
            <a:r>
              <a:rPr lang="tr-TR" dirty="0"/>
              <a:t>, </a:t>
            </a:r>
            <a:r>
              <a:rPr lang="tr-TR" dirty="0" err="1"/>
              <a:t>horses</a:t>
            </a:r>
            <a:r>
              <a:rPr lang="tr-TR" dirty="0"/>
              <a:t>, </a:t>
            </a:r>
            <a:r>
              <a:rPr lang="tr-TR" dirty="0" err="1"/>
              <a:t>and</a:t>
            </a:r>
            <a:r>
              <a:rPr lang="tr-TR" dirty="0"/>
              <a:t> </a:t>
            </a:r>
            <a:r>
              <a:rPr lang="tr-TR" dirty="0" err="1"/>
              <a:t>pigs</a:t>
            </a:r>
            <a:r>
              <a:rPr lang="tr-TR" dirty="0"/>
              <a:t>. </a:t>
            </a:r>
            <a:r>
              <a:rPr lang="tr-TR" dirty="0" err="1"/>
              <a:t>Kluwer</a:t>
            </a:r>
            <a:r>
              <a:rPr lang="tr-TR" dirty="0"/>
              <a:t> </a:t>
            </a:r>
            <a:r>
              <a:rPr lang="tr-TR" dirty="0" err="1"/>
              <a:t>Academic</a:t>
            </a:r>
            <a:r>
              <a:rPr lang="tr-TR" dirty="0"/>
              <a:t> </a:t>
            </a:r>
            <a:r>
              <a:rPr lang="tr-TR" dirty="0" err="1"/>
              <a:t>Publishers</a:t>
            </a:r>
            <a:r>
              <a:rPr lang="tr-TR" dirty="0"/>
              <a:t>, </a:t>
            </a:r>
            <a:r>
              <a:rPr lang="tr-TR" dirty="0" err="1"/>
              <a:t>Norwell</a:t>
            </a:r>
            <a:r>
              <a:rPr lang="tr-TR" dirty="0"/>
              <a:t>, 96-115.</a:t>
            </a:r>
          </a:p>
        </p:txBody>
      </p:sp>
    </p:spTree>
    <p:extLst>
      <p:ext uri="{BB962C8B-B14F-4D97-AF65-F5344CB8AC3E}">
        <p14:creationId xmlns:p14="http://schemas.microsoft.com/office/powerpoint/2010/main" val="3991374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Caprine</a:t>
            </a:r>
            <a:r>
              <a:rPr lang="tr-TR" dirty="0">
                <a:solidFill>
                  <a:srgbClr val="0070C0"/>
                </a:solidFill>
              </a:rPr>
              <a:t> </a:t>
            </a:r>
            <a:r>
              <a:rPr lang="tr-TR" dirty="0" err="1">
                <a:solidFill>
                  <a:srgbClr val="0070C0"/>
                </a:solidFill>
              </a:rPr>
              <a:t>Herpesvirus</a:t>
            </a:r>
            <a:r>
              <a:rPr lang="tr-TR" dirty="0">
                <a:solidFill>
                  <a:srgbClr val="0070C0"/>
                </a:solidFill>
              </a:rPr>
              <a:t> 1 (</a:t>
            </a:r>
            <a:r>
              <a:rPr lang="tr-TR" dirty="0" err="1">
                <a:solidFill>
                  <a:srgbClr val="0070C0"/>
                </a:solidFill>
              </a:rPr>
              <a:t>CpHV</a:t>
            </a:r>
            <a:r>
              <a:rPr lang="tr-TR" dirty="0">
                <a:solidFill>
                  <a:srgbClr val="0070C0"/>
                </a:solidFill>
              </a:rPr>
              <a:t> 1):</a:t>
            </a:r>
          </a:p>
        </p:txBody>
      </p:sp>
      <p:sp>
        <p:nvSpPr>
          <p:cNvPr id="3" name="İçerik Yer Tutucusu 2"/>
          <p:cNvSpPr>
            <a:spLocks noGrp="1"/>
          </p:cNvSpPr>
          <p:nvPr>
            <p:ph idx="1"/>
          </p:nvPr>
        </p:nvSpPr>
        <p:spPr/>
        <p:txBody>
          <a:bodyPr>
            <a:normAutofit/>
          </a:bodyPr>
          <a:lstStyle/>
          <a:p>
            <a:r>
              <a:rPr lang="tr-TR" dirty="0"/>
              <a:t>CpHV-1</a:t>
            </a:r>
          </a:p>
          <a:p>
            <a:r>
              <a:rPr lang="tr-TR" dirty="0" err="1"/>
              <a:t>Features</a:t>
            </a:r>
            <a:r>
              <a:rPr lang="tr-TR" dirty="0"/>
              <a:t> of </a:t>
            </a:r>
            <a:r>
              <a:rPr lang="tr-TR" dirty="0" err="1"/>
              <a:t>Herpesviridae</a:t>
            </a:r>
            <a:endParaRPr lang="tr-TR" dirty="0"/>
          </a:p>
          <a:p>
            <a:r>
              <a:rPr lang="tr-TR" dirty="0" err="1"/>
              <a:t>Alphaherpesvirinae</a:t>
            </a:r>
            <a:endParaRPr lang="tr-TR" dirty="0"/>
          </a:p>
          <a:p>
            <a:endParaRPr lang="tr-TR" dirty="0"/>
          </a:p>
          <a:p>
            <a:r>
              <a:rPr lang="en-US" dirty="0" err="1"/>
              <a:t>CpHV</a:t>
            </a:r>
            <a:r>
              <a:rPr lang="en-US" dirty="0"/>
              <a:t> 1 is closely related to </a:t>
            </a:r>
            <a:r>
              <a:rPr lang="en-US" dirty="0">
                <a:solidFill>
                  <a:srgbClr val="CC66FF"/>
                </a:solidFill>
              </a:rPr>
              <a:t>infectious bovine </a:t>
            </a:r>
            <a:r>
              <a:rPr lang="en-US" dirty="0" err="1">
                <a:solidFill>
                  <a:srgbClr val="CC66FF"/>
                </a:solidFill>
              </a:rPr>
              <a:t>rhinotracheitis</a:t>
            </a:r>
            <a:r>
              <a:rPr lang="en-US" dirty="0">
                <a:solidFill>
                  <a:srgbClr val="CC66FF"/>
                </a:solidFill>
              </a:rPr>
              <a:t> virus</a:t>
            </a:r>
            <a:r>
              <a:rPr lang="en-US" dirty="0"/>
              <a:t> of cattle and causes sporadic outbreaks of late-term abortions often unassociated with other clinical signs. </a:t>
            </a:r>
            <a:endParaRPr lang="tr-TR" dirty="0"/>
          </a:p>
        </p:txBody>
      </p:sp>
    </p:spTree>
    <p:extLst>
      <p:ext uri="{BB962C8B-B14F-4D97-AF65-F5344CB8AC3E}">
        <p14:creationId xmlns:p14="http://schemas.microsoft.com/office/powerpoint/2010/main" val="1102951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scielo.org.mx/img/revistas/vetmex/v42n3/a5f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224" y="842179"/>
            <a:ext cx="3648075" cy="5229226"/>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5260769" y="842179"/>
            <a:ext cx="6543303" cy="4154984"/>
          </a:xfrm>
          <a:prstGeom prst="rect">
            <a:avLst/>
          </a:prstGeom>
        </p:spPr>
        <p:txBody>
          <a:bodyPr wrap="square">
            <a:spAutoFit/>
          </a:bodyPr>
          <a:lstStyle/>
          <a:p>
            <a:r>
              <a:rPr lang="tr-TR" sz="2400" dirty="0">
                <a:solidFill>
                  <a:srgbClr val="FF2F92"/>
                </a:solidFill>
              </a:rPr>
              <a:t>1) </a:t>
            </a:r>
            <a:r>
              <a:rPr lang="en-US" sz="2400" dirty="0">
                <a:solidFill>
                  <a:srgbClr val="FF2F92"/>
                </a:solidFill>
              </a:rPr>
              <a:t>The virus also causes </a:t>
            </a:r>
            <a:r>
              <a:rPr lang="en-US" sz="2400" dirty="0" err="1">
                <a:solidFill>
                  <a:srgbClr val="FF2F92"/>
                </a:solidFill>
              </a:rPr>
              <a:t>vulvovaginitis</a:t>
            </a:r>
            <a:r>
              <a:rPr lang="en-US" sz="2400" dirty="0">
                <a:solidFill>
                  <a:srgbClr val="FF2F92"/>
                </a:solidFill>
              </a:rPr>
              <a:t>, </a:t>
            </a:r>
            <a:r>
              <a:rPr lang="en-US" sz="2400" dirty="0" err="1">
                <a:solidFill>
                  <a:srgbClr val="FF2F92"/>
                </a:solidFill>
              </a:rPr>
              <a:t>balanoposthitis</a:t>
            </a:r>
            <a:r>
              <a:rPr lang="en-US" sz="2400" dirty="0">
                <a:solidFill>
                  <a:srgbClr val="FF2F92"/>
                </a:solidFill>
              </a:rPr>
              <a:t>, and respiratory disease in adult goats</a:t>
            </a:r>
            <a:endParaRPr lang="tr-TR" sz="2400" dirty="0">
              <a:solidFill>
                <a:srgbClr val="FF2F92"/>
              </a:solidFill>
            </a:endParaRPr>
          </a:p>
          <a:p>
            <a:r>
              <a:rPr lang="tr-TR" sz="2400" dirty="0">
                <a:solidFill>
                  <a:srgbClr val="FF2F92"/>
                </a:solidFill>
              </a:rPr>
              <a:t>2) E</a:t>
            </a:r>
            <a:r>
              <a:rPr lang="en-US" sz="2400" dirty="0" err="1">
                <a:solidFill>
                  <a:srgbClr val="FF2F92"/>
                </a:solidFill>
              </a:rPr>
              <a:t>nteric</a:t>
            </a:r>
            <a:r>
              <a:rPr lang="en-US" sz="2400" dirty="0">
                <a:solidFill>
                  <a:srgbClr val="FF2F92"/>
                </a:solidFill>
              </a:rPr>
              <a:t> and systemic diseases in neonatal goats. </a:t>
            </a:r>
            <a:endParaRPr lang="tr-TR" sz="2400" dirty="0">
              <a:solidFill>
                <a:srgbClr val="FF2F92"/>
              </a:solidFill>
            </a:endParaRPr>
          </a:p>
          <a:p>
            <a:endParaRPr lang="tr-TR" sz="2400" dirty="0"/>
          </a:p>
          <a:p>
            <a:r>
              <a:rPr lang="en-US" sz="2400" dirty="0"/>
              <a:t>Fetuses can be fresh or autolyzed and do not contain diagnostic gross lesions. Presumptive diagnosis is by microscopic identification of necrosis with the presence of </a:t>
            </a:r>
            <a:r>
              <a:rPr lang="en-US" sz="2400" dirty="0" err="1"/>
              <a:t>intranuclear</a:t>
            </a:r>
            <a:r>
              <a:rPr lang="en-US" sz="2400" dirty="0"/>
              <a:t> inclusion bodies in the liver, lungs, and other organs</a:t>
            </a:r>
            <a:endParaRPr lang="tr-TR" sz="2400" dirty="0"/>
          </a:p>
        </p:txBody>
      </p:sp>
    </p:spTree>
    <p:extLst>
      <p:ext uri="{BB962C8B-B14F-4D97-AF65-F5344CB8AC3E}">
        <p14:creationId xmlns:p14="http://schemas.microsoft.com/office/powerpoint/2010/main" val="3759788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546265"/>
            <a:ext cx="10515600" cy="5630698"/>
          </a:xfrm>
        </p:spPr>
        <p:txBody>
          <a:bodyPr/>
          <a:lstStyle/>
          <a:p>
            <a:pPr marL="0" indent="0">
              <a:buNone/>
            </a:pPr>
            <a:r>
              <a:rPr lang="tr-TR" dirty="0" err="1">
                <a:solidFill>
                  <a:srgbClr val="0070C0"/>
                </a:solidFill>
              </a:rPr>
              <a:t>Transmission</a:t>
            </a:r>
            <a:endParaRPr lang="tr-TR" dirty="0">
              <a:solidFill>
                <a:srgbClr val="0070C0"/>
              </a:solidFill>
            </a:endParaRPr>
          </a:p>
          <a:p>
            <a:r>
              <a:rPr lang="tr-TR" dirty="0" err="1"/>
              <a:t>All</a:t>
            </a:r>
            <a:r>
              <a:rPr lang="tr-TR" dirty="0"/>
              <a:t> </a:t>
            </a:r>
            <a:r>
              <a:rPr lang="tr-TR" dirty="0" err="1"/>
              <a:t>nasal</a:t>
            </a:r>
            <a:r>
              <a:rPr lang="tr-TR" dirty="0"/>
              <a:t>, </a:t>
            </a:r>
            <a:r>
              <a:rPr lang="tr-TR" dirty="0" err="1"/>
              <a:t>conjunctival</a:t>
            </a:r>
            <a:r>
              <a:rPr lang="tr-TR" dirty="0"/>
              <a:t>, </a:t>
            </a:r>
            <a:r>
              <a:rPr lang="tr-TR" dirty="0" err="1"/>
              <a:t>genital</a:t>
            </a:r>
            <a:r>
              <a:rPr lang="tr-TR" dirty="0"/>
              <a:t> </a:t>
            </a:r>
            <a:r>
              <a:rPr lang="tr-TR" dirty="0" err="1"/>
              <a:t>exudates</a:t>
            </a:r>
            <a:r>
              <a:rPr lang="tr-TR" dirty="0"/>
              <a:t>, semen</a:t>
            </a:r>
          </a:p>
          <a:p>
            <a:pPr marL="0" indent="0">
              <a:buNone/>
            </a:pPr>
            <a:r>
              <a:rPr lang="tr-TR" dirty="0" err="1">
                <a:solidFill>
                  <a:srgbClr val="0070C0"/>
                </a:solidFill>
              </a:rPr>
              <a:t>Diagnosis</a:t>
            </a:r>
            <a:endParaRPr lang="tr-TR" dirty="0">
              <a:solidFill>
                <a:srgbClr val="0070C0"/>
              </a:solidFill>
            </a:endParaRPr>
          </a:p>
          <a:p>
            <a:r>
              <a:rPr lang="en-US" dirty="0"/>
              <a:t>Definitive diagnosis is by identification of </a:t>
            </a:r>
            <a:r>
              <a:rPr lang="en-US" dirty="0" err="1"/>
              <a:t>CpHV</a:t>
            </a:r>
            <a:r>
              <a:rPr lang="en-US" dirty="0"/>
              <a:t> 1 by isolation, PCR, or immunologic staining methods. </a:t>
            </a:r>
            <a:endParaRPr lang="tr-TR" dirty="0"/>
          </a:p>
          <a:p>
            <a:r>
              <a:rPr lang="en-US" dirty="0"/>
              <a:t>Not all fetuses contain lesions or virus, so multiple fetuses should be submitted. </a:t>
            </a:r>
            <a:endParaRPr lang="tr-TR" dirty="0"/>
          </a:p>
          <a:p>
            <a:pPr marL="0" indent="0">
              <a:buNone/>
            </a:pPr>
            <a:r>
              <a:rPr lang="en-US" dirty="0">
                <a:solidFill>
                  <a:srgbClr val="CC66FF"/>
                </a:solidFill>
              </a:rPr>
              <a:t>Infected goats can become latently infected and can shed the virus during times of stress. </a:t>
            </a:r>
            <a:endParaRPr lang="tr-TR" dirty="0">
              <a:solidFill>
                <a:srgbClr val="CC66FF"/>
              </a:solidFill>
            </a:endParaRPr>
          </a:p>
          <a:p>
            <a:pPr marL="0" indent="0">
              <a:buNone/>
            </a:pPr>
            <a:r>
              <a:rPr lang="en-US" dirty="0">
                <a:solidFill>
                  <a:srgbClr val="FF2F92"/>
                </a:solidFill>
              </a:rPr>
              <a:t>Vaccines are not commercially available.</a:t>
            </a:r>
          </a:p>
          <a:p>
            <a:endParaRPr lang="tr-TR" dirty="0"/>
          </a:p>
        </p:txBody>
      </p:sp>
    </p:spTree>
    <p:extLst>
      <p:ext uri="{BB962C8B-B14F-4D97-AF65-F5344CB8AC3E}">
        <p14:creationId xmlns:p14="http://schemas.microsoft.com/office/powerpoint/2010/main" val="2380262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981200" y="533400"/>
            <a:ext cx="6553200"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eaLnBrk="1" hangingPunct="1">
              <a:spcBef>
                <a:spcPct val="50000"/>
              </a:spcBef>
              <a:buFontTx/>
              <a:buNone/>
            </a:pPr>
            <a:r>
              <a:rPr lang="tr-TR" altLang="tr-TR" sz="3600" dirty="0">
                <a:solidFill>
                  <a:schemeClr val="tx2"/>
                </a:solidFill>
                <a:latin typeface="+mn-lt"/>
              </a:rPr>
              <a:t>     </a:t>
            </a:r>
          </a:p>
          <a:p>
            <a:pPr eaLnBrk="1" hangingPunct="1">
              <a:spcBef>
                <a:spcPct val="50000"/>
              </a:spcBef>
              <a:buFontTx/>
              <a:buNone/>
            </a:pPr>
            <a:r>
              <a:rPr lang="tr-TR" altLang="tr-TR" sz="3600" dirty="0">
                <a:solidFill>
                  <a:schemeClr val="tx2"/>
                </a:solidFill>
                <a:latin typeface="+mn-lt"/>
              </a:rPr>
              <a:t>              </a:t>
            </a:r>
            <a:r>
              <a:rPr lang="tr-TR" altLang="tr-TR" sz="3600" dirty="0" err="1">
                <a:solidFill>
                  <a:srgbClr val="FF3399"/>
                </a:solidFill>
                <a:latin typeface="+mn-lt"/>
              </a:rPr>
              <a:t>Herpesviridae</a:t>
            </a:r>
            <a:endParaRPr lang="tr-TR" altLang="tr-TR" dirty="0">
              <a:solidFill>
                <a:srgbClr val="FF3399"/>
              </a:solidFill>
              <a:latin typeface="+mn-lt"/>
            </a:endParaRPr>
          </a:p>
          <a:p>
            <a:pPr eaLnBrk="1" hangingPunct="1">
              <a:spcBef>
                <a:spcPct val="50000"/>
              </a:spcBef>
              <a:buFontTx/>
              <a:buNone/>
            </a:pPr>
            <a:r>
              <a:rPr lang="tr-TR" altLang="tr-TR" dirty="0" err="1">
                <a:solidFill>
                  <a:srgbClr val="FF3399"/>
                </a:solidFill>
                <a:latin typeface="+mn-lt"/>
              </a:rPr>
              <a:t>Sub</a:t>
            </a:r>
            <a:r>
              <a:rPr lang="tr-TR" altLang="tr-TR" dirty="0">
                <a:solidFill>
                  <a:srgbClr val="FF3399"/>
                </a:solidFill>
                <a:latin typeface="+mn-lt"/>
              </a:rPr>
              <a:t> </a:t>
            </a:r>
            <a:r>
              <a:rPr lang="tr-TR" altLang="tr-TR" dirty="0" err="1">
                <a:solidFill>
                  <a:srgbClr val="FF3399"/>
                </a:solidFill>
                <a:latin typeface="+mn-lt"/>
              </a:rPr>
              <a:t>Family</a:t>
            </a:r>
            <a:endParaRPr lang="tr-TR" altLang="tr-TR" dirty="0">
              <a:solidFill>
                <a:srgbClr val="FF3399"/>
              </a:solidFill>
              <a:latin typeface="+mn-lt"/>
            </a:endParaRPr>
          </a:p>
          <a:p>
            <a:pPr eaLnBrk="1" hangingPunct="1">
              <a:spcBef>
                <a:spcPct val="50000"/>
              </a:spcBef>
              <a:buFontTx/>
              <a:buNone/>
            </a:pPr>
            <a:r>
              <a:rPr lang="tr-TR" altLang="tr-TR" dirty="0" err="1">
                <a:solidFill>
                  <a:srgbClr val="000066"/>
                </a:solidFill>
                <a:latin typeface="+mn-lt"/>
              </a:rPr>
              <a:t>Alphaherpesvirinae</a:t>
            </a:r>
            <a:endParaRPr lang="tr-TR" altLang="tr-TR" dirty="0">
              <a:solidFill>
                <a:srgbClr val="000066"/>
              </a:solidFill>
              <a:latin typeface="+mn-lt"/>
            </a:endParaRPr>
          </a:p>
          <a:p>
            <a:pPr eaLnBrk="1" hangingPunct="1">
              <a:spcBef>
                <a:spcPct val="50000"/>
              </a:spcBef>
              <a:buFontTx/>
              <a:buNone/>
            </a:pPr>
            <a:r>
              <a:rPr lang="tr-TR" altLang="tr-TR" dirty="0" err="1">
                <a:solidFill>
                  <a:srgbClr val="000066"/>
                </a:solidFill>
                <a:latin typeface="+mn-lt"/>
              </a:rPr>
              <a:t>Betaherpesvirinae</a:t>
            </a:r>
            <a:r>
              <a:rPr lang="tr-TR" altLang="tr-TR" dirty="0">
                <a:solidFill>
                  <a:srgbClr val="000066"/>
                </a:solidFill>
                <a:latin typeface="+mn-lt"/>
              </a:rPr>
              <a:t> </a:t>
            </a:r>
          </a:p>
          <a:p>
            <a:pPr eaLnBrk="1" hangingPunct="1">
              <a:spcBef>
                <a:spcPct val="50000"/>
              </a:spcBef>
              <a:buFontTx/>
              <a:buNone/>
            </a:pPr>
            <a:r>
              <a:rPr lang="tr-TR" altLang="tr-TR" dirty="0" err="1">
                <a:solidFill>
                  <a:srgbClr val="000066"/>
                </a:solidFill>
                <a:latin typeface="+mn-lt"/>
              </a:rPr>
              <a:t>Gammaherpesvirinae</a:t>
            </a:r>
            <a:endParaRPr lang="tr-TR" altLang="tr-TR" dirty="0">
              <a:solidFill>
                <a:srgbClr val="000066"/>
              </a:solidFill>
              <a:latin typeface="+mn-lt"/>
            </a:endParaRPr>
          </a:p>
        </p:txBody>
      </p:sp>
      <p:pic>
        <p:nvPicPr>
          <p:cNvPr id="17411" name="Picture 3" descr="AnimatedEBV"/>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90153" y="457200"/>
            <a:ext cx="160178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412" name="Object 4"/>
          <p:cNvGraphicFramePr>
            <a:graphicFrameLocks noChangeAspect="1"/>
          </p:cNvGraphicFramePr>
          <p:nvPr/>
        </p:nvGraphicFramePr>
        <p:xfrm>
          <a:off x="6705600" y="3048000"/>
          <a:ext cx="3733800" cy="2438400"/>
        </p:xfrm>
        <a:graphic>
          <a:graphicData uri="http://schemas.openxmlformats.org/presentationml/2006/ole">
            <mc:AlternateContent xmlns:mc="http://schemas.openxmlformats.org/markup-compatibility/2006">
              <mc:Choice xmlns:v="urn:schemas-microsoft-com:vml" Requires="v">
                <p:oleObj spid="_x0000_s1141" name="Photo Editor Photo" r:id="rId6" imgW="9135750" imgH="6849431" progId="MSPhotoEd.3">
                  <p:embed/>
                </p:oleObj>
              </mc:Choice>
              <mc:Fallback>
                <p:oleObj name="Photo Editor Photo" r:id="rId6" imgW="9135750" imgH="6849431"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3048000"/>
                        <a:ext cx="3733800" cy="2438400"/>
                      </a:xfrm>
                      <a:prstGeom prst="rect">
                        <a:avLst/>
                      </a:prstGeom>
                      <a:noFill/>
                      <a:ln w="9525">
                        <a:solidFill>
                          <a:srgbClr val="CC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20480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References</a:t>
            </a:r>
            <a:endParaRPr lang="tr-TR" dirty="0">
              <a:solidFill>
                <a:srgbClr val="0070C0"/>
              </a:solidFill>
            </a:endParaRPr>
          </a:p>
        </p:txBody>
      </p:sp>
      <p:sp>
        <p:nvSpPr>
          <p:cNvPr id="3" name="İçerik Yer Tutucusu 2"/>
          <p:cNvSpPr>
            <a:spLocks noGrp="1"/>
          </p:cNvSpPr>
          <p:nvPr>
            <p:ph idx="1"/>
          </p:nvPr>
        </p:nvSpPr>
        <p:spPr/>
        <p:txBody>
          <a:bodyPr/>
          <a:lstStyle/>
          <a:p>
            <a:r>
              <a:rPr lang="tr-TR" dirty="0" err="1"/>
              <a:t>Candanosa</a:t>
            </a:r>
            <a:r>
              <a:rPr lang="tr-TR" dirty="0"/>
              <a:t> Aranda, I. E., Sierra </a:t>
            </a:r>
            <a:r>
              <a:rPr lang="tr-TR" dirty="0" err="1"/>
              <a:t>García</a:t>
            </a:r>
            <a:r>
              <a:rPr lang="tr-TR" dirty="0"/>
              <a:t>, M., </a:t>
            </a:r>
            <a:r>
              <a:rPr lang="tr-TR" dirty="0" err="1"/>
              <a:t>Sánchez</a:t>
            </a:r>
            <a:r>
              <a:rPr lang="tr-TR" dirty="0"/>
              <a:t> Cervantes, A., </a:t>
            </a:r>
            <a:r>
              <a:rPr lang="tr-TR" dirty="0" err="1"/>
              <a:t>Salas</a:t>
            </a:r>
            <a:r>
              <a:rPr lang="tr-TR" dirty="0"/>
              <a:t> </a:t>
            </a:r>
            <a:r>
              <a:rPr lang="tr-TR" dirty="0" err="1"/>
              <a:t>Garrido</a:t>
            </a:r>
            <a:r>
              <a:rPr lang="tr-TR" dirty="0"/>
              <a:t>, G., </a:t>
            </a:r>
            <a:r>
              <a:rPr lang="tr-TR" dirty="0" err="1"/>
              <a:t>Méndez</a:t>
            </a:r>
            <a:r>
              <a:rPr lang="tr-TR" dirty="0"/>
              <a:t> </a:t>
            </a:r>
            <a:r>
              <a:rPr lang="tr-TR" dirty="0" err="1"/>
              <a:t>Bernal</a:t>
            </a:r>
            <a:r>
              <a:rPr lang="tr-TR" dirty="0"/>
              <a:t>, A., </a:t>
            </a:r>
            <a:r>
              <a:rPr lang="tr-TR" dirty="0" err="1"/>
              <a:t>Cobos</a:t>
            </a:r>
            <a:r>
              <a:rPr lang="tr-TR" dirty="0"/>
              <a:t> </a:t>
            </a:r>
            <a:r>
              <a:rPr lang="tr-TR" dirty="0" err="1"/>
              <a:t>Marín</a:t>
            </a:r>
            <a:r>
              <a:rPr lang="tr-TR" dirty="0"/>
              <a:t>, L., &amp; </a:t>
            </a:r>
            <a:r>
              <a:rPr lang="tr-TR" dirty="0" err="1"/>
              <a:t>Álvarez</a:t>
            </a:r>
            <a:r>
              <a:rPr lang="tr-TR" dirty="0"/>
              <a:t> </a:t>
            </a:r>
            <a:r>
              <a:rPr lang="tr-TR" dirty="0" err="1"/>
              <a:t>Ramírez</a:t>
            </a:r>
            <a:r>
              <a:rPr lang="tr-TR" dirty="0"/>
              <a:t>, L. (2011). </a:t>
            </a:r>
            <a:r>
              <a:rPr lang="tr-TR" dirty="0" err="1"/>
              <a:t>Vulvovaginitis</a:t>
            </a:r>
            <a:r>
              <a:rPr lang="tr-TR" dirty="0"/>
              <a:t> y </a:t>
            </a:r>
            <a:r>
              <a:rPr lang="tr-TR" dirty="0" err="1"/>
              <a:t>balanopostitis</a:t>
            </a:r>
            <a:r>
              <a:rPr lang="tr-TR" dirty="0"/>
              <a:t> pustular </a:t>
            </a:r>
            <a:r>
              <a:rPr lang="tr-TR" dirty="0" err="1"/>
              <a:t>sugerente</a:t>
            </a:r>
            <a:r>
              <a:rPr lang="tr-TR" dirty="0"/>
              <a:t> a </a:t>
            </a:r>
            <a:r>
              <a:rPr lang="tr-TR" dirty="0" err="1"/>
              <a:t>herpesvirus</a:t>
            </a:r>
            <a:r>
              <a:rPr lang="tr-TR" dirty="0"/>
              <a:t> caprino-1 en </a:t>
            </a:r>
            <a:r>
              <a:rPr lang="tr-TR" dirty="0" err="1"/>
              <a:t>cabras</a:t>
            </a:r>
            <a:r>
              <a:rPr lang="tr-TR" dirty="0"/>
              <a:t> (</a:t>
            </a:r>
            <a:r>
              <a:rPr lang="tr-TR" dirty="0" err="1"/>
              <a:t>Querétaro</a:t>
            </a:r>
            <a:r>
              <a:rPr lang="tr-TR" dirty="0"/>
              <a:t>, </a:t>
            </a:r>
            <a:r>
              <a:rPr lang="tr-TR" dirty="0" err="1"/>
              <a:t>México</a:t>
            </a:r>
            <a:r>
              <a:rPr lang="tr-TR" dirty="0"/>
              <a:t>). </a:t>
            </a:r>
            <a:r>
              <a:rPr lang="tr-TR" i="1" dirty="0" err="1"/>
              <a:t>Veterinaria</a:t>
            </a:r>
            <a:r>
              <a:rPr lang="tr-TR" i="1" dirty="0"/>
              <a:t> </a:t>
            </a:r>
            <a:r>
              <a:rPr lang="tr-TR" i="1" dirty="0" err="1"/>
              <a:t>México</a:t>
            </a:r>
            <a:r>
              <a:rPr lang="tr-TR" dirty="0"/>
              <a:t>, </a:t>
            </a:r>
            <a:r>
              <a:rPr lang="tr-TR" i="1" dirty="0"/>
              <a:t>42</a:t>
            </a:r>
            <a:r>
              <a:rPr lang="tr-TR" dirty="0"/>
              <a:t>(3), 233-243.</a:t>
            </a:r>
          </a:p>
          <a:p>
            <a:r>
              <a:rPr lang="tr-TR" dirty="0"/>
              <a:t>https://www.msdvetmanual.com/reproductive-system/abortion-in-large-animals/abortion-in-goats</a:t>
            </a:r>
          </a:p>
        </p:txBody>
      </p:sp>
    </p:spTree>
    <p:extLst>
      <p:ext uri="{BB962C8B-B14F-4D97-AF65-F5344CB8AC3E}">
        <p14:creationId xmlns:p14="http://schemas.microsoft.com/office/powerpoint/2010/main" val="3224434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31322" y="2067770"/>
            <a:ext cx="10515600" cy="1325563"/>
          </a:xfrm>
        </p:spPr>
        <p:txBody>
          <a:bodyPr/>
          <a:lstStyle/>
          <a:p>
            <a:pPr algn="ctr"/>
            <a:r>
              <a:rPr lang="tr-TR" dirty="0">
                <a:solidFill>
                  <a:srgbClr val="0070C0"/>
                </a:solidFill>
              </a:rPr>
              <a:t>CORYZA GANGRENOSA BOVUM</a:t>
            </a:r>
          </a:p>
        </p:txBody>
      </p:sp>
      <p:sp>
        <p:nvSpPr>
          <p:cNvPr id="3" name="İçerik Yer Tutucusu 2"/>
          <p:cNvSpPr>
            <a:spLocks noGrp="1"/>
          </p:cNvSpPr>
          <p:nvPr>
            <p:ph idx="1"/>
          </p:nvPr>
        </p:nvSpPr>
        <p:spPr>
          <a:xfrm>
            <a:off x="838200" y="3396343"/>
            <a:ext cx="10515600" cy="2780620"/>
          </a:xfrm>
        </p:spPr>
        <p:txBody>
          <a:bodyPr/>
          <a:lstStyle/>
          <a:p>
            <a:pPr algn="ctr"/>
            <a:r>
              <a:rPr lang="tr-TR" dirty="0" err="1">
                <a:solidFill>
                  <a:srgbClr val="0070C0"/>
                </a:solidFill>
              </a:rPr>
              <a:t>Malignant</a:t>
            </a:r>
            <a:r>
              <a:rPr lang="tr-TR" dirty="0">
                <a:solidFill>
                  <a:srgbClr val="0070C0"/>
                </a:solidFill>
              </a:rPr>
              <a:t> </a:t>
            </a:r>
            <a:r>
              <a:rPr lang="tr-TR" dirty="0" err="1">
                <a:solidFill>
                  <a:srgbClr val="0070C0"/>
                </a:solidFill>
              </a:rPr>
              <a:t>Catarrhal</a:t>
            </a:r>
            <a:r>
              <a:rPr lang="tr-TR" dirty="0">
                <a:solidFill>
                  <a:srgbClr val="0070C0"/>
                </a:solidFill>
              </a:rPr>
              <a:t> Fever</a:t>
            </a:r>
          </a:p>
          <a:p>
            <a:pPr algn="ctr"/>
            <a:endParaRPr lang="tr-TR" dirty="0">
              <a:solidFill>
                <a:srgbClr val="0070C0"/>
              </a:solidFill>
            </a:endParaRPr>
          </a:p>
        </p:txBody>
      </p:sp>
    </p:spTree>
    <p:extLst>
      <p:ext uri="{BB962C8B-B14F-4D97-AF65-F5344CB8AC3E}">
        <p14:creationId xmlns:p14="http://schemas.microsoft.com/office/powerpoint/2010/main" val="1622086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en-US" dirty="0"/>
              <a:t>Malignant catarrhal fever (MCF) is an infectious </a:t>
            </a:r>
            <a:r>
              <a:rPr lang="en-US" dirty="0">
                <a:solidFill>
                  <a:srgbClr val="00B0F0"/>
                </a:solidFill>
              </a:rPr>
              <a:t>systemic disease </a:t>
            </a:r>
            <a:r>
              <a:rPr lang="en-US" dirty="0"/>
              <a:t>that presents as a variable complex of lesions affecting mainly ruminants and rarely swine. </a:t>
            </a:r>
            <a:endParaRPr lang="tr-TR" dirty="0"/>
          </a:p>
          <a:p>
            <a:r>
              <a:rPr lang="en-US" dirty="0"/>
              <a:t>It is principally a disease of domestic cattle, water buffalo, Bali cattle, American bison, and deer.</a:t>
            </a:r>
            <a:endParaRPr lang="tr-TR" dirty="0"/>
          </a:p>
          <a:p>
            <a:r>
              <a:rPr lang="en-US" dirty="0"/>
              <a:t>In some species, such as bison and some deer, MCF is acute and highly lethal, capable of affecting large numbers of animals. </a:t>
            </a:r>
            <a:endParaRPr lang="tr-TR" dirty="0"/>
          </a:p>
          <a:p>
            <a:r>
              <a:rPr lang="en-US" dirty="0">
                <a:solidFill>
                  <a:srgbClr val="CC66FF"/>
                </a:solidFill>
              </a:rPr>
              <a:t>With occasional exceptions, the disease in cattle normally is seen sporadically and affects single animals.</a:t>
            </a:r>
            <a:r>
              <a:rPr lang="en-US" dirty="0"/>
              <a:t> </a:t>
            </a:r>
            <a:endParaRPr lang="tr-TR" dirty="0"/>
          </a:p>
        </p:txBody>
      </p:sp>
    </p:spTree>
    <p:extLst>
      <p:ext uri="{BB962C8B-B14F-4D97-AF65-F5344CB8AC3E}">
        <p14:creationId xmlns:p14="http://schemas.microsoft.com/office/powerpoint/2010/main" val="3642877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Etiology</a:t>
            </a:r>
            <a:endParaRPr lang="tr-TR" dirty="0">
              <a:solidFill>
                <a:srgbClr val="0070C0"/>
              </a:solidFill>
            </a:endParaRPr>
          </a:p>
        </p:txBody>
      </p:sp>
      <p:sp>
        <p:nvSpPr>
          <p:cNvPr id="3" name="İçerik Yer Tutucusu 2"/>
          <p:cNvSpPr>
            <a:spLocks noGrp="1"/>
          </p:cNvSpPr>
          <p:nvPr>
            <p:ph idx="1"/>
          </p:nvPr>
        </p:nvSpPr>
        <p:spPr/>
        <p:txBody>
          <a:bodyPr>
            <a:normAutofit/>
          </a:bodyPr>
          <a:lstStyle/>
          <a:p>
            <a:r>
              <a:rPr lang="en-US" dirty="0"/>
              <a:t>MCF results from infection by one of several members of a group of closely related ruminant </a:t>
            </a:r>
            <a:r>
              <a:rPr lang="en-US" dirty="0" err="1">
                <a:solidFill>
                  <a:srgbClr val="FF3300"/>
                </a:solidFill>
              </a:rPr>
              <a:t>gammaherpesviruses</a:t>
            </a:r>
            <a:r>
              <a:rPr lang="en-US" dirty="0">
                <a:solidFill>
                  <a:srgbClr val="FF3300"/>
                </a:solidFill>
              </a:rPr>
              <a:t> of the </a:t>
            </a:r>
            <a:r>
              <a:rPr lang="en-US" i="1" dirty="0" err="1">
                <a:solidFill>
                  <a:srgbClr val="FF3300"/>
                </a:solidFill>
              </a:rPr>
              <a:t>Rhadinovirus</a:t>
            </a:r>
            <a:r>
              <a:rPr lang="en-US" dirty="0"/>
              <a:t> genus. </a:t>
            </a:r>
            <a:endParaRPr lang="tr-TR" dirty="0"/>
          </a:p>
          <a:p>
            <a:r>
              <a:rPr lang="tr-TR" dirty="0" err="1"/>
              <a:t>The</a:t>
            </a:r>
            <a:r>
              <a:rPr lang="tr-TR" dirty="0"/>
              <a:t> MCF </a:t>
            </a:r>
            <a:r>
              <a:rPr lang="tr-TR" dirty="0" err="1"/>
              <a:t>subgroup</a:t>
            </a:r>
            <a:r>
              <a:rPr lang="tr-TR" dirty="0"/>
              <a:t> of </a:t>
            </a:r>
            <a:r>
              <a:rPr lang="tr-TR" dirty="0" err="1"/>
              <a:t>viruses</a:t>
            </a:r>
            <a:r>
              <a:rPr lang="tr-TR" dirty="0"/>
              <a:t>, </a:t>
            </a:r>
            <a:r>
              <a:rPr lang="tr-TR" dirty="0" err="1"/>
              <a:t>called</a:t>
            </a:r>
            <a:r>
              <a:rPr lang="tr-TR" dirty="0"/>
              <a:t> MCFV, </a:t>
            </a:r>
            <a:r>
              <a:rPr lang="tr-TR" dirty="0" err="1"/>
              <a:t>contains</a:t>
            </a:r>
            <a:r>
              <a:rPr lang="tr-TR" dirty="0"/>
              <a:t> at </a:t>
            </a:r>
            <a:r>
              <a:rPr lang="tr-TR" dirty="0" err="1"/>
              <a:t>least</a:t>
            </a:r>
            <a:r>
              <a:rPr lang="tr-TR" dirty="0"/>
              <a:t> 10 </a:t>
            </a:r>
            <a:r>
              <a:rPr lang="tr-TR" dirty="0" err="1"/>
              <a:t>members</a:t>
            </a:r>
            <a:r>
              <a:rPr lang="tr-TR" dirty="0"/>
              <a:t>, </a:t>
            </a:r>
            <a:r>
              <a:rPr lang="tr-TR" dirty="0" err="1"/>
              <a:t>five</a:t>
            </a:r>
            <a:r>
              <a:rPr lang="tr-TR" dirty="0"/>
              <a:t> of </a:t>
            </a:r>
            <a:r>
              <a:rPr lang="tr-TR" dirty="0" err="1"/>
              <a:t>which</a:t>
            </a:r>
            <a:r>
              <a:rPr lang="tr-TR" dirty="0"/>
              <a:t> </a:t>
            </a:r>
            <a:r>
              <a:rPr lang="tr-TR" dirty="0" err="1"/>
              <a:t>are</a:t>
            </a:r>
            <a:r>
              <a:rPr lang="tr-TR" dirty="0"/>
              <a:t> </a:t>
            </a:r>
            <a:r>
              <a:rPr lang="tr-TR" dirty="0" err="1"/>
              <a:t>currently</a:t>
            </a:r>
            <a:r>
              <a:rPr lang="tr-TR" dirty="0"/>
              <a:t> </a:t>
            </a:r>
            <a:r>
              <a:rPr lang="tr-TR" dirty="0" err="1"/>
              <a:t>known</a:t>
            </a:r>
            <a:r>
              <a:rPr lang="tr-TR" dirty="0"/>
              <a:t> </a:t>
            </a:r>
            <a:r>
              <a:rPr lang="tr-TR" dirty="0" err="1"/>
              <a:t>to</a:t>
            </a:r>
            <a:r>
              <a:rPr lang="tr-TR" dirty="0"/>
              <a:t> </a:t>
            </a:r>
            <a:r>
              <a:rPr lang="tr-TR" dirty="0" err="1"/>
              <a:t>cause</a:t>
            </a:r>
            <a:r>
              <a:rPr lang="tr-TR" dirty="0"/>
              <a:t> </a:t>
            </a:r>
            <a:r>
              <a:rPr lang="tr-TR" dirty="0" err="1"/>
              <a:t>disease</a:t>
            </a:r>
            <a:r>
              <a:rPr lang="tr-TR" dirty="0"/>
              <a:t>.</a:t>
            </a:r>
            <a:r>
              <a:rPr lang="en-US" dirty="0"/>
              <a:t> </a:t>
            </a:r>
            <a:endParaRPr lang="tr-TR" dirty="0"/>
          </a:p>
        </p:txBody>
      </p:sp>
    </p:spTree>
    <p:extLst>
      <p:ext uri="{BB962C8B-B14F-4D97-AF65-F5344CB8AC3E}">
        <p14:creationId xmlns:p14="http://schemas.microsoft.com/office/powerpoint/2010/main" val="16387691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5500" y="1317625"/>
            <a:ext cx="10515600" cy="4351338"/>
          </a:xfrm>
        </p:spPr>
        <p:txBody>
          <a:bodyPr>
            <a:normAutofit lnSpcReduction="10000"/>
          </a:bodyPr>
          <a:lstStyle/>
          <a:p>
            <a:r>
              <a:rPr lang="tr-TR" dirty="0" err="1">
                <a:solidFill>
                  <a:srgbClr val="FF9300"/>
                </a:solidFill>
              </a:rPr>
              <a:t>Wildebeest-associated</a:t>
            </a:r>
            <a:r>
              <a:rPr lang="tr-TR" dirty="0">
                <a:solidFill>
                  <a:srgbClr val="FF9300"/>
                </a:solidFill>
              </a:rPr>
              <a:t> MCF</a:t>
            </a:r>
            <a:r>
              <a:rPr lang="tr-TR" dirty="0"/>
              <a:t>: </a:t>
            </a:r>
            <a:r>
              <a:rPr lang="tr-TR" dirty="0" err="1"/>
              <a:t>alcelaphine</a:t>
            </a:r>
            <a:r>
              <a:rPr lang="tr-TR" dirty="0"/>
              <a:t> </a:t>
            </a:r>
            <a:r>
              <a:rPr lang="tr-TR" dirty="0" err="1"/>
              <a:t>herpes</a:t>
            </a:r>
            <a:r>
              <a:rPr lang="tr-TR" dirty="0"/>
              <a:t> </a:t>
            </a:r>
            <a:r>
              <a:rPr lang="tr-TR" dirty="0" err="1"/>
              <a:t>virus</a:t>
            </a:r>
            <a:r>
              <a:rPr lang="tr-TR" dirty="0"/>
              <a:t> 1 (AlHV-1). </a:t>
            </a:r>
            <a:r>
              <a:rPr lang="tr-TR" dirty="0" err="1"/>
              <a:t>Endemic</a:t>
            </a:r>
            <a:r>
              <a:rPr lang="tr-TR" dirty="0"/>
              <a:t> in </a:t>
            </a:r>
            <a:r>
              <a:rPr lang="tr-TR" dirty="0" err="1"/>
              <a:t>wildebeest</a:t>
            </a:r>
            <a:r>
              <a:rPr lang="tr-TR" dirty="0"/>
              <a:t> </a:t>
            </a:r>
            <a:r>
              <a:rPr lang="tr-TR" dirty="0" err="1"/>
              <a:t>populations</a:t>
            </a:r>
            <a:r>
              <a:rPr lang="tr-TR" dirty="0"/>
              <a:t> </a:t>
            </a:r>
            <a:r>
              <a:rPr lang="tr-TR" dirty="0" err="1"/>
              <a:t>worldwide</a:t>
            </a:r>
            <a:r>
              <a:rPr lang="tr-TR" dirty="0"/>
              <a:t>. </a:t>
            </a:r>
          </a:p>
          <a:p>
            <a:r>
              <a:rPr lang="tr-TR" dirty="0" err="1">
                <a:solidFill>
                  <a:srgbClr val="FF9300"/>
                </a:solidFill>
              </a:rPr>
              <a:t>Sheep-associated</a:t>
            </a:r>
            <a:r>
              <a:rPr lang="tr-TR" dirty="0">
                <a:solidFill>
                  <a:srgbClr val="FF9300"/>
                </a:solidFill>
              </a:rPr>
              <a:t> MCF: </a:t>
            </a:r>
            <a:r>
              <a:rPr lang="tr-TR" dirty="0" err="1"/>
              <a:t>ovine</a:t>
            </a:r>
            <a:r>
              <a:rPr lang="tr-TR" dirty="0"/>
              <a:t> </a:t>
            </a:r>
            <a:r>
              <a:rPr lang="tr-TR" dirty="0" err="1"/>
              <a:t>herpesvirus</a:t>
            </a:r>
            <a:r>
              <a:rPr lang="tr-TR" dirty="0"/>
              <a:t> 2 (OvHV-2). </a:t>
            </a:r>
            <a:r>
              <a:rPr lang="tr-TR" dirty="0" err="1"/>
              <a:t>Endemic</a:t>
            </a:r>
            <a:r>
              <a:rPr lang="tr-TR" dirty="0"/>
              <a:t> in </a:t>
            </a:r>
            <a:r>
              <a:rPr lang="tr-TR" dirty="0" err="1"/>
              <a:t>most</a:t>
            </a:r>
            <a:r>
              <a:rPr lang="tr-TR" dirty="0"/>
              <a:t> </a:t>
            </a:r>
            <a:r>
              <a:rPr lang="tr-TR" dirty="0" err="1"/>
              <a:t>sheep</a:t>
            </a:r>
            <a:r>
              <a:rPr lang="tr-TR" dirty="0"/>
              <a:t> </a:t>
            </a:r>
            <a:r>
              <a:rPr lang="tr-TR" dirty="0" err="1"/>
              <a:t>populations</a:t>
            </a:r>
            <a:r>
              <a:rPr lang="tr-TR" dirty="0"/>
              <a:t> </a:t>
            </a:r>
            <a:r>
              <a:rPr lang="tr-TR" dirty="0" err="1"/>
              <a:t>worldwide</a:t>
            </a:r>
            <a:r>
              <a:rPr lang="tr-TR" dirty="0"/>
              <a:t>. </a:t>
            </a:r>
          </a:p>
          <a:p>
            <a:r>
              <a:rPr lang="tr-TR" dirty="0" err="1">
                <a:solidFill>
                  <a:srgbClr val="FF9300"/>
                </a:solidFill>
              </a:rPr>
              <a:t>Caprine-associated</a:t>
            </a:r>
            <a:r>
              <a:rPr lang="tr-TR" dirty="0">
                <a:solidFill>
                  <a:srgbClr val="FF9300"/>
                </a:solidFill>
              </a:rPr>
              <a:t> MCF: </a:t>
            </a:r>
            <a:r>
              <a:rPr lang="tr-TR" dirty="0" err="1"/>
              <a:t>caprine</a:t>
            </a:r>
            <a:r>
              <a:rPr lang="tr-TR" dirty="0"/>
              <a:t> </a:t>
            </a:r>
            <a:r>
              <a:rPr lang="tr-TR" dirty="0" err="1"/>
              <a:t>herpesvirus</a:t>
            </a:r>
            <a:r>
              <a:rPr lang="tr-TR" dirty="0"/>
              <a:t> 2 (CpHV-2): </a:t>
            </a:r>
            <a:r>
              <a:rPr lang="tr-TR" dirty="0" err="1"/>
              <a:t>Endemic</a:t>
            </a:r>
            <a:r>
              <a:rPr lang="tr-TR" dirty="0"/>
              <a:t> in </a:t>
            </a:r>
            <a:r>
              <a:rPr lang="tr-TR" dirty="0" err="1"/>
              <a:t>most</a:t>
            </a:r>
            <a:r>
              <a:rPr lang="tr-TR" dirty="0"/>
              <a:t> </a:t>
            </a:r>
            <a:r>
              <a:rPr lang="tr-TR" dirty="0" err="1"/>
              <a:t>domesticated</a:t>
            </a:r>
            <a:r>
              <a:rPr lang="tr-TR" dirty="0"/>
              <a:t> </a:t>
            </a:r>
            <a:r>
              <a:rPr lang="tr-TR" dirty="0" err="1"/>
              <a:t>goat</a:t>
            </a:r>
            <a:r>
              <a:rPr lang="tr-TR" dirty="0"/>
              <a:t> </a:t>
            </a:r>
            <a:r>
              <a:rPr lang="tr-TR" dirty="0" err="1"/>
              <a:t>populations</a:t>
            </a:r>
            <a:r>
              <a:rPr lang="tr-TR" dirty="0"/>
              <a:t> </a:t>
            </a:r>
            <a:r>
              <a:rPr lang="tr-TR" dirty="0" err="1"/>
              <a:t>worldwide</a:t>
            </a:r>
            <a:r>
              <a:rPr lang="tr-TR" dirty="0"/>
              <a:t>, </a:t>
            </a:r>
            <a:r>
              <a:rPr lang="tr-TR" dirty="0" err="1"/>
              <a:t>and</a:t>
            </a:r>
            <a:r>
              <a:rPr lang="tr-TR" dirty="0"/>
              <a:t> </a:t>
            </a:r>
            <a:r>
              <a:rPr lang="tr-TR" dirty="0" err="1"/>
              <a:t>causes</a:t>
            </a:r>
            <a:r>
              <a:rPr lang="tr-TR" dirty="0"/>
              <a:t> MCF in </a:t>
            </a:r>
            <a:r>
              <a:rPr lang="tr-TR" dirty="0" err="1"/>
              <a:t>cervids</a:t>
            </a:r>
            <a:r>
              <a:rPr lang="tr-TR" dirty="0"/>
              <a:t>. </a:t>
            </a:r>
          </a:p>
          <a:p>
            <a:r>
              <a:rPr lang="tr-TR" dirty="0" err="1">
                <a:solidFill>
                  <a:srgbClr val="FF9300"/>
                </a:solidFill>
              </a:rPr>
              <a:t>Unknown</a:t>
            </a:r>
            <a:r>
              <a:rPr lang="tr-TR" dirty="0">
                <a:solidFill>
                  <a:srgbClr val="FF9300"/>
                </a:solidFill>
              </a:rPr>
              <a:t> </a:t>
            </a:r>
            <a:r>
              <a:rPr lang="tr-TR" dirty="0" err="1">
                <a:solidFill>
                  <a:srgbClr val="FF9300"/>
                </a:solidFill>
              </a:rPr>
              <a:t>origin</a:t>
            </a:r>
            <a:r>
              <a:rPr lang="tr-TR" dirty="0"/>
              <a:t>: </a:t>
            </a:r>
            <a:r>
              <a:rPr lang="tr-TR" dirty="0" err="1"/>
              <a:t>causes</a:t>
            </a:r>
            <a:r>
              <a:rPr lang="tr-TR" dirty="0"/>
              <a:t> MCF in </a:t>
            </a:r>
            <a:r>
              <a:rPr lang="tr-TR" dirty="0" err="1"/>
              <a:t>white-tailed</a:t>
            </a:r>
            <a:r>
              <a:rPr lang="tr-TR" dirty="0"/>
              <a:t> </a:t>
            </a:r>
            <a:r>
              <a:rPr lang="tr-TR" dirty="0" err="1"/>
              <a:t>deer</a:t>
            </a:r>
            <a:r>
              <a:rPr lang="tr-TR" dirty="0"/>
              <a:t> (MCFV-WTD).</a:t>
            </a:r>
          </a:p>
          <a:p>
            <a:r>
              <a:rPr lang="tr-TR" dirty="0" err="1">
                <a:solidFill>
                  <a:srgbClr val="FF9300"/>
                </a:solidFill>
              </a:rPr>
              <a:t>Roan</a:t>
            </a:r>
            <a:r>
              <a:rPr lang="tr-TR" dirty="0">
                <a:solidFill>
                  <a:srgbClr val="FF9300"/>
                </a:solidFill>
              </a:rPr>
              <a:t> </a:t>
            </a:r>
            <a:r>
              <a:rPr lang="tr-TR" dirty="0" err="1">
                <a:solidFill>
                  <a:srgbClr val="FF9300"/>
                </a:solidFill>
              </a:rPr>
              <a:t>antelope</a:t>
            </a:r>
            <a:r>
              <a:rPr lang="tr-TR" dirty="0">
                <a:solidFill>
                  <a:srgbClr val="FF9300"/>
                </a:solidFill>
              </a:rPr>
              <a:t> </a:t>
            </a:r>
            <a:r>
              <a:rPr lang="tr-TR" dirty="0" err="1">
                <a:solidFill>
                  <a:srgbClr val="FF9300"/>
                </a:solidFill>
              </a:rPr>
              <a:t>origin</a:t>
            </a:r>
            <a:r>
              <a:rPr lang="tr-TR" dirty="0">
                <a:solidFill>
                  <a:srgbClr val="FF9300"/>
                </a:solidFill>
              </a:rPr>
              <a:t>: </a:t>
            </a:r>
            <a:r>
              <a:rPr lang="tr-TR" dirty="0" err="1"/>
              <a:t>Hippotragine</a:t>
            </a:r>
            <a:r>
              <a:rPr lang="tr-TR" dirty="0"/>
              <a:t> herpesvirus-1 </a:t>
            </a:r>
            <a:r>
              <a:rPr lang="tr-TR" dirty="0" err="1"/>
              <a:t>was</a:t>
            </a:r>
            <a:r>
              <a:rPr lang="tr-TR" dirty="0"/>
              <a:t> </a:t>
            </a:r>
            <a:r>
              <a:rPr lang="tr-TR" dirty="0" err="1"/>
              <a:t>used</a:t>
            </a:r>
            <a:r>
              <a:rPr lang="tr-TR" dirty="0"/>
              <a:t> </a:t>
            </a:r>
            <a:r>
              <a:rPr lang="tr-TR" dirty="0" err="1"/>
              <a:t>to</a:t>
            </a:r>
            <a:r>
              <a:rPr lang="tr-TR" dirty="0"/>
              <a:t> </a:t>
            </a:r>
            <a:r>
              <a:rPr lang="tr-TR" dirty="0" err="1"/>
              <a:t>experimentally</a:t>
            </a:r>
            <a:r>
              <a:rPr lang="tr-TR" dirty="0"/>
              <a:t> </a:t>
            </a:r>
            <a:r>
              <a:rPr lang="tr-TR" dirty="0" err="1"/>
              <a:t>induce</a:t>
            </a:r>
            <a:r>
              <a:rPr lang="tr-TR" dirty="0"/>
              <a:t> MCF in </a:t>
            </a:r>
            <a:r>
              <a:rPr lang="tr-TR" dirty="0" err="1"/>
              <a:t>rabbits</a:t>
            </a:r>
            <a:r>
              <a:rPr lang="tr-TR" dirty="0"/>
              <a:t>. </a:t>
            </a:r>
          </a:p>
          <a:p>
            <a:endParaRPr lang="tr-TR" dirty="0"/>
          </a:p>
        </p:txBody>
      </p:sp>
    </p:spTree>
    <p:extLst>
      <p:ext uri="{BB962C8B-B14F-4D97-AF65-F5344CB8AC3E}">
        <p14:creationId xmlns:p14="http://schemas.microsoft.com/office/powerpoint/2010/main" val="6671584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1128156"/>
            <a:ext cx="10515600" cy="5048807"/>
          </a:xfrm>
        </p:spPr>
        <p:txBody>
          <a:bodyPr>
            <a:normAutofit/>
          </a:bodyPr>
          <a:lstStyle/>
          <a:p>
            <a:r>
              <a:rPr lang="en-US" dirty="0"/>
              <a:t>The viruses are maintained within the sheep and wildebeest populations in similar but not identical patterns. </a:t>
            </a:r>
            <a:endParaRPr lang="tr-TR" dirty="0"/>
          </a:p>
          <a:p>
            <a:pPr marL="0" indent="0">
              <a:buNone/>
            </a:pPr>
            <a:r>
              <a:rPr lang="en-US" dirty="0">
                <a:solidFill>
                  <a:srgbClr val="FF2F92"/>
                </a:solidFill>
              </a:rPr>
              <a:t>AlHV-1:  </a:t>
            </a:r>
            <a:endParaRPr lang="tr-TR" dirty="0">
              <a:solidFill>
                <a:srgbClr val="FF2F92"/>
              </a:solidFill>
            </a:endParaRPr>
          </a:p>
          <a:p>
            <a:r>
              <a:rPr lang="en-US" dirty="0"/>
              <a:t>Transmission in wildebeest occurs </a:t>
            </a:r>
            <a:r>
              <a:rPr lang="en-US" dirty="0" err="1"/>
              <a:t>perinatally</a:t>
            </a:r>
            <a:r>
              <a:rPr lang="en-US" dirty="0"/>
              <a:t>; all calves become infected within the first few months of life and remain carriers for life </a:t>
            </a:r>
            <a:endParaRPr lang="tr-TR" dirty="0"/>
          </a:p>
          <a:p>
            <a:r>
              <a:rPr lang="en-US" dirty="0">
                <a:solidFill>
                  <a:srgbClr val="CC66FF"/>
                </a:solidFill>
              </a:rPr>
              <a:t>Transmission to susceptible hosts occurs only from wildebeest</a:t>
            </a:r>
            <a:r>
              <a:rPr lang="en-US" dirty="0"/>
              <a:t>; there is no definitive evidence that MCF-affected animals transmit the disease horizontally to others </a:t>
            </a:r>
            <a:endParaRPr lang="tr-TR" dirty="0"/>
          </a:p>
          <a:p>
            <a:r>
              <a:rPr lang="en-US" dirty="0"/>
              <a:t>Most cases of wildebeest-associated MCF occur when susceptible animals are exposed to parturient wildebeest or young calves, or pasture contaminated by them. </a:t>
            </a:r>
            <a:endParaRPr lang="tr-TR" dirty="0"/>
          </a:p>
        </p:txBody>
      </p:sp>
    </p:spTree>
    <p:extLst>
      <p:ext uri="{BB962C8B-B14F-4D97-AF65-F5344CB8AC3E}">
        <p14:creationId xmlns:p14="http://schemas.microsoft.com/office/powerpoint/2010/main" val="3162783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1077478"/>
            <a:ext cx="10515600" cy="4967061"/>
          </a:xfrm>
        </p:spPr>
        <p:txBody>
          <a:bodyPr/>
          <a:lstStyle/>
          <a:p>
            <a:pPr marL="0" indent="0">
              <a:buNone/>
            </a:pPr>
            <a:r>
              <a:rPr lang="en-US" dirty="0">
                <a:solidFill>
                  <a:srgbClr val="FF2F92"/>
                </a:solidFill>
              </a:rPr>
              <a:t>OvHV-2:</a:t>
            </a:r>
            <a:endParaRPr lang="tr-TR" dirty="0">
              <a:solidFill>
                <a:srgbClr val="FF2F92"/>
              </a:solidFill>
            </a:endParaRPr>
          </a:p>
          <a:p>
            <a:r>
              <a:rPr lang="en-US" dirty="0"/>
              <a:t>A proportion of lambs are infected in utero with most lambs becoming infected </a:t>
            </a:r>
            <a:r>
              <a:rPr lang="en-US" dirty="0" err="1"/>
              <a:t>perinatally</a:t>
            </a:r>
            <a:r>
              <a:rPr lang="en-US" dirty="0"/>
              <a:t> </a:t>
            </a:r>
            <a:endParaRPr lang="tr-TR" dirty="0"/>
          </a:p>
          <a:p>
            <a:r>
              <a:rPr lang="en-US" dirty="0">
                <a:solidFill>
                  <a:srgbClr val="CC66FF"/>
                </a:solidFill>
              </a:rPr>
              <a:t>Transmission is only from sheep to susceptible hosts, not horizontally between infected hosts</a:t>
            </a:r>
            <a:endParaRPr lang="tr-TR" dirty="0">
              <a:solidFill>
                <a:srgbClr val="CC66FF"/>
              </a:solidFill>
            </a:endParaRPr>
          </a:p>
          <a:p>
            <a:endParaRPr lang="tr-TR" dirty="0"/>
          </a:p>
          <a:p>
            <a:pPr marL="0" indent="0">
              <a:buNone/>
            </a:pPr>
            <a:r>
              <a:rPr lang="en-US" sz="4000" dirty="0">
                <a:solidFill>
                  <a:srgbClr val="0070C0"/>
                </a:solidFill>
              </a:rPr>
              <a:t>Sources of virus </a:t>
            </a:r>
            <a:endParaRPr lang="tr-TR" sz="4000" dirty="0">
              <a:solidFill>
                <a:srgbClr val="0070C0"/>
              </a:solidFill>
            </a:endParaRPr>
          </a:p>
          <a:p>
            <a:r>
              <a:rPr lang="en-US" dirty="0"/>
              <a:t>Nasal and ocular secretions mainly, but also reported in feces and semen (OvHV-2 DNA detected in semen of domestic rams)</a:t>
            </a:r>
            <a:endParaRPr lang="tr-TR" dirty="0"/>
          </a:p>
          <a:p>
            <a:endParaRPr lang="tr-TR" dirty="0"/>
          </a:p>
        </p:txBody>
      </p:sp>
    </p:spTree>
    <p:extLst>
      <p:ext uri="{BB962C8B-B14F-4D97-AF65-F5344CB8AC3E}">
        <p14:creationId xmlns:p14="http://schemas.microsoft.com/office/powerpoint/2010/main" val="2230448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790180"/>
            <a:ext cx="10515600" cy="1325563"/>
          </a:xfrm>
        </p:spPr>
        <p:txBody>
          <a:bodyPr/>
          <a:lstStyle/>
          <a:p>
            <a:r>
              <a:rPr lang="tr-TR" dirty="0" err="1">
                <a:solidFill>
                  <a:srgbClr val="0070C0"/>
                </a:solidFill>
              </a:rPr>
              <a:t>Transmission</a:t>
            </a:r>
            <a:endParaRPr lang="tr-TR" dirty="0">
              <a:solidFill>
                <a:srgbClr val="0070C0"/>
              </a:solidFill>
            </a:endParaRPr>
          </a:p>
        </p:txBody>
      </p:sp>
      <p:sp>
        <p:nvSpPr>
          <p:cNvPr id="3" name="İçerik Yer Tutucusu 2"/>
          <p:cNvSpPr>
            <a:spLocks noGrp="1"/>
          </p:cNvSpPr>
          <p:nvPr>
            <p:ph idx="1"/>
          </p:nvPr>
        </p:nvSpPr>
        <p:spPr>
          <a:xfrm>
            <a:off x="838200" y="2376035"/>
            <a:ext cx="10515600" cy="4351338"/>
          </a:xfrm>
        </p:spPr>
        <p:txBody>
          <a:bodyPr/>
          <a:lstStyle/>
          <a:p>
            <a:r>
              <a:rPr lang="tr-TR" dirty="0">
                <a:solidFill>
                  <a:srgbClr val="CC66FF"/>
                </a:solidFill>
              </a:rPr>
              <a:t>AlHV-1</a:t>
            </a:r>
          </a:p>
          <a:p>
            <a:r>
              <a:rPr lang="en-US" dirty="0">
                <a:solidFill>
                  <a:srgbClr val="FF2F92"/>
                </a:solidFill>
              </a:rPr>
              <a:t>Transmission of AlHV-1 within free-living wildebeest populations is very efficient: </a:t>
            </a:r>
            <a:r>
              <a:rPr lang="en-US" dirty="0"/>
              <a:t>all wildebeest calves are infected within the first few months of life by in utero, direct contact or aerosol routes</a:t>
            </a:r>
            <a:endParaRPr lang="tr-TR" dirty="0"/>
          </a:p>
          <a:p>
            <a:r>
              <a:rPr lang="en-US" dirty="0"/>
              <a:t>Most transmission by wildebeest calves occurs at 1–2 months of age – transmission after six months of age is rare </a:t>
            </a:r>
            <a:endParaRPr lang="tr-TR" dirty="0"/>
          </a:p>
          <a:p>
            <a:r>
              <a:rPr lang="en-US" dirty="0"/>
              <a:t>Virus is shed by wildebeest calves in nasal and ocular secretions, mainly in the cell-free form </a:t>
            </a:r>
            <a:endParaRPr lang="tr-TR" dirty="0"/>
          </a:p>
        </p:txBody>
      </p:sp>
      <p:pic>
        <p:nvPicPr>
          <p:cNvPr id="4" name="Resim 3"/>
          <p:cNvPicPr>
            <a:picLocks noChangeAspect="1"/>
          </p:cNvPicPr>
          <p:nvPr/>
        </p:nvPicPr>
        <p:blipFill>
          <a:blip r:embed="rId2"/>
          <a:stretch>
            <a:fillRect/>
          </a:stretch>
        </p:blipFill>
        <p:spPr>
          <a:xfrm>
            <a:off x="7813964" y="1"/>
            <a:ext cx="4378036" cy="2905922"/>
          </a:xfrm>
          <a:prstGeom prst="rect">
            <a:avLst/>
          </a:prstGeom>
        </p:spPr>
      </p:pic>
    </p:spTree>
    <p:extLst>
      <p:ext uri="{BB962C8B-B14F-4D97-AF65-F5344CB8AC3E}">
        <p14:creationId xmlns:p14="http://schemas.microsoft.com/office/powerpoint/2010/main" val="34860228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819397"/>
            <a:ext cx="10515600" cy="5357566"/>
          </a:xfrm>
        </p:spPr>
        <p:txBody>
          <a:bodyPr/>
          <a:lstStyle/>
          <a:p>
            <a:pPr marL="0" indent="0">
              <a:buNone/>
            </a:pPr>
            <a:r>
              <a:rPr lang="en-US" dirty="0">
                <a:solidFill>
                  <a:srgbClr val="FF2F92"/>
                </a:solidFill>
              </a:rPr>
              <a:t>OvHV-2 </a:t>
            </a:r>
            <a:endParaRPr lang="tr-TR" dirty="0">
              <a:solidFill>
                <a:srgbClr val="FF2F92"/>
              </a:solidFill>
            </a:endParaRPr>
          </a:p>
          <a:p>
            <a:r>
              <a:rPr lang="en-US" dirty="0"/>
              <a:t>Transmitted mainly by the respiratory route, probably in aerosols </a:t>
            </a:r>
            <a:endParaRPr lang="tr-TR" dirty="0"/>
          </a:p>
          <a:p>
            <a:r>
              <a:rPr lang="en-US" dirty="0"/>
              <a:t>Shed intermittently in nasal secretions, particularly by 6 to 9 month old lambs </a:t>
            </a:r>
            <a:endParaRPr lang="tr-TR" dirty="0"/>
          </a:p>
          <a:p>
            <a:r>
              <a:rPr lang="en-US" dirty="0"/>
              <a:t>A proportion of lambs are infected in utero with most lambs becoming infected </a:t>
            </a:r>
            <a:r>
              <a:rPr lang="en-US" dirty="0" err="1"/>
              <a:t>perinatally</a:t>
            </a:r>
            <a:r>
              <a:rPr lang="en-US" dirty="0"/>
              <a:t>, though infection may not occur in some situations till after 3 months of age.</a:t>
            </a:r>
            <a:endParaRPr lang="tr-TR" dirty="0"/>
          </a:p>
          <a:p>
            <a:r>
              <a:rPr lang="en-US" dirty="0">
                <a:solidFill>
                  <a:srgbClr val="CC66FF"/>
                </a:solidFill>
              </a:rPr>
              <a:t>Close contact with sheep by susceptible species is usually required,</a:t>
            </a:r>
            <a:r>
              <a:rPr lang="en-US" dirty="0"/>
              <a:t> but cases have been reported when sheep and cattle were separated by 70 </a:t>
            </a:r>
            <a:r>
              <a:rPr lang="en-US" dirty="0" err="1"/>
              <a:t>metres</a:t>
            </a:r>
            <a:r>
              <a:rPr lang="en-US" dirty="0"/>
              <a:t>, and in bison herds up to 5 km from a lamb feedlot</a:t>
            </a:r>
            <a:endParaRPr lang="tr-TR" dirty="0"/>
          </a:p>
        </p:txBody>
      </p:sp>
    </p:spTree>
    <p:extLst>
      <p:ext uri="{BB962C8B-B14F-4D97-AF65-F5344CB8AC3E}">
        <p14:creationId xmlns:p14="http://schemas.microsoft.com/office/powerpoint/2010/main" val="33896136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1211283"/>
            <a:ext cx="10515600" cy="4965680"/>
          </a:xfrm>
        </p:spPr>
        <p:txBody>
          <a:bodyPr/>
          <a:lstStyle/>
          <a:p>
            <a:r>
              <a:rPr lang="en-US" dirty="0">
                <a:solidFill>
                  <a:srgbClr val="FF2F92"/>
                </a:solidFill>
              </a:rPr>
              <a:t>AlHV-1, OvHV-2 and CpHV-2 seem to be carried in many, most or all individuals of the reservoir species, and the virus spreads readily within infected herds</a:t>
            </a:r>
            <a:r>
              <a:rPr lang="en-US" dirty="0"/>
              <a:t>. </a:t>
            </a:r>
            <a:endParaRPr lang="tr-TR" dirty="0"/>
          </a:p>
          <a:p>
            <a:r>
              <a:rPr lang="en-US" dirty="0">
                <a:solidFill>
                  <a:srgbClr val="C00000"/>
                </a:solidFill>
              </a:rPr>
              <a:t>The case fatality rate from MCF viruses is 80-90% in symptomatic cattle, and approaches 100% in symptomatic bison, deer and water buffalo.</a:t>
            </a:r>
            <a:r>
              <a:rPr lang="en-US" dirty="0"/>
              <a:t> </a:t>
            </a:r>
            <a:endParaRPr lang="tr-TR" dirty="0"/>
          </a:p>
          <a:p>
            <a:r>
              <a:rPr lang="en-US" dirty="0">
                <a:solidFill>
                  <a:srgbClr val="CC66FF"/>
                </a:solidFill>
              </a:rPr>
              <a:t>Residual corneal opacity is often seen in recovered cattle, but complete recovery is also possible. </a:t>
            </a:r>
            <a:endParaRPr lang="tr-TR" dirty="0">
              <a:solidFill>
                <a:srgbClr val="CC66FF"/>
              </a:solidFill>
            </a:endParaRPr>
          </a:p>
        </p:txBody>
      </p:sp>
      <p:sp>
        <p:nvSpPr>
          <p:cNvPr id="2" name="5-Nokta Yıldız 1"/>
          <p:cNvSpPr/>
          <p:nvPr/>
        </p:nvSpPr>
        <p:spPr>
          <a:xfrm>
            <a:off x="286987" y="3847605"/>
            <a:ext cx="558140" cy="5818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44032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2362201" y="609601"/>
            <a:ext cx="74834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ctr" eaLnBrk="1" hangingPunct="1">
              <a:spcBef>
                <a:spcPct val="0"/>
              </a:spcBef>
              <a:buFontTx/>
              <a:buNone/>
            </a:pPr>
            <a:r>
              <a:rPr lang="tr-TR" altLang="tr-TR" sz="2800" b="1" dirty="0" err="1">
                <a:solidFill>
                  <a:srgbClr val="FF2F92"/>
                </a:solidFill>
                <a:latin typeface="+mn-lt"/>
              </a:rPr>
              <a:t>Alphaherpesvirinae</a:t>
            </a:r>
            <a:endParaRPr lang="tr-TR" altLang="tr-TR" sz="2800" b="1" dirty="0">
              <a:solidFill>
                <a:srgbClr val="FF2F92"/>
              </a:solidFill>
              <a:latin typeface="+mn-lt"/>
            </a:endParaRPr>
          </a:p>
        </p:txBody>
      </p:sp>
      <p:sp>
        <p:nvSpPr>
          <p:cNvPr id="18435" name="Text Box 3"/>
          <p:cNvSpPr txBox="1">
            <a:spLocks noChangeArrowheads="1"/>
          </p:cNvSpPr>
          <p:nvPr/>
        </p:nvSpPr>
        <p:spPr bwMode="auto">
          <a:xfrm>
            <a:off x="2057400" y="1371601"/>
            <a:ext cx="2590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eaLnBrk="1" hangingPunct="1">
              <a:spcBef>
                <a:spcPct val="0"/>
              </a:spcBef>
              <a:buFontTx/>
              <a:buNone/>
            </a:pPr>
            <a:r>
              <a:rPr lang="tr-TR" altLang="tr-TR" sz="2000" dirty="0" err="1">
                <a:solidFill>
                  <a:srgbClr val="000066"/>
                </a:solidFill>
                <a:latin typeface="+mn-lt"/>
              </a:rPr>
              <a:t>Bovine</a:t>
            </a:r>
            <a:r>
              <a:rPr lang="tr-TR" altLang="tr-TR" sz="2000" dirty="0">
                <a:solidFill>
                  <a:srgbClr val="000066"/>
                </a:solidFill>
                <a:latin typeface="+mn-lt"/>
              </a:rPr>
              <a:t> </a:t>
            </a:r>
            <a:r>
              <a:rPr lang="tr-TR" altLang="tr-TR" sz="2000" dirty="0" err="1">
                <a:solidFill>
                  <a:srgbClr val="000066"/>
                </a:solidFill>
                <a:latin typeface="+mn-lt"/>
              </a:rPr>
              <a:t>Herpes</a:t>
            </a:r>
            <a:r>
              <a:rPr lang="tr-TR" altLang="tr-TR" sz="2000" dirty="0">
                <a:solidFill>
                  <a:srgbClr val="000066"/>
                </a:solidFill>
                <a:latin typeface="+mn-lt"/>
              </a:rPr>
              <a:t> </a:t>
            </a:r>
            <a:r>
              <a:rPr lang="tr-TR" altLang="tr-TR" sz="2000" dirty="0" err="1">
                <a:solidFill>
                  <a:srgbClr val="000066"/>
                </a:solidFill>
                <a:latin typeface="+mn-lt"/>
              </a:rPr>
              <a:t>Virus</a:t>
            </a:r>
            <a:r>
              <a:rPr lang="tr-TR" altLang="tr-TR" sz="2000" dirty="0">
                <a:solidFill>
                  <a:srgbClr val="000066"/>
                </a:solidFill>
                <a:latin typeface="+mn-lt"/>
              </a:rPr>
              <a:t> </a:t>
            </a:r>
          </a:p>
          <a:p>
            <a:pPr>
              <a:spcBef>
                <a:spcPct val="0"/>
              </a:spcBef>
              <a:buNone/>
            </a:pPr>
            <a:r>
              <a:rPr lang="tr-TR" altLang="tr-TR" sz="2000" dirty="0">
                <a:solidFill>
                  <a:srgbClr val="000066"/>
                </a:solidFill>
                <a:latin typeface="+mn-lt"/>
              </a:rPr>
              <a:t>  </a:t>
            </a:r>
            <a:r>
              <a:rPr lang="tr-TR" altLang="tr-TR" sz="2000" dirty="0" err="1">
                <a:solidFill>
                  <a:srgbClr val="000066"/>
                </a:solidFill>
                <a:latin typeface="+mn-lt"/>
              </a:rPr>
              <a:t>Type</a:t>
            </a:r>
            <a:r>
              <a:rPr lang="tr-TR" altLang="tr-TR" sz="2000" dirty="0">
                <a:solidFill>
                  <a:srgbClr val="000066"/>
                </a:solidFill>
                <a:latin typeface="+mn-lt"/>
              </a:rPr>
              <a:t>  1,2,5</a:t>
            </a:r>
          </a:p>
        </p:txBody>
      </p:sp>
      <p:sp>
        <p:nvSpPr>
          <p:cNvPr id="18436" name="AutoShape 4" descr="AnimatedEBV"/>
          <p:cNvSpPr>
            <a:spLocks noChangeAspect="1" noChangeArrowheads="1"/>
          </p:cNvSpPr>
          <p:nvPr/>
        </p:nvSpPr>
        <p:spPr bwMode="auto">
          <a:xfrm>
            <a:off x="5948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eaLnBrk="1" hangingPunct="1">
              <a:spcBef>
                <a:spcPct val="0"/>
              </a:spcBef>
              <a:buFontTx/>
              <a:buNone/>
            </a:pPr>
            <a:endParaRPr lang="tr-TR" altLang="tr-TR" sz="2400">
              <a:latin typeface="Times New Roman" panose="02020603050405020304" pitchFamily="18" charset="0"/>
            </a:endParaRPr>
          </a:p>
        </p:txBody>
      </p:sp>
      <p:pic>
        <p:nvPicPr>
          <p:cNvPr id="18437" name="Picture 5" descr="180px-Katzenschnupfen_Herp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5105400"/>
            <a:ext cx="1676400" cy="1676400"/>
          </a:xfrm>
          <a:prstGeom prst="rect">
            <a:avLst/>
          </a:prstGeom>
          <a:noFill/>
          <a:ln w="9525">
            <a:solidFill>
              <a:srgbClr val="CC99FF"/>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8438" name="Object 6"/>
          <p:cNvGraphicFramePr>
            <a:graphicFrameLocks noChangeAspect="1"/>
          </p:cNvGraphicFramePr>
          <p:nvPr/>
        </p:nvGraphicFramePr>
        <p:xfrm>
          <a:off x="2362200" y="5029200"/>
          <a:ext cx="1524000" cy="1524000"/>
        </p:xfrm>
        <a:graphic>
          <a:graphicData uri="http://schemas.openxmlformats.org/presentationml/2006/ole">
            <mc:AlternateContent xmlns:mc="http://schemas.openxmlformats.org/markup-compatibility/2006">
              <mc:Choice xmlns:v="urn:schemas-microsoft-com:vml" Requires="v">
                <p:oleObj spid="_x0000_s2500" name="Photo Editor Photo" r:id="rId6" imgW="2742857" imgH="3505689" progId="MSPhotoEd.3">
                  <p:embed/>
                </p:oleObj>
              </mc:Choice>
              <mc:Fallback>
                <p:oleObj name="Photo Editor Photo" r:id="rId6" imgW="2742857" imgH="350568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5029200"/>
                        <a:ext cx="1524000" cy="1524000"/>
                      </a:xfrm>
                      <a:prstGeom prst="rect">
                        <a:avLst/>
                      </a:prstGeom>
                      <a:noFill/>
                      <a:ln w="9525">
                        <a:solidFill>
                          <a:srgbClr val="CC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9" name="Object 7"/>
          <p:cNvGraphicFramePr>
            <a:graphicFrameLocks noChangeAspect="1"/>
          </p:cNvGraphicFramePr>
          <p:nvPr/>
        </p:nvGraphicFramePr>
        <p:xfrm>
          <a:off x="2133600" y="2057400"/>
          <a:ext cx="2122488" cy="2133600"/>
        </p:xfrm>
        <a:graphic>
          <a:graphicData uri="http://schemas.openxmlformats.org/presentationml/2006/ole">
            <mc:AlternateContent xmlns:mc="http://schemas.openxmlformats.org/markup-compatibility/2006">
              <mc:Choice xmlns:v="urn:schemas-microsoft-com:vml" Requires="v">
                <p:oleObj spid="_x0000_s2501" name="Photo Editor Photo" r:id="rId8" imgW="3315163" imgH="3333333" progId="MSPhotoEd.3">
                  <p:embed/>
                </p:oleObj>
              </mc:Choice>
              <mc:Fallback>
                <p:oleObj name="Photo Editor Photo" r:id="rId8" imgW="3315163" imgH="3333333"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3600" y="2057400"/>
                        <a:ext cx="2122488" cy="2133600"/>
                      </a:xfrm>
                      <a:prstGeom prst="rect">
                        <a:avLst/>
                      </a:prstGeom>
                      <a:noFill/>
                      <a:ln w="9525">
                        <a:solidFill>
                          <a:srgbClr val="CC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40" name="Rectangle 8"/>
          <p:cNvSpPr>
            <a:spLocks noChangeArrowheads="1"/>
          </p:cNvSpPr>
          <p:nvPr/>
        </p:nvSpPr>
        <p:spPr bwMode="auto">
          <a:xfrm>
            <a:off x="1752601" y="4267201"/>
            <a:ext cx="23471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eaLnBrk="1" hangingPunct="1">
              <a:spcBef>
                <a:spcPct val="0"/>
              </a:spcBef>
              <a:buFontTx/>
              <a:buNone/>
            </a:pPr>
            <a:r>
              <a:rPr lang="tr-TR" altLang="tr-TR" sz="2000" dirty="0">
                <a:solidFill>
                  <a:srgbClr val="000066"/>
                </a:solidFill>
                <a:latin typeface="+mn-lt"/>
              </a:rPr>
              <a:t>Canine </a:t>
            </a:r>
            <a:r>
              <a:rPr lang="tr-TR" altLang="tr-TR" sz="2000" dirty="0" err="1">
                <a:solidFill>
                  <a:srgbClr val="000066"/>
                </a:solidFill>
                <a:latin typeface="+mn-lt"/>
              </a:rPr>
              <a:t>Herpes</a:t>
            </a:r>
            <a:r>
              <a:rPr lang="tr-TR" altLang="tr-TR" sz="2000" dirty="0">
                <a:solidFill>
                  <a:srgbClr val="000066"/>
                </a:solidFill>
                <a:latin typeface="+mn-lt"/>
              </a:rPr>
              <a:t> </a:t>
            </a:r>
            <a:r>
              <a:rPr lang="tr-TR" altLang="tr-TR" sz="2000" dirty="0" err="1">
                <a:solidFill>
                  <a:srgbClr val="000066"/>
                </a:solidFill>
                <a:latin typeface="+mn-lt"/>
              </a:rPr>
              <a:t>Virus</a:t>
            </a:r>
            <a:r>
              <a:rPr lang="tr-TR" altLang="tr-TR" sz="2000" dirty="0">
                <a:solidFill>
                  <a:srgbClr val="000066"/>
                </a:solidFill>
                <a:latin typeface="+mn-lt"/>
              </a:rPr>
              <a:t> </a:t>
            </a:r>
          </a:p>
          <a:p>
            <a:pPr eaLnBrk="1" hangingPunct="1">
              <a:spcBef>
                <a:spcPct val="0"/>
              </a:spcBef>
              <a:buFontTx/>
              <a:buNone/>
            </a:pPr>
            <a:r>
              <a:rPr lang="tr-TR" altLang="tr-TR" sz="2000" dirty="0">
                <a:solidFill>
                  <a:srgbClr val="000066"/>
                </a:solidFill>
                <a:latin typeface="+mn-lt"/>
              </a:rPr>
              <a:t>            </a:t>
            </a:r>
            <a:r>
              <a:rPr lang="tr-TR" altLang="tr-TR" sz="2000" dirty="0" err="1">
                <a:solidFill>
                  <a:srgbClr val="000066"/>
                </a:solidFill>
                <a:latin typeface="+mn-lt"/>
              </a:rPr>
              <a:t>Type</a:t>
            </a:r>
            <a:r>
              <a:rPr lang="tr-TR" altLang="tr-TR" sz="2000" dirty="0">
                <a:solidFill>
                  <a:srgbClr val="000066"/>
                </a:solidFill>
                <a:latin typeface="+mn-lt"/>
              </a:rPr>
              <a:t> 1</a:t>
            </a:r>
          </a:p>
        </p:txBody>
      </p:sp>
      <p:graphicFrame>
        <p:nvGraphicFramePr>
          <p:cNvPr id="18441" name="Object 9"/>
          <p:cNvGraphicFramePr>
            <a:graphicFrameLocks noChangeAspect="1"/>
          </p:cNvGraphicFramePr>
          <p:nvPr/>
        </p:nvGraphicFramePr>
        <p:xfrm>
          <a:off x="8001000" y="5029201"/>
          <a:ext cx="1828800" cy="1687513"/>
        </p:xfrm>
        <a:graphic>
          <a:graphicData uri="http://schemas.openxmlformats.org/presentationml/2006/ole">
            <mc:AlternateContent xmlns:mc="http://schemas.openxmlformats.org/markup-compatibility/2006">
              <mc:Choice xmlns:v="urn:schemas-microsoft-com:vml" Requires="v">
                <p:oleObj spid="_x0000_s2502" name="Photo Editor Photo" r:id="rId10" imgW="2057143" imgH="2610214" progId="MSPhotoEd.3">
                  <p:embed/>
                </p:oleObj>
              </mc:Choice>
              <mc:Fallback>
                <p:oleObj name="Photo Editor Photo" r:id="rId10" imgW="2057143" imgH="2610214" progId="MSPhotoEd.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01000" y="5029201"/>
                        <a:ext cx="1828800" cy="1687513"/>
                      </a:xfrm>
                      <a:prstGeom prst="rect">
                        <a:avLst/>
                      </a:prstGeom>
                      <a:noFill/>
                      <a:ln w="9525">
                        <a:solidFill>
                          <a:srgbClr val="CC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42" name="Object 10"/>
          <p:cNvGraphicFramePr>
            <a:graphicFrameLocks noChangeAspect="1"/>
          </p:cNvGraphicFramePr>
          <p:nvPr/>
        </p:nvGraphicFramePr>
        <p:xfrm>
          <a:off x="4953000" y="2209801"/>
          <a:ext cx="2057400" cy="1990725"/>
        </p:xfrm>
        <a:graphic>
          <a:graphicData uri="http://schemas.openxmlformats.org/presentationml/2006/ole">
            <mc:AlternateContent xmlns:mc="http://schemas.openxmlformats.org/markup-compatibility/2006">
              <mc:Choice xmlns:v="urn:schemas-microsoft-com:vml" Requires="v">
                <p:oleObj spid="_x0000_s2503" name="Photo Editor Photo" r:id="rId12" imgW="5714286" imgH="4285714" progId="MSPhotoEd.3">
                  <p:embed/>
                </p:oleObj>
              </mc:Choice>
              <mc:Fallback>
                <p:oleObj name="Photo Editor Photo" r:id="rId12" imgW="5714286" imgH="4285714" progId="MSPhotoEd.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3000" y="2209801"/>
                        <a:ext cx="2057400" cy="1990725"/>
                      </a:xfrm>
                      <a:prstGeom prst="rect">
                        <a:avLst/>
                      </a:prstGeom>
                      <a:noFill/>
                      <a:ln w="9525">
                        <a:solidFill>
                          <a:srgbClr val="CC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43" name="Rectangle 11"/>
          <p:cNvSpPr>
            <a:spLocks noChangeArrowheads="1"/>
          </p:cNvSpPr>
          <p:nvPr/>
        </p:nvSpPr>
        <p:spPr bwMode="auto">
          <a:xfrm>
            <a:off x="7391401" y="4267201"/>
            <a:ext cx="258346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eaLnBrk="1" hangingPunct="1">
              <a:spcBef>
                <a:spcPct val="0"/>
              </a:spcBef>
              <a:buFontTx/>
              <a:buNone/>
            </a:pPr>
            <a:r>
              <a:rPr lang="tr-TR" altLang="tr-TR" sz="2000" dirty="0">
                <a:solidFill>
                  <a:srgbClr val="000066"/>
                </a:solidFill>
                <a:latin typeface="+mn-lt"/>
              </a:rPr>
              <a:t>   </a:t>
            </a:r>
            <a:r>
              <a:rPr lang="tr-TR" altLang="tr-TR" sz="2000" dirty="0" err="1">
                <a:solidFill>
                  <a:srgbClr val="000066"/>
                </a:solidFill>
                <a:latin typeface="+mn-lt"/>
              </a:rPr>
              <a:t>Porcine</a:t>
            </a:r>
            <a:r>
              <a:rPr lang="tr-TR" altLang="tr-TR" sz="2000" dirty="0">
                <a:solidFill>
                  <a:srgbClr val="000066"/>
                </a:solidFill>
                <a:latin typeface="+mn-lt"/>
              </a:rPr>
              <a:t> </a:t>
            </a:r>
            <a:r>
              <a:rPr lang="tr-TR" altLang="tr-TR" sz="2000" dirty="0" err="1">
                <a:solidFill>
                  <a:srgbClr val="000066"/>
                </a:solidFill>
                <a:latin typeface="+mn-lt"/>
              </a:rPr>
              <a:t>Herpes</a:t>
            </a:r>
            <a:r>
              <a:rPr lang="tr-TR" altLang="tr-TR" sz="2000" dirty="0">
                <a:solidFill>
                  <a:srgbClr val="000066"/>
                </a:solidFill>
                <a:latin typeface="+mn-lt"/>
              </a:rPr>
              <a:t> </a:t>
            </a:r>
            <a:r>
              <a:rPr lang="tr-TR" altLang="tr-TR" sz="2000" dirty="0" err="1">
                <a:solidFill>
                  <a:srgbClr val="000066"/>
                </a:solidFill>
                <a:latin typeface="+mn-lt"/>
              </a:rPr>
              <a:t>Virus</a:t>
            </a:r>
            <a:r>
              <a:rPr lang="tr-TR" altLang="tr-TR" sz="2000" dirty="0">
                <a:solidFill>
                  <a:srgbClr val="000066"/>
                </a:solidFill>
                <a:latin typeface="+mn-lt"/>
              </a:rPr>
              <a:t> </a:t>
            </a:r>
          </a:p>
          <a:p>
            <a:pPr>
              <a:spcBef>
                <a:spcPct val="0"/>
              </a:spcBef>
              <a:buNone/>
            </a:pPr>
            <a:r>
              <a:rPr lang="tr-TR" altLang="tr-TR" sz="2000" dirty="0">
                <a:solidFill>
                  <a:srgbClr val="000066"/>
                </a:solidFill>
                <a:latin typeface="+mn-lt"/>
              </a:rPr>
              <a:t>             </a:t>
            </a:r>
            <a:r>
              <a:rPr lang="tr-TR" altLang="tr-TR" sz="2000" dirty="0" err="1">
                <a:solidFill>
                  <a:srgbClr val="000066"/>
                </a:solidFill>
                <a:latin typeface="+mn-lt"/>
              </a:rPr>
              <a:t>Type</a:t>
            </a:r>
            <a:r>
              <a:rPr lang="tr-TR" altLang="tr-TR" sz="2000" dirty="0">
                <a:solidFill>
                  <a:srgbClr val="000066"/>
                </a:solidFill>
                <a:latin typeface="+mn-lt"/>
              </a:rPr>
              <a:t>  1</a:t>
            </a:r>
          </a:p>
        </p:txBody>
      </p:sp>
      <p:sp>
        <p:nvSpPr>
          <p:cNvPr id="18444" name="Rectangle 12"/>
          <p:cNvSpPr>
            <a:spLocks noChangeArrowheads="1"/>
          </p:cNvSpPr>
          <p:nvPr/>
        </p:nvSpPr>
        <p:spPr bwMode="auto">
          <a:xfrm>
            <a:off x="5105400" y="1447801"/>
            <a:ext cx="2514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spcBef>
                <a:spcPct val="0"/>
              </a:spcBef>
              <a:buNone/>
            </a:pPr>
            <a:r>
              <a:rPr lang="tr-TR" altLang="tr-TR" sz="2000" dirty="0" err="1">
                <a:solidFill>
                  <a:srgbClr val="000066"/>
                </a:solidFill>
                <a:latin typeface="+mn-lt"/>
              </a:rPr>
              <a:t>Equine</a:t>
            </a:r>
            <a:r>
              <a:rPr lang="tr-TR" altLang="tr-TR" sz="2000" dirty="0">
                <a:solidFill>
                  <a:srgbClr val="000066"/>
                </a:solidFill>
                <a:latin typeface="+mn-lt"/>
              </a:rPr>
              <a:t> </a:t>
            </a:r>
            <a:r>
              <a:rPr lang="tr-TR" altLang="tr-TR" sz="2000" dirty="0" err="1">
                <a:solidFill>
                  <a:srgbClr val="000066"/>
                </a:solidFill>
                <a:latin typeface="+mn-lt"/>
              </a:rPr>
              <a:t>Herpes</a:t>
            </a:r>
            <a:r>
              <a:rPr lang="tr-TR" altLang="tr-TR" sz="2000" dirty="0">
                <a:solidFill>
                  <a:srgbClr val="000066"/>
                </a:solidFill>
                <a:latin typeface="+mn-lt"/>
              </a:rPr>
              <a:t> </a:t>
            </a:r>
            <a:r>
              <a:rPr lang="tr-TR" altLang="tr-TR" sz="2000" dirty="0" err="1">
                <a:solidFill>
                  <a:srgbClr val="000066"/>
                </a:solidFill>
                <a:latin typeface="+mn-lt"/>
              </a:rPr>
              <a:t>Virus</a:t>
            </a:r>
            <a:r>
              <a:rPr lang="tr-TR" altLang="tr-TR" sz="2000" dirty="0">
                <a:solidFill>
                  <a:srgbClr val="000066"/>
                </a:solidFill>
                <a:latin typeface="+mn-lt"/>
              </a:rPr>
              <a:t> </a:t>
            </a:r>
            <a:r>
              <a:rPr lang="tr-TR" altLang="tr-TR" sz="2000" dirty="0" err="1">
                <a:solidFill>
                  <a:srgbClr val="000066"/>
                </a:solidFill>
                <a:latin typeface="+mn-lt"/>
              </a:rPr>
              <a:t>Type</a:t>
            </a:r>
            <a:r>
              <a:rPr lang="tr-TR" altLang="tr-TR" sz="2000" dirty="0">
                <a:solidFill>
                  <a:srgbClr val="000066"/>
                </a:solidFill>
                <a:latin typeface="+mn-lt"/>
              </a:rPr>
              <a:t> 1,3,4</a:t>
            </a:r>
          </a:p>
        </p:txBody>
      </p:sp>
      <p:sp>
        <p:nvSpPr>
          <p:cNvPr id="18445" name="Rectangle 13"/>
          <p:cNvSpPr>
            <a:spLocks noChangeArrowheads="1"/>
          </p:cNvSpPr>
          <p:nvPr/>
        </p:nvSpPr>
        <p:spPr bwMode="auto">
          <a:xfrm>
            <a:off x="7391400" y="1600201"/>
            <a:ext cx="2819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eaLnBrk="1" hangingPunct="1">
              <a:spcBef>
                <a:spcPct val="0"/>
              </a:spcBef>
              <a:buFontTx/>
              <a:buNone/>
            </a:pPr>
            <a:r>
              <a:rPr lang="tr-TR" altLang="tr-TR" sz="2000" dirty="0" err="1">
                <a:solidFill>
                  <a:srgbClr val="000066"/>
                </a:solidFill>
                <a:latin typeface="+mn-lt"/>
              </a:rPr>
              <a:t>Caprine</a:t>
            </a:r>
            <a:r>
              <a:rPr lang="tr-TR" altLang="tr-TR" sz="2000" dirty="0">
                <a:solidFill>
                  <a:srgbClr val="000066"/>
                </a:solidFill>
                <a:latin typeface="+mn-lt"/>
              </a:rPr>
              <a:t> </a:t>
            </a:r>
            <a:r>
              <a:rPr lang="tr-TR" altLang="tr-TR" sz="2000" dirty="0" err="1">
                <a:solidFill>
                  <a:srgbClr val="000066"/>
                </a:solidFill>
                <a:latin typeface="+mn-lt"/>
              </a:rPr>
              <a:t>Herpes</a:t>
            </a:r>
            <a:r>
              <a:rPr lang="tr-TR" altLang="tr-TR" sz="2000" dirty="0">
                <a:solidFill>
                  <a:srgbClr val="000066"/>
                </a:solidFill>
                <a:latin typeface="+mn-lt"/>
              </a:rPr>
              <a:t> </a:t>
            </a:r>
            <a:r>
              <a:rPr lang="tr-TR" altLang="tr-TR" sz="2000" dirty="0" err="1">
                <a:solidFill>
                  <a:srgbClr val="000066"/>
                </a:solidFill>
                <a:latin typeface="+mn-lt"/>
              </a:rPr>
              <a:t>Virus</a:t>
            </a:r>
            <a:r>
              <a:rPr lang="tr-TR" altLang="tr-TR" sz="2000" dirty="0">
                <a:solidFill>
                  <a:srgbClr val="000066"/>
                </a:solidFill>
                <a:latin typeface="+mn-lt"/>
              </a:rPr>
              <a:t> </a:t>
            </a:r>
          </a:p>
          <a:p>
            <a:pPr>
              <a:spcBef>
                <a:spcPct val="0"/>
              </a:spcBef>
              <a:buNone/>
            </a:pPr>
            <a:r>
              <a:rPr lang="tr-TR" altLang="tr-TR" sz="2000" dirty="0">
                <a:solidFill>
                  <a:srgbClr val="000066"/>
                </a:solidFill>
                <a:latin typeface="+mn-lt"/>
              </a:rPr>
              <a:t>         </a:t>
            </a:r>
            <a:r>
              <a:rPr lang="tr-TR" altLang="tr-TR" sz="2000" dirty="0" err="1">
                <a:solidFill>
                  <a:srgbClr val="000066"/>
                </a:solidFill>
                <a:latin typeface="+mn-lt"/>
              </a:rPr>
              <a:t>Type</a:t>
            </a:r>
            <a:r>
              <a:rPr lang="tr-TR" altLang="tr-TR" sz="2000" dirty="0">
                <a:solidFill>
                  <a:srgbClr val="000066"/>
                </a:solidFill>
                <a:latin typeface="+mn-lt"/>
              </a:rPr>
              <a:t>  1</a:t>
            </a:r>
          </a:p>
        </p:txBody>
      </p:sp>
      <p:pic>
        <p:nvPicPr>
          <p:cNvPr id="18446" name="Picture 14" descr="30646577-D">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96200" y="2514601"/>
            <a:ext cx="2133600" cy="1363663"/>
          </a:xfrm>
          <a:prstGeom prst="rect">
            <a:avLst/>
          </a:prstGeom>
          <a:noFill/>
          <a:ln w="9525">
            <a:solidFill>
              <a:srgbClr val="CC99FF"/>
            </a:solidFill>
            <a:miter lim="800000"/>
            <a:headEnd/>
            <a:tailEnd/>
          </a:ln>
          <a:extLst>
            <a:ext uri="{909E8E84-426E-40DD-AFC4-6F175D3DCCD1}">
              <a14:hiddenFill xmlns:a14="http://schemas.microsoft.com/office/drawing/2010/main">
                <a:solidFill>
                  <a:srgbClr val="FFFFFF"/>
                </a:solidFill>
              </a14:hiddenFill>
            </a:ext>
          </a:extLst>
        </p:spPr>
      </p:pic>
      <p:sp>
        <p:nvSpPr>
          <p:cNvPr id="18447" name="Rectangle 15"/>
          <p:cNvSpPr>
            <a:spLocks noChangeArrowheads="1"/>
          </p:cNvSpPr>
          <p:nvPr/>
        </p:nvSpPr>
        <p:spPr bwMode="auto">
          <a:xfrm>
            <a:off x="4648200" y="4343401"/>
            <a:ext cx="2667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ctr">
              <a:spcBef>
                <a:spcPct val="50000"/>
              </a:spcBef>
              <a:buNone/>
            </a:pPr>
            <a:r>
              <a:rPr lang="tr-TR" altLang="tr-TR" sz="2000" dirty="0" err="1">
                <a:solidFill>
                  <a:srgbClr val="000066"/>
                </a:solidFill>
                <a:latin typeface="+mn-lt"/>
              </a:rPr>
              <a:t>Feline</a:t>
            </a:r>
            <a:r>
              <a:rPr lang="tr-TR" altLang="tr-TR" sz="2000" dirty="0">
                <a:solidFill>
                  <a:srgbClr val="000066"/>
                </a:solidFill>
                <a:latin typeface="+mn-lt"/>
              </a:rPr>
              <a:t> </a:t>
            </a:r>
            <a:r>
              <a:rPr lang="tr-TR" altLang="tr-TR" sz="2000" dirty="0" err="1">
                <a:solidFill>
                  <a:srgbClr val="000066"/>
                </a:solidFill>
                <a:latin typeface="+mn-lt"/>
              </a:rPr>
              <a:t>Herpes</a:t>
            </a:r>
            <a:r>
              <a:rPr lang="tr-TR" altLang="tr-TR" sz="2000" dirty="0">
                <a:solidFill>
                  <a:srgbClr val="000066"/>
                </a:solidFill>
                <a:latin typeface="+mn-lt"/>
              </a:rPr>
              <a:t> </a:t>
            </a:r>
            <a:r>
              <a:rPr lang="tr-TR" altLang="tr-TR" sz="2000" dirty="0" err="1">
                <a:solidFill>
                  <a:srgbClr val="000066"/>
                </a:solidFill>
                <a:latin typeface="+mn-lt"/>
              </a:rPr>
              <a:t>Virus</a:t>
            </a:r>
            <a:r>
              <a:rPr lang="tr-TR" altLang="tr-TR" sz="2000" dirty="0">
                <a:solidFill>
                  <a:srgbClr val="000066"/>
                </a:solidFill>
                <a:latin typeface="+mn-lt"/>
              </a:rPr>
              <a:t> </a:t>
            </a:r>
            <a:r>
              <a:rPr lang="tr-TR" altLang="tr-TR" sz="2000" dirty="0" err="1">
                <a:solidFill>
                  <a:srgbClr val="000066"/>
                </a:solidFill>
                <a:latin typeface="+mn-lt"/>
              </a:rPr>
              <a:t>Type</a:t>
            </a:r>
            <a:r>
              <a:rPr lang="tr-TR" altLang="tr-TR" sz="2000" dirty="0">
                <a:solidFill>
                  <a:srgbClr val="000066"/>
                </a:solidFill>
                <a:latin typeface="+mn-lt"/>
              </a:rPr>
              <a:t> 1</a:t>
            </a:r>
          </a:p>
        </p:txBody>
      </p:sp>
    </p:spTree>
    <p:extLst>
      <p:ext uri="{BB962C8B-B14F-4D97-AF65-F5344CB8AC3E}">
        <p14:creationId xmlns:p14="http://schemas.microsoft.com/office/powerpoint/2010/main" val="20814234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Clinical</a:t>
            </a:r>
            <a:r>
              <a:rPr lang="tr-TR" dirty="0">
                <a:solidFill>
                  <a:srgbClr val="0070C0"/>
                </a:solidFill>
              </a:rPr>
              <a:t> </a:t>
            </a:r>
            <a:r>
              <a:rPr lang="tr-TR" dirty="0" err="1">
                <a:solidFill>
                  <a:srgbClr val="0070C0"/>
                </a:solidFill>
              </a:rPr>
              <a:t>Signs</a:t>
            </a:r>
            <a:endParaRPr lang="tr-TR" dirty="0">
              <a:solidFill>
                <a:srgbClr val="0070C0"/>
              </a:solidFill>
            </a:endParaRPr>
          </a:p>
        </p:txBody>
      </p:sp>
      <p:sp>
        <p:nvSpPr>
          <p:cNvPr id="3" name="İçerik Yer Tutucusu 2"/>
          <p:cNvSpPr>
            <a:spLocks noGrp="1"/>
          </p:cNvSpPr>
          <p:nvPr>
            <p:ph idx="1"/>
          </p:nvPr>
        </p:nvSpPr>
        <p:spPr/>
        <p:txBody>
          <a:bodyPr>
            <a:normAutofit fontScale="92500" lnSpcReduction="20000"/>
          </a:bodyPr>
          <a:lstStyle/>
          <a:p>
            <a:pPr marL="0" indent="0">
              <a:buNone/>
            </a:pPr>
            <a:r>
              <a:rPr lang="en-US" dirty="0"/>
              <a:t> The clinical signs of MCF are highly variable and range from </a:t>
            </a:r>
            <a:r>
              <a:rPr lang="en-US" dirty="0" err="1"/>
              <a:t>peracute</a:t>
            </a:r>
            <a:r>
              <a:rPr lang="en-US" dirty="0"/>
              <a:t> to chronic. </a:t>
            </a:r>
            <a:endParaRPr lang="tr-TR" dirty="0"/>
          </a:p>
          <a:p>
            <a:r>
              <a:rPr lang="en-US" dirty="0"/>
              <a:t>In general, the most obvious signs develop in the more </a:t>
            </a:r>
            <a:r>
              <a:rPr lang="tr-TR" dirty="0" err="1"/>
              <a:t>long-term</a:t>
            </a:r>
            <a:r>
              <a:rPr lang="en-US" dirty="0"/>
              <a:t> cases. </a:t>
            </a:r>
            <a:endParaRPr lang="tr-TR" dirty="0"/>
          </a:p>
          <a:p>
            <a:r>
              <a:rPr lang="en-US" dirty="0" err="1">
                <a:solidFill>
                  <a:srgbClr val="CC66FF"/>
                </a:solidFill>
              </a:rPr>
              <a:t>Peracute</a:t>
            </a:r>
            <a:r>
              <a:rPr lang="en-US" dirty="0">
                <a:solidFill>
                  <a:srgbClr val="CC66FF"/>
                </a:solidFill>
              </a:rPr>
              <a:t>: </a:t>
            </a:r>
            <a:r>
              <a:rPr lang="en-US" dirty="0"/>
              <a:t>either no clinical signs are detected, or depression followed by diarrhea and dysentery may develop 12–24 hours prior to death </a:t>
            </a:r>
            <a:endParaRPr lang="tr-TR" dirty="0"/>
          </a:p>
          <a:p>
            <a:r>
              <a:rPr lang="en-US" dirty="0">
                <a:solidFill>
                  <a:srgbClr val="CC66FF"/>
                </a:solidFill>
              </a:rPr>
              <a:t>In general: </a:t>
            </a:r>
            <a:r>
              <a:rPr lang="en-US" dirty="0"/>
              <a:t>high fever, increased serous lachrymation and nasal exudate progressing to profuse mucopurulent discharge, </a:t>
            </a:r>
            <a:r>
              <a:rPr lang="en-US" dirty="0" err="1"/>
              <a:t>inappetance</a:t>
            </a:r>
            <a:r>
              <a:rPr lang="en-US" dirty="0"/>
              <a:t>, and decreased milk yields</a:t>
            </a:r>
            <a:endParaRPr lang="tr-TR" dirty="0"/>
          </a:p>
          <a:p>
            <a:r>
              <a:rPr lang="en-US" dirty="0">
                <a:solidFill>
                  <a:srgbClr val="FF3300"/>
                </a:solidFill>
              </a:rPr>
              <a:t>Progressive bilateral corneal opacity, starting at the periphery, is characteristic. </a:t>
            </a:r>
            <a:endParaRPr lang="tr-TR" dirty="0">
              <a:solidFill>
                <a:srgbClr val="FF3300"/>
              </a:solidFill>
            </a:endParaRPr>
          </a:p>
          <a:p>
            <a:r>
              <a:rPr lang="en-US" dirty="0"/>
              <a:t>Skin ulceration and necrosis may be extensive or restricted to the udder and teats </a:t>
            </a:r>
            <a:endParaRPr lang="tr-TR" dirty="0"/>
          </a:p>
        </p:txBody>
      </p:sp>
    </p:spTree>
    <p:extLst>
      <p:ext uri="{BB962C8B-B14F-4D97-AF65-F5344CB8AC3E}">
        <p14:creationId xmlns:p14="http://schemas.microsoft.com/office/powerpoint/2010/main" val="14112692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415846" y="168235"/>
            <a:ext cx="3175000" cy="2146300"/>
          </a:xfrm>
          <a:prstGeom prst="rect">
            <a:avLst/>
          </a:prstGeom>
        </p:spPr>
      </p:pic>
      <p:sp>
        <p:nvSpPr>
          <p:cNvPr id="5" name="Dikdörtgen 4"/>
          <p:cNvSpPr/>
          <p:nvPr/>
        </p:nvSpPr>
        <p:spPr>
          <a:xfrm>
            <a:off x="415846" y="2478439"/>
            <a:ext cx="3619018" cy="830997"/>
          </a:xfrm>
          <a:prstGeom prst="rect">
            <a:avLst/>
          </a:prstGeom>
        </p:spPr>
        <p:txBody>
          <a:bodyPr wrap="square">
            <a:spAutoFit/>
          </a:bodyPr>
          <a:lstStyle/>
          <a:p>
            <a:r>
              <a:rPr lang="tr-TR" sz="1600" dirty="0" err="1"/>
              <a:t>Bovine</a:t>
            </a:r>
            <a:r>
              <a:rPr lang="tr-TR" sz="1600" dirty="0"/>
              <a:t>, </a:t>
            </a:r>
            <a:r>
              <a:rPr lang="tr-TR" sz="1600" dirty="0" err="1"/>
              <a:t>muzzle</a:t>
            </a:r>
            <a:r>
              <a:rPr lang="tr-TR" sz="1600" dirty="0"/>
              <a:t>. </a:t>
            </a:r>
            <a:r>
              <a:rPr lang="tr-TR" sz="1600" dirty="0" err="1"/>
              <a:t>Multiple</a:t>
            </a:r>
            <a:r>
              <a:rPr lang="tr-TR" sz="1600" dirty="0"/>
              <a:t> </a:t>
            </a:r>
            <a:r>
              <a:rPr lang="tr-TR" sz="1600" dirty="0" err="1"/>
              <a:t>shallow</a:t>
            </a:r>
            <a:r>
              <a:rPr lang="tr-TR" sz="1600" dirty="0"/>
              <a:t> </a:t>
            </a:r>
            <a:r>
              <a:rPr lang="tr-TR" sz="1600" dirty="0" err="1"/>
              <a:t>erosions</a:t>
            </a:r>
            <a:r>
              <a:rPr lang="tr-TR" sz="1600" dirty="0"/>
              <a:t> </a:t>
            </a:r>
            <a:r>
              <a:rPr lang="tr-TR" sz="1600" dirty="0" err="1"/>
              <a:t>are</a:t>
            </a:r>
            <a:r>
              <a:rPr lang="tr-TR" sz="1600" dirty="0"/>
              <a:t> </a:t>
            </a:r>
            <a:r>
              <a:rPr lang="tr-TR" sz="1600" dirty="0" err="1"/>
              <a:t>filled</a:t>
            </a:r>
            <a:r>
              <a:rPr lang="tr-TR" sz="1600" dirty="0"/>
              <a:t> </a:t>
            </a:r>
            <a:r>
              <a:rPr lang="tr-TR" sz="1600" dirty="0" err="1"/>
              <a:t>with</a:t>
            </a:r>
            <a:r>
              <a:rPr lang="tr-TR" sz="1600" dirty="0"/>
              <a:t> </a:t>
            </a:r>
            <a:r>
              <a:rPr lang="tr-TR" sz="1600" dirty="0" err="1"/>
              <a:t>dried</a:t>
            </a:r>
            <a:r>
              <a:rPr lang="tr-TR" sz="1600" dirty="0"/>
              <a:t> </a:t>
            </a:r>
            <a:r>
              <a:rPr lang="tr-TR" sz="1600" dirty="0" err="1"/>
              <a:t>nasal</a:t>
            </a:r>
            <a:r>
              <a:rPr lang="tr-TR" sz="1600" dirty="0"/>
              <a:t> </a:t>
            </a:r>
            <a:r>
              <a:rPr lang="tr-TR" sz="1600" dirty="0" err="1"/>
              <a:t>exudate</a:t>
            </a:r>
            <a:r>
              <a:rPr lang="tr-TR" sz="1600" dirty="0"/>
              <a:t>.</a:t>
            </a:r>
          </a:p>
        </p:txBody>
      </p:sp>
      <p:pic>
        <p:nvPicPr>
          <p:cNvPr id="6" name="Resim 5"/>
          <p:cNvPicPr>
            <a:picLocks noChangeAspect="1"/>
          </p:cNvPicPr>
          <p:nvPr/>
        </p:nvPicPr>
        <p:blipFill>
          <a:blip r:embed="rId3"/>
          <a:stretch>
            <a:fillRect/>
          </a:stretch>
        </p:blipFill>
        <p:spPr>
          <a:xfrm>
            <a:off x="4458806" y="168235"/>
            <a:ext cx="3175000" cy="2146300"/>
          </a:xfrm>
          <a:prstGeom prst="rect">
            <a:avLst/>
          </a:prstGeom>
        </p:spPr>
      </p:pic>
      <p:sp>
        <p:nvSpPr>
          <p:cNvPr id="7" name="Dikdörtgen 6"/>
          <p:cNvSpPr/>
          <p:nvPr/>
        </p:nvSpPr>
        <p:spPr>
          <a:xfrm>
            <a:off x="4328048" y="2355329"/>
            <a:ext cx="3612185" cy="1077218"/>
          </a:xfrm>
          <a:prstGeom prst="rect">
            <a:avLst/>
          </a:prstGeom>
        </p:spPr>
        <p:txBody>
          <a:bodyPr wrap="square">
            <a:spAutoFit/>
          </a:bodyPr>
          <a:lstStyle/>
          <a:p>
            <a:r>
              <a:rPr lang="tr-TR" sz="1600" dirty="0" err="1"/>
              <a:t>Bovine</a:t>
            </a:r>
            <a:r>
              <a:rPr lang="tr-TR" sz="1600" dirty="0"/>
              <a:t>, </a:t>
            </a:r>
            <a:r>
              <a:rPr lang="tr-TR" sz="1600" dirty="0" err="1"/>
              <a:t>muzzle</a:t>
            </a:r>
            <a:r>
              <a:rPr lang="tr-TR" sz="1600" dirty="0"/>
              <a:t>. </a:t>
            </a:r>
            <a:r>
              <a:rPr lang="tr-TR" sz="1600" dirty="0" err="1"/>
              <a:t>The</a:t>
            </a:r>
            <a:r>
              <a:rPr lang="tr-TR" sz="1600" dirty="0"/>
              <a:t> </a:t>
            </a:r>
            <a:r>
              <a:rPr lang="tr-TR" sz="1600" dirty="0" err="1"/>
              <a:t>muzzle</a:t>
            </a:r>
            <a:r>
              <a:rPr lang="tr-TR" sz="1600" dirty="0"/>
              <a:t> is </a:t>
            </a:r>
            <a:r>
              <a:rPr lang="tr-TR" sz="1600" dirty="0" err="1"/>
              <a:t>hyperemic</a:t>
            </a:r>
            <a:r>
              <a:rPr lang="tr-TR" sz="1600" dirty="0"/>
              <a:t>, </a:t>
            </a:r>
            <a:r>
              <a:rPr lang="tr-TR" sz="1600" dirty="0" err="1"/>
              <a:t>multifocally</a:t>
            </a:r>
            <a:r>
              <a:rPr lang="tr-TR" sz="1600" dirty="0"/>
              <a:t> </a:t>
            </a:r>
            <a:r>
              <a:rPr lang="tr-TR" sz="1600" dirty="0" err="1"/>
              <a:t>covered</a:t>
            </a:r>
            <a:r>
              <a:rPr lang="tr-TR" sz="1600" dirty="0"/>
              <a:t> </a:t>
            </a:r>
            <a:r>
              <a:rPr lang="tr-TR" sz="1600" dirty="0" err="1"/>
              <a:t>by</a:t>
            </a:r>
            <a:r>
              <a:rPr lang="tr-TR" sz="1600" dirty="0"/>
              <a:t> </a:t>
            </a:r>
            <a:r>
              <a:rPr lang="tr-TR" sz="1600" dirty="0" err="1"/>
              <a:t>adherent</a:t>
            </a:r>
            <a:r>
              <a:rPr lang="tr-TR" sz="1600" dirty="0"/>
              <a:t> </a:t>
            </a:r>
            <a:r>
              <a:rPr lang="tr-TR" sz="1600" dirty="0" err="1"/>
              <a:t>mucopurulent</a:t>
            </a:r>
            <a:r>
              <a:rPr lang="tr-TR" sz="1600" dirty="0"/>
              <a:t> </a:t>
            </a:r>
            <a:r>
              <a:rPr lang="tr-TR" sz="1600" dirty="0" err="1"/>
              <a:t>exudate</a:t>
            </a:r>
            <a:r>
              <a:rPr lang="tr-TR" sz="1600" dirty="0"/>
              <a:t>, </a:t>
            </a:r>
            <a:r>
              <a:rPr lang="tr-TR" sz="1600" dirty="0" err="1"/>
              <a:t>and</a:t>
            </a:r>
            <a:r>
              <a:rPr lang="tr-TR" sz="1600" dirty="0"/>
              <a:t> </a:t>
            </a:r>
            <a:r>
              <a:rPr lang="tr-TR" sz="1600" dirty="0" err="1"/>
              <a:t>contains</a:t>
            </a:r>
            <a:r>
              <a:rPr lang="tr-TR" sz="1600" dirty="0"/>
              <a:t> </a:t>
            </a:r>
            <a:r>
              <a:rPr lang="tr-TR" sz="1600" dirty="0" err="1"/>
              <a:t>many</a:t>
            </a:r>
            <a:r>
              <a:rPr lang="tr-TR" sz="1600" dirty="0"/>
              <a:t> </a:t>
            </a:r>
            <a:r>
              <a:rPr lang="tr-TR" sz="1600" dirty="0" err="1"/>
              <a:t>shallow</a:t>
            </a:r>
            <a:r>
              <a:rPr lang="tr-TR" sz="1600" dirty="0"/>
              <a:t> </a:t>
            </a:r>
            <a:r>
              <a:rPr lang="tr-TR" sz="1600" dirty="0" err="1"/>
              <a:t>erosions</a:t>
            </a:r>
            <a:r>
              <a:rPr lang="tr-TR" sz="1600" dirty="0"/>
              <a:t>.</a:t>
            </a:r>
          </a:p>
        </p:txBody>
      </p:sp>
      <p:pic>
        <p:nvPicPr>
          <p:cNvPr id="8" name="Resim 7"/>
          <p:cNvPicPr>
            <a:picLocks noChangeAspect="1"/>
          </p:cNvPicPr>
          <p:nvPr/>
        </p:nvPicPr>
        <p:blipFill>
          <a:blip r:embed="rId4"/>
          <a:stretch>
            <a:fillRect/>
          </a:stretch>
        </p:blipFill>
        <p:spPr>
          <a:xfrm>
            <a:off x="8501766" y="168235"/>
            <a:ext cx="3175000" cy="2171700"/>
          </a:xfrm>
          <a:prstGeom prst="rect">
            <a:avLst/>
          </a:prstGeom>
        </p:spPr>
      </p:pic>
      <p:sp>
        <p:nvSpPr>
          <p:cNvPr id="9" name="Dikdörtgen 8"/>
          <p:cNvSpPr/>
          <p:nvPr/>
        </p:nvSpPr>
        <p:spPr>
          <a:xfrm>
            <a:off x="8501766" y="2478439"/>
            <a:ext cx="3304410" cy="584775"/>
          </a:xfrm>
          <a:prstGeom prst="rect">
            <a:avLst/>
          </a:prstGeom>
        </p:spPr>
        <p:txBody>
          <a:bodyPr wrap="square">
            <a:spAutoFit/>
          </a:bodyPr>
          <a:lstStyle/>
          <a:p>
            <a:r>
              <a:rPr lang="tr-TR" sz="1600" dirty="0" err="1"/>
              <a:t>Bovine</a:t>
            </a:r>
            <a:r>
              <a:rPr lang="tr-TR" sz="1600" dirty="0"/>
              <a:t>, oral </a:t>
            </a:r>
            <a:r>
              <a:rPr lang="tr-TR" sz="1600" dirty="0" err="1"/>
              <a:t>mucosa</a:t>
            </a:r>
            <a:r>
              <a:rPr lang="tr-TR" sz="1600" dirty="0"/>
              <a:t>. </a:t>
            </a:r>
            <a:r>
              <a:rPr lang="tr-TR" sz="1600" dirty="0" err="1"/>
              <a:t>There</a:t>
            </a:r>
            <a:r>
              <a:rPr lang="tr-TR" sz="1600" dirty="0"/>
              <a:t> is a </a:t>
            </a:r>
            <a:r>
              <a:rPr lang="tr-TR" sz="1600" dirty="0" err="1"/>
              <a:t>gingival</a:t>
            </a:r>
            <a:r>
              <a:rPr lang="tr-TR" sz="1600" dirty="0"/>
              <a:t> </a:t>
            </a:r>
            <a:r>
              <a:rPr lang="tr-TR" sz="1600" dirty="0" err="1"/>
              <a:t>hyperemia</a:t>
            </a:r>
            <a:r>
              <a:rPr lang="tr-TR" sz="1600" dirty="0"/>
              <a:t> </a:t>
            </a:r>
            <a:r>
              <a:rPr lang="tr-TR" sz="1600" dirty="0" err="1"/>
              <a:t>and</a:t>
            </a:r>
            <a:r>
              <a:rPr lang="tr-TR" sz="1600" dirty="0"/>
              <a:t> </a:t>
            </a:r>
            <a:r>
              <a:rPr lang="tr-TR" sz="1600" dirty="0" err="1"/>
              <a:t>focal</a:t>
            </a:r>
            <a:r>
              <a:rPr lang="tr-TR" sz="1600" dirty="0"/>
              <a:t> </a:t>
            </a:r>
            <a:r>
              <a:rPr lang="tr-TR" sz="1600" dirty="0" err="1"/>
              <a:t>erosion</a:t>
            </a:r>
            <a:endParaRPr lang="tr-TR" sz="1600" dirty="0"/>
          </a:p>
        </p:txBody>
      </p:sp>
      <p:pic>
        <p:nvPicPr>
          <p:cNvPr id="10" name="Resim 9"/>
          <p:cNvPicPr>
            <a:picLocks noChangeAspect="1"/>
          </p:cNvPicPr>
          <p:nvPr/>
        </p:nvPicPr>
        <p:blipFill>
          <a:blip r:embed="rId5"/>
          <a:stretch>
            <a:fillRect/>
          </a:stretch>
        </p:blipFill>
        <p:spPr>
          <a:xfrm>
            <a:off x="415846" y="3473340"/>
            <a:ext cx="3273528" cy="2609334"/>
          </a:xfrm>
          <a:prstGeom prst="rect">
            <a:avLst/>
          </a:prstGeom>
        </p:spPr>
      </p:pic>
      <p:sp>
        <p:nvSpPr>
          <p:cNvPr id="11" name="Dikdörtgen 10"/>
          <p:cNvSpPr/>
          <p:nvPr/>
        </p:nvSpPr>
        <p:spPr>
          <a:xfrm>
            <a:off x="419117" y="5997719"/>
            <a:ext cx="3266985" cy="369332"/>
          </a:xfrm>
          <a:prstGeom prst="rect">
            <a:avLst/>
          </a:prstGeom>
        </p:spPr>
        <p:txBody>
          <a:bodyPr wrap="none">
            <a:spAutoFit/>
          </a:bodyPr>
          <a:lstStyle/>
          <a:p>
            <a:r>
              <a:rPr lang="tr-TR" dirty="0" err="1"/>
              <a:t>Corneal</a:t>
            </a:r>
            <a:r>
              <a:rPr lang="tr-TR" dirty="0"/>
              <a:t> </a:t>
            </a:r>
            <a:r>
              <a:rPr lang="tr-TR" dirty="0" err="1"/>
              <a:t>opacity</a:t>
            </a:r>
            <a:r>
              <a:rPr lang="tr-TR" dirty="0"/>
              <a:t> </a:t>
            </a:r>
            <a:r>
              <a:rPr lang="tr-TR" dirty="0" err="1"/>
              <a:t>causes</a:t>
            </a:r>
            <a:r>
              <a:rPr lang="tr-TR" dirty="0"/>
              <a:t> </a:t>
            </a:r>
            <a:r>
              <a:rPr lang="tr-TR" dirty="0" err="1"/>
              <a:t>blindness</a:t>
            </a:r>
            <a:endParaRPr lang="tr-TR" dirty="0"/>
          </a:p>
        </p:txBody>
      </p:sp>
      <p:sp>
        <p:nvSpPr>
          <p:cNvPr id="12" name="Dikdörtgen 11"/>
          <p:cNvSpPr/>
          <p:nvPr/>
        </p:nvSpPr>
        <p:spPr>
          <a:xfrm>
            <a:off x="61732" y="6561431"/>
            <a:ext cx="4544993" cy="246221"/>
          </a:xfrm>
          <a:prstGeom prst="rect">
            <a:avLst/>
          </a:prstGeom>
        </p:spPr>
        <p:txBody>
          <a:bodyPr wrap="square">
            <a:spAutoFit/>
          </a:bodyPr>
          <a:lstStyle/>
          <a:p>
            <a:r>
              <a:rPr lang="tr-TR" sz="1000" dirty="0"/>
              <a:t>http://</a:t>
            </a:r>
            <a:r>
              <a:rPr lang="tr-TR" sz="1000" dirty="0" err="1"/>
              <a:t>www.nadis.org.uk</a:t>
            </a:r>
            <a:r>
              <a:rPr lang="tr-TR" sz="1000" dirty="0"/>
              <a:t>/</a:t>
            </a:r>
            <a:r>
              <a:rPr lang="tr-TR" sz="1000" dirty="0" err="1"/>
              <a:t>bulletins</a:t>
            </a:r>
            <a:r>
              <a:rPr lang="tr-TR" sz="1000" dirty="0"/>
              <a:t>/</a:t>
            </a:r>
            <a:r>
              <a:rPr lang="tr-TR" sz="1000" dirty="0" err="1"/>
              <a:t>malignant-catarrhal-fever</a:t>
            </a:r>
            <a:r>
              <a:rPr lang="tr-TR" sz="1000" dirty="0"/>
              <a:t>-(</a:t>
            </a:r>
            <a:r>
              <a:rPr lang="tr-TR" sz="1000" dirty="0" err="1"/>
              <a:t>mcf</a:t>
            </a:r>
            <a:r>
              <a:rPr lang="tr-TR" sz="1000" dirty="0"/>
              <a:t>).</a:t>
            </a:r>
            <a:r>
              <a:rPr lang="tr-TR" sz="1000" dirty="0" err="1"/>
              <a:t>aspx</a:t>
            </a:r>
            <a:endParaRPr lang="tr-TR" sz="1000" dirty="0"/>
          </a:p>
        </p:txBody>
      </p:sp>
      <p:pic>
        <p:nvPicPr>
          <p:cNvPr id="13" name="Resim 12"/>
          <p:cNvPicPr>
            <a:picLocks noChangeAspect="1"/>
          </p:cNvPicPr>
          <p:nvPr/>
        </p:nvPicPr>
        <p:blipFill>
          <a:blip r:embed="rId6"/>
          <a:stretch>
            <a:fillRect/>
          </a:stretch>
        </p:blipFill>
        <p:spPr>
          <a:xfrm>
            <a:off x="4442024" y="3473341"/>
            <a:ext cx="3191358" cy="2832908"/>
          </a:xfrm>
          <a:prstGeom prst="rect">
            <a:avLst/>
          </a:prstGeom>
        </p:spPr>
      </p:pic>
      <p:sp>
        <p:nvSpPr>
          <p:cNvPr id="14" name="Dikdörtgen 13"/>
          <p:cNvSpPr/>
          <p:nvPr/>
        </p:nvSpPr>
        <p:spPr>
          <a:xfrm>
            <a:off x="4343440" y="6099767"/>
            <a:ext cx="3289942" cy="584775"/>
          </a:xfrm>
          <a:prstGeom prst="rect">
            <a:avLst/>
          </a:prstGeom>
        </p:spPr>
        <p:txBody>
          <a:bodyPr wrap="square">
            <a:spAutoFit/>
          </a:bodyPr>
          <a:lstStyle/>
          <a:p>
            <a:r>
              <a:rPr lang="tr-TR" sz="1600" dirty="0" err="1"/>
              <a:t>the</a:t>
            </a:r>
            <a:r>
              <a:rPr lang="tr-TR" sz="1600" dirty="0"/>
              <a:t> </a:t>
            </a:r>
            <a:r>
              <a:rPr lang="tr-TR" sz="1600" dirty="0" err="1"/>
              <a:t>surface</a:t>
            </a:r>
            <a:r>
              <a:rPr lang="tr-TR" sz="1600" dirty="0"/>
              <a:t> of </a:t>
            </a:r>
            <a:r>
              <a:rPr lang="tr-TR" sz="1600" dirty="0" err="1"/>
              <a:t>the</a:t>
            </a:r>
            <a:r>
              <a:rPr lang="tr-TR" sz="1600" dirty="0"/>
              <a:t> </a:t>
            </a:r>
            <a:r>
              <a:rPr lang="tr-TR" sz="1600" dirty="0" err="1"/>
              <a:t>muzzle</a:t>
            </a:r>
            <a:r>
              <a:rPr lang="tr-TR" sz="1600" dirty="0"/>
              <a:t> has </a:t>
            </a:r>
            <a:r>
              <a:rPr lang="tr-TR" sz="1600" dirty="0" err="1"/>
              <a:t>been</a:t>
            </a:r>
            <a:r>
              <a:rPr lang="tr-TR" sz="1600" dirty="0"/>
              <a:t> </a:t>
            </a:r>
            <a:r>
              <a:rPr lang="tr-TR" sz="1600" dirty="0" err="1"/>
              <a:t>sloughed</a:t>
            </a:r>
            <a:r>
              <a:rPr lang="tr-TR" sz="1600" dirty="0"/>
              <a:t> in </a:t>
            </a:r>
            <a:r>
              <a:rPr lang="tr-TR" sz="1600" dirty="0" err="1"/>
              <a:t>this</a:t>
            </a:r>
            <a:r>
              <a:rPr lang="tr-TR" sz="1600" dirty="0"/>
              <a:t> </a:t>
            </a:r>
            <a:r>
              <a:rPr lang="tr-TR" sz="1600" dirty="0" err="1"/>
              <a:t>animal</a:t>
            </a:r>
            <a:endParaRPr lang="tr-TR" sz="1600" dirty="0"/>
          </a:p>
        </p:txBody>
      </p:sp>
      <p:pic>
        <p:nvPicPr>
          <p:cNvPr id="15" name="Resim 14"/>
          <p:cNvPicPr>
            <a:picLocks noChangeAspect="1"/>
          </p:cNvPicPr>
          <p:nvPr/>
        </p:nvPicPr>
        <p:blipFill>
          <a:blip r:embed="rId7"/>
          <a:stretch>
            <a:fillRect/>
          </a:stretch>
        </p:blipFill>
        <p:spPr>
          <a:xfrm>
            <a:off x="8692883" y="3369897"/>
            <a:ext cx="2694812" cy="2712777"/>
          </a:xfrm>
          <a:prstGeom prst="rect">
            <a:avLst/>
          </a:prstGeom>
        </p:spPr>
      </p:pic>
      <p:sp>
        <p:nvSpPr>
          <p:cNvPr id="16" name="Dikdörtgen 15"/>
          <p:cNvSpPr/>
          <p:nvPr/>
        </p:nvSpPr>
        <p:spPr>
          <a:xfrm>
            <a:off x="8692882" y="6130966"/>
            <a:ext cx="3356363" cy="584775"/>
          </a:xfrm>
          <a:prstGeom prst="rect">
            <a:avLst/>
          </a:prstGeom>
        </p:spPr>
        <p:txBody>
          <a:bodyPr wrap="square">
            <a:spAutoFit/>
          </a:bodyPr>
          <a:lstStyle/>
          <a:p>
            <a:r>
              <a:rPr lang="tr-TR" sz="1600" dirty="0" err="1"/>
              <a:t>Affected</a:t>
            </a:r>
            <a:r>
              <a:rPr lang="tr-TR" sz="1600" dirty="0"/>
              <a:t> </a:t>
            </a:r>
            <a:r>
              <a:rPr lang="tr-TR" sz="1600" dirty="0" err="1"/>
              <a:t>cattle</a:t>
            </a:r>
            <a:r>
              <a:rPr lang="tr-TR" sz="1600" dirty="0"/>
              <a:t> </a:t>
            </a:r>
            <a:r>
              <a:rPr lang="tr-TR" sz="1600" dirty="0" err="1"/>
              <a:t>are</a:t>
            </a:r>
            <a:r>
              <a:rPr lang="tr-TR" sz="1600" dirty="0"/>
              <a:t> </a:t>
            </a:r>
            <a:r>
              <a:rPr lang="tr-TR" sz="1600" dirty="0" err="1"/>
              <a:t>profoundly</a:t>
            </a:r>
            <a:r>
              <a:rPr lang="tr-TR" sz="1600" dirty="0"/>
              <a:t> </a:t>
            </a:r>
            <a:r>
              <a:rPr lang="tr-TR" sz="1600" dirty="0" err="1"/>
              <a:t>depressed</a:t>
            </a:r>
            <a:r>
              <a:rPr lang="tr-TR" sz="1600" dirty="0"/>
              <a:t> </a:t>
            </a:r>
            <a:r>
              <a:rPr lang="tr-TR" sz="1600" dirty="0" err="1"/>
              <a:t>with</a:t>
            </a:r>
            <a:r>
              <a:rPr lang="tr-TR" sz="1600" dirty="0"/>
              <a:t> a </a:t>
            </a:r>
            <a:r>
              <a:rPr lang="tr-TR" sz="1600" dirty="0" err="1"/>
              <a:t>high</a:t>
            </a:r>
            <a:r>
              <a:rPr lang="tr-TR" sz="1600" dirty="0"/>
              <a:t> </a:t>
            </a:r>
            <a:r>
              <a:rPr lang="tr-TR" sz="1600" dirty="0" err="1"/>
              <a:t>fever</a:t>
            </a:r>
            <a:endParaRPr lang="tr-TR" sz="1600" dirty="0"/>
          </a:p>
        </p:txBody>
      </p:sp>
    </p:spTree>
    <p:extLst>
      <p:ext uri="{BB962C8B-B14F-4D97-AF65-F5344CB8AC3E}">
        <p14:creationId xmlns:p14="http://schemas.microsoft.com/office/powerpoint/2010/main" val="21054061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2736850" y="128930"/>
            <a:ext cx="6718300" cy="4470400"/>
          </a:xfrm>
          <a:prstGeom prst="rect">
            <a:avLst/>
          </a:prstGeom>
        </p:spPr>
      </p:pic>
      <p:sp>
        <p:nvSpPr>
          <p:cNvPr id="5" name="Dikdörtgen 4"/>
          <p:cNvSpPr/>
          <p:nvPr/>
        </p:nvSpPr>
        <p:spPr>
          <a:xfrm>
            <a:off x="694481" y="5096838"/>
            <a:ext cx="11377914" cy="1077218"/>
          </a:xfrm>
          <a:prstGeom prst="rect">
            <a:avLst/>
          </a:prstGeom>
        </p:spPr>
        <p:txBody>
          <a:bodyPr wrap="square">
            <a:spAutoFit/>
          </a:bodyPr>
          <a:lstStyle/>
          <a:p>
            <a:r>
              <a:rPr lang="tr-TR" sz="1600" dirty="0"/>
              <a:t>Case 1 had </a:t>
            </a:r>
            <a:r>
              <a:rPr lang="tr-TR" sz="1600" dirty="0" err="1"/>
              <a:t>mucopurulent</a:t>
            </a:r>
            <a:r>
              <a:rPr lang="tr-TR" sz="1600" dirty="0"/>
              <a:t> </a:t>
            </a:r>
            <a:r>
              <a:rPr lang="tr-TR" sz="1600" dirty="0" err="1"/>
              <a:t>nasal</a:t>
            </a:r>
            <a:r>
              <a:rPr lang="tr-TR" sz="1600" dirty="0"/>
              <a:t> </a:t>
            </a:r>
            <a:r>
              <a:rPr lang="tr-TR" sz="1600" dirty="0" err="1"/>
              <a:t>secretion</a:t>
            </a:r>
            <a:r>
              <a:rPr lang="tr-TR" sz="1600" dirty="0"/>
              <a:t> (A) </a:t>
            </a:r>
            <a:r>
              <a:rPr lang="tr-TR" sz="1600" dirty="0" err="1">
                <a:solidFill>
                  <a:srgbClr val="CC66FF"/>
                </a:solidFill>
              </a:rPr>
              <a:t>corneal</a:t>
            </a:r>
            <a:r>
              <a:rPr lang="tr-TR" sz="1600" dirty="0">
                <a:solidFill>
                  <a:srgbClr val="CC66FF"/>
                </a:solidFill>
              </a:rPr>
              <a:t> </a:t>
            </a:r>
            <a:r>
              <a:rPr lang="tr-TR" sz="1600" dirty="0" err="1">
                <a:solidFill>
                  <a:srgbClr val="CC66FF"/>
                </a:solidFill>
              </a:rPr>
              <a:t>oedema</a:t>
            </a:r>
            <a:r>
              <a:rPr lang="tr-TR" sz="1600" dirty="0">
                <a:solidFill>
                  <a:srgbClr val="CC66FF"/>
                </a:solidFill>
              </a:rPr>
              <a:t> of </a:t>
            </a:r>
            <a:r>
              <a:rPr lang="tr-TR" sz="1600" dirty="0" err="1">
                <a:solidFill>
                  <a:srgbClr val="CC66FF"/>
                </a:solidFill>
              </a:rPr>
              <a:t>the</a:t>
            </a:r>
            <a:r>
              <a:rPr lang="tr-TR" sz="1600" dirty="0">
                <a:solidFill>
                  <a:srgbClr val="CC66FF"/>
                </a:solidFill>
              </a:rPr>
              <a:t> </a:t>
            </a:r>
            <a:r>
              <a:rPr lang="tr-TR" sz="1600" dirty="0" err="1">
                <a:solidFill>
                  <a:srgbClr val="CC66FF"/>
                </a:solidFill>
              </a:rPr>
              <a:t>right</a:t>
            </a:r>
            <a:r>
              <a:rPr lang="tr-TR" sz="1600" dirty="0">
                <a:solidFill>
                  <a:srgbClr val="CC66FF"/>
                </a:solidFill>
              </a:rPr>
              <a:t> </a:t>
            </a:r>
            <a:r>
              <a:rPr lang="tr-TR" sz="1600" dirty="0" err="1">
                <a:solidFill>
                  <a:srgbClr val="CC66FF"/>
                </a:solidFill>
              </a:rPr>
              <a:t>ocular</a:t>
            </a:r>
            <a:r>
              <a:rPr lang="tr-TR" sz="1600" dirty="0">
                <a:solidFill>
                  <a:srgbClr val="CC66FF"/>
                </a:solidFill>
              </a:rPr>
              <a:t> </a:t>
            </a:r>
            <a:r>
              <a:rPr lang="tr-TR" sz="1600" dirty="0" err="1">
                <a:solidFill>
                  <a:srgbClr val="CC66FF"/>
                </a:solidFill>
              </a:rPr>
              <a:t>globe</a:t>
            </a:r>
            <a:r>
              <a:rPr lang="tr-TR" sz="1600" dirty="0">
                <a:solidFill>
                  <a:srgbClr val="CC66FF"/>
                </a:solidFill>
              </a:rPr>
              <a:t> </a:t>
            </a:r>
            <a:r>
              <a:rPr lang="tr-TR" sz="1600" dirty="0"/>
              <a:t>(B), </a:t>
            </a:r>
            <a:r>
              <a:rPr lang="tr-TR" sz="1600" dirty="0" err="1"/>
              <a:t>fibrinopurulent</a:t>
            </a:r>
            <a:r>
              <a:rPr lang="tr-TR" sz="1600" dirty="0"/>
              <a:t> </a:t>
            </a:r>
            <a:r>
              <a:rPr lang="tr-TR" sz="1600" dirty="0" err="1"/>
              <a:t>bronchopneumonia</a:t>
            </a:r>
            <a:r>
              <a:rPr lang="tr-TR" sz="1600" dirty="0"/>
              <a:t>, </a:t>
            </a:r>
            <a:r>
              <a:rPr lang="tr-TR" sz="1600" dirty="0" err="1"/>
              <a:t>petechial</a:t>
            </a:r>
            <a:r>
              <a:rPr lang="tr-TR" sz="1600" dirty="0"/>
              <a:t> </a:t>
            </a:r>
            <a:r>
              <a:rPr lang="tr-TR" sz="1600" dirty="0" err="1"/>
              <a:t>haemorrhages</a:t>
            </a:r>
            <a:r>
              <a:rPr lang="tr-TR" sz="1600" dirty="0"/>
              <a:t> </a:t>
            </a:r>
            <a:r>
              <a:rPr lang="tr-TR" sz="1600" dirty="0" err="1"/>
              <a:t>within</a:t>
            </a:r>
            <a:r>
              <a:rPr lang="tr-TR" sz="1600" dirty="0"/>
              <a:t> </a:t>
            </a:r>
            <a:r>
              <a:rPr lang="tr-TR" sz="1600" dirty="0" err="1"/>
              <a:t>the</a:t>
            </a:r>
            <a:r>
              <a:rPr lang="tr-TR" sz="1600" dirty="0"/>
              <a:t> </a:t>
            </a:r>
            <a:r>
              <a:rPr lang="tr-TR" sz="1600" dirty="0" err="1"/>
              <a:t>mesenteric</a:t>
            </a:r>
            <a:r>
              <a:rPr lang="tr-TR" sz="1600" dirty="0"/>
              <a:t>, </a:t>
            </a:r>
            <a:r>
              <a:rPr lang="tr-TR" sz="1600" dirty="0" err="1"/>
              <a:t>thoracic</a:t>
            </a:r>
            <a:r>
              <a:rPr lang="tr-TR" sz="1600" dirty="0"/>
              <a:t> </a:t>
            </a:r>
            <a:r>
              <a:rPr lang="tr-TR" sz="1600" dirty="0" err="1"/>
              <a:t>and</a:t>
            </a:r>
            <a:r>
              <a:rPr lang="tr-TR" sz="1600" dirty="0"/>
              <a:t> </a:t>
            </a:r>
            <a:r>
              <a:rPr lang="tr-TR" sz="1600" dirty="0" err="1"/>
              <a:t>pleural</a:t>
            </a:r>
            <a:r>
              <a:rPr lang="tr-TR" sz="1600" dirty="0"/>
              <a:t> </a:t>
            </a:r>
            <a:r>
              <a:rPr lang="tr-TR" sz="1600" dirty="0" err="1"/>
              <a:t>surfaces</a:t>
            </a:r>
            <a:r>
              <a:rPr lang="tr-TR" sz="1600" dirty="0"/>
              <a:t>, </a:t>
            </a:r>
            <a:r>
              <a:rPr lang="tr-TR" sz="1600" dirty="0" err="1"/>
              <a:t>ulcerative</a:t>
            </a:r>
            <a:r>
              <a:rPr lang="tr-TR" sz="1600" dirty="0"/>
              <a:t> </a:t>
            </a:r>
            <a:r>
              <a:rPr lang="tr-TR" sz="1600" dirty="0" err="1"/>
              <a:t>stomatitis</a:t>
            </a:r>
            <a:r>
              <a:rPr lang="tr-TR" sz="1600" dirty="0"/>
              <a:t> </a:t>
            </a:r>
            <a:r>
              <a:rPr lang="tr-TR" sz="1600" dirty="0" err="1"/>
              <a:t>and</a:t>
            </a:r>
            <a:r>
              <a:rPr lang="tr-TR" sz="1600" dirty="0"/>
              <a:t> </a:t>
            </a:r>
            <a:r>
              <a:rPr lang="tr-TR" sz="1600" dirty="0" err="1"/>
              <a:t>rhinitis</a:t>
            </a:r>
            <a:r>
              <a:rPr lang="tr-TR" sz="1600" dirty="0"/>
              <a:t>, </a:t>
            </a:r>
            <a:r>
              <a:rPr lang="tr-TR" sz="1600" dirty="0" err="1"/>
              <a:t>pulmonary</a:t>
            </a:r>
            <a:r>
              <a:rPr lang="tr-TR" sz="1600" dirty="0"/>
              <a:t> </a:t>
            </a:r>
            <a:r>
              <a:rPr lang="tr-TR" sz="1600" dirty="0" err="1"/>
              <a:t>oedema</a:t>
            </a:r>
            <a:r>
              <a:rPr lang="tr-TR" sz="1600" dirty="0"/>
              <a:t>, </a:t>
            </a:r>
            <a:r>
              <a:rPr lang="tr-TR" sz="1600" dirty="0" err="1"/>
              <a:t>lymphadenomegaly</a:t>
            </a:r>
            <a:r>
              <a:rPr lang="tr-TR" sz="1600" dirty="0"/>
              <a:t> </a:t>
            </a:r>
            <a:r>
              <a:rPr lang="tr-TR" sz="1600" dirty="0" err="1"/>
              <a:t>and</a:t>
            </a:r>
            <a:r>
              <a:rPr lang="tr-TR" sz="1600" dirty="0"/>
              <a:t> </a:t>
            </a:r>
            <a:r>
              <a:rPr lang="tr-TR" sz="1600" dirty="0" err="1">
                <a:solidFill>
                  <a:srgbClr val="CC66FF"/>
                </a:solidFill>
              </a:rPr>
              <a:t>bilateral</a:t>
            </a:r>
            <a:r>
              <a:rPr lang="tr-TR" sz="1600" dirty="0">
                <a:solidFill>
                  <a:srgbClr val="CC66FF"/>
                </a:solidFill>
              </a:rPr>
              <a:t> </a:t>
            </a:r>
            <a:r>
              <a:rPr lang="tr-TR" sz="1600" dirty="0" err="1">
                <a:solidFill>
                  <a:srgbClr val="CC66FF"/>
                </a:solidFill>
              </a:rPr>
              <a:t>multifocal</a:t>
            </a:r>
            <a:r>
              <a:rPr lang="tr-TR" sz="1600" dirty="0">
                <a:solidFill>
                  <a:srgbClr val="CC66FF"/>
                </a:solidFill>
              </a:rPr>
              <a:t> </a:t>
            </a:r>
            <a:r>
              <a:rPr lang="tr-TR" sz="1600" dirty="0" err="1">
                <a:solidFill>
                  <a:srgbClr val="CC66FF"/>
                </a:solidFill>
              </a:rPr>
              <a:t>haemorrhagic</a:t>
            </a:r>
            <a:r>
              <a:rPr lang="tr-TR" sz="1600" dirty="0">
                <a:solidFill>
                  <a:srgbClr val="CC66FF"/>
                </a:solidFill>
              </a:rPr>
              <a:t> </a:t>
            </a:r>
            <a:r>
              <a:rPr lang="tr-TR" sz="1600" dirty="0" err="1">
                <a:solidFill>
                  <a:srgbClr val="CC66FF"/>
                </a:solidFill>
              </a:rPr>
              <a:t>nephritis</a:t>
            </a:r>
            <a:r>
              <a:rPr lang="tr-TR" sz="1600" dirty="0">
                <a:solidFill>
                  <a:srgbClr val="CC66FF"/>
                </a:solidFill>
              </a:rPr>
              <a:t> </a:t>
            </a:r>
            <a:r>
              <a:rPr lang="tr-TR" sz="1600" dirty="0"/>
              <a:t>(C). </a:t>
            </a:r>
            <a:r>
              <a:rPr lang="tr-TR" sz="1600" dirty="0" err="1"/>
              <a:t>The</a:t>
            </a:r>
            <a:r>
              <a:rPr lang="tr-TR" sz="1600" dirty="0"/>
              <a:t> </a:t>
            </a:r>
            <a:r>
              <a:rPr lang="tr-TR" sz="1600" dirty="0" err="1"/>
              <a:t>fetus</a:t>
            </a:r>
            <a:r>
              <a:rPr lang="tr-TR" sz="1600" dirty="0"/>
              <a:t> </a:t>
            </a:r>
            <a:r>
              <a:rPr lang="tr-TR" sz="1600" dirty="0" err="1"/>
              <a:t>carried</a:t>
            </a:r>
            <a:r>
              <a:rPr lang="tr-TR" sz="1600" dirty="0"/>
              <a:t> </a:t>
            </a:r>
            <a:r>
              <a:rPr lang="tr-TR" sz="1600" dirty="0" err="1"/>
              <a:t>by</a:t>
            </a:r>
            <a:r>
              <a:rPr lang="tr-TR" sz="1600" dirty="0"/>
              <a:t> </a:t>
            </a:r>
            <a:r>
              <a:rPr lang="tr-TR" sz="1600" dirty="0" err="1"/>
              <a:t>this</a:t>
            </a:r>
            <a:r>
              <a:rPr lang="tr-TR" sz="1600" dirty="0"/>
              <a:t> </a:t>
            </a:r>
            <a:r>
              <a:rPr lang="tr-TR" sz="1600" dirty="0" err="1"/>
              <a:t>cow</a:t>
            </a:r>
            <a:r>
              <a:rPr lang="tr-TR" sz="1600" dirty="0"/>
              <a:t> had normal </a:t>
            </a:r>
            <a:r>
              <a:rPr lang="tr-TR" sz="1600" dirty="0" err="1"/>
              <a:t>external</a:t>
            </a:r>
            <a:r>
              <a:rPr lang="tr-TR" sz="1600" dirty="0"/>
              <a:t> </a:t>
            </a:r>
            <a:r>
              <a:rPr lang="tr-TR" sz="1600" dirty="0" err="1"/>
              <a:t>appearance</a:t>
            </a:r>
            <a:r>
              <a:rPr lang="tr-TR" sz="1600" dirty="0"/>
              <a:t> </a:t>
            </a:r>
            <a:r>
              <a:rPr lang="tr-TR" sz="1600" dirty="0" err="1"/>
              <a:t>and</a:t>
            </a:r>
            <a:r>
              <a:rPr lang="tr-TR" sz="1600" dirty="0"/>
              <a:t> </a:t>
            </a:r>
            <a:r>
              <a:rPr lang="tr-TR" sz="1600" dirty="0" err="1"/>
              <a:t>measured</a:t>
            </a:r>
            <a:r>
              <a:rPr lang="tr-TR" sz="1600" dirty="0"/>
              <a:t> 30 cm in </a:t>
            </a:r>
            <a:r>
              <a:rPr lang="tr-TR" sz="1600" dirty="0" err="1"/>
              <a:t>crown</a:t>
            </a:r>
            <a:r>
              <a:rPr lang="tr-TR" sz="1600" dirty="0"/>
              <a:t>–</a:t>
            </a:r>
            <a:r>
              <a:rPr lang="tr-TR" sz="1600" dirty="0" err="1"/>
              <a:t>rump</a:t>
            </a:r>
            <a:r>
              <a:rPr lang="tr-TR" sz="1600" dirty="0"/>
              <a:t> </a:t>
            </a:r>
            <a:r>
              <a:rPr lang="tr-TR" sz="1600" dirty="0" err="1"/>
              <a:t>length</a:t>
            </a:r>
            <a:r>
              <a:rPr lang="tr-TR" sz="1600" dirty="0"/>
              <a:t>. Case 2 had </a:t>
            </a:r>
            <a:r>
              <a:rPr lang="tr-TR" sz="1600" dirty="0" err="1"/>
              <a:t>bilateral</a:t>
            </a:r>
            <a:r>
              <a:rPr lang="tr-TR" sz="1600" dirty="0"/>
              <a:t> </a:t>
            </a:r>
            <a:r>
              <a:rPr lang="tr-TR" sz="1600" dirty="0" err="1"/>
              <a:t>corneal</a:t>
            </a:r>
            <a:r>
              <a:rPr lang="tr-TR" sz="1600" dirty="0"/>
              <a:t> </a:t>
            </a:r>
            <a:r>
              <a:rPr lang="tr-TR" sz="1600" dirty="0" err="1"/>
              <a:t>oedema</a:t>
            </a:r>
            <a:r>
              <a:rPr lang="tr-TR" sz="1600" dirty="0"/>
              <a:t>, </a:t>
            </a:r>
            <a:r>
              <a:rPr lang="tr-TR" sz="1600" dirty="0" err="1">
                <a:solidFill>
                  <a:srgbClr val="CC66FF"/>
                </a:solidFill>
              </a:rPr>
              <a:t>ulcerative</a:t>
            </a:r>
            <a:r>
              <a:rPr lang="tr-TR" sz="1600" dirty="0">
                <a:solidFill>
                  <a:srgbClr val="CC66FF"/>
                </a:solidFill>
              </a:rPr>
              <a:t> </a:t>
            </a:r>
            <a:r>
              <a:rPr lang="tr-TR" sz="1600" dirty="0" err="1">
                <a:solidFill>
                  <a:srgbClr val="CC66FF"/>
                </a:solidFill>
              </a:rPr>
              <a:t>stomatitis</a:t>
            </a:r>
            <a:r>
              <a:rPr lang="tr-TR" sz="1600" dirty="0">
                <a:solidFill>
                  <a:srgbClr val="CC66FF"/>
                </a:solidFill>
              </a:rPr>
              <a:t> </a:t>
            </a:r>
            <a:r>
              <a:rPr lang="tr-TR" sz="1600" dirty="0"/>
              <a:t>(D) </a:t>
            </a:r>
            <a:r>
              <a:rPr lang="tr-TR" sz="1600" dirty="0" err="1"/>
              <a:t>and</a:t>
            </a:r>
            <a:r>
              <a:rPr lang="tr-TR" sz="1600" dirty="0"/>
              <a:t> </a:t>
            </a:r>
            <a:r>
              <a:rPr lang="tr-TR" sz="1600" dirty="0" err="1"/>
              <a:t>abomasitis</a:t>
            </a:r>
            <a:r>
              <a:rPr lang="tr-TR" sz="1600" dirty="0"/>
              <a:t>.</a:t>
            </a:r>
          </a:p>
        </p:txBody>
      </p:sp>
      <p:sp>
        <p:nvSpPr>
          <p:cNvPr id="7" name="Dikdörtgen 6"/>
          <p:cNvSpPr/>
          <p:nvPr/>
        </p:nvSpPr>
        <p:spPr>
          <a:xfrm>
            <a:off x="1" y="6457890"/>
            <a:ext cx="12072394" cy="400110"/>
          </a:xfrm>
          <a:prstGeom prst="rect">
            <a:avLst/>
          </a:prstGeom>
        </p:spPr>
        <p:txBody>
          <a:bodyPr wrap="square">
            <a:spAutoFit/>
          </a:bodyPr>
          <a:lstStyle/>
          <a:p>
            <a:r>
              <a:rPr lang="tr-TR" sz="1000"/>
              <a:t>Headley</a:t>
            </a:r>
            <a:r>
              <a:rPr lang="tr-TR" sz="1000" dirty="0"/>
              <a:t>, S. A., </a:t>
            </a:r>
            <a:r>
              <a:rPr lang="tr-TR" sz="1000" dirty="0" err="1"/>
              <a:t>Pimentel</a:t>
            </a:r>
            <a:r>
              <a:rPr lang="tr-TR" sz="1000" dirty="0"/>
              <a:t>, L. A., </a:t>
            </a:r>
            <a:r>
              <a:rPr lang="tr-TR" sz="1000" dirty="0" err="1"/>
              <a:t>Oliveira</a:t>
            </a:r>
            <a:r>
              <a:rPr lang="tr-TR" sz="1000" dirty="0"/>
              <a:t>, V. H. S., </a:t>
            </a:r>
            <a:r>
              <a:rPr lang="tr-TR" sz="1000" dirty="0" err="1"/>
              <a:t>Toma</a:t>
            </a:r>
            <a:r>
              <a:rPr lang="tr-TR" sz="1000" dirty="0"/>
              <a:t>, H. S., </a:t>
            </a:r>
            <a:r>
              <a:rPr lang="tr-TR" sz="1000" dirty="0" err="1"/>
              <a:t>Alfieri</a:t>
            </a:r>
            <a:r>
              <a:rPr lang="tr-TR" sz="1000" dirty="0"/>
              <a:t>, A. F., </a:t>
            </a:r>
            <a:r>
              <a:rPr lang="tr-TR" sz="1000" dirty="0" err="1"/>
              <a:t>Carvalho</a:t>
            </a:r>
            <a:r>
              <a:rPr lang="tr-TR" sz="1000" dirty="0"/>
              <a:t>, A. M., ... &amp; </a:t>
            </a:r>
            <a:r>
              <a:rPr lang="tr-TR" sz="1000" dirty="0" err="1"/>
              <a:t>Alfieri</a:t>
            </a:r>
            <a:r>
              <a:rPr lang="tr-TR" sz="1000" dirty="0"/>
              <a:t>, A. A. (2015). </a:t>
            </a:r>
            <a:r>
              <a:rPr lang="tr-TR" sz="1000" dirty="0" err="1"/>
              <a:t>Transplacental</a:t>
            </a:r>
            <a:r>
              <a:rPr lang="tr-TR" sz="1000" dirty="0"/>
              <a:t> </a:t>
            </a:r>
            <a:r>
              <a:rPr lang="tr-TR" sz="1000" dirty="0" err="1"/>
              <a:t>transmission</a:t>
            </a:r>
            <a:r>
              <a:rPr lang="tr-TR" sz="1000" dirty="0"/>
              <a:t> of </a:t>
            </a:r>
            <a:r>
              <a:rPr lang="tr-TR" sz="1000" dirty="0" err="1"/>
              <a:t>ovine</a:t>
            </a:r>
            <a:r>
              <a:rPr lang="tr-TR" sz="1000" dirty="0"/>
              <a:t> </a:t>
            </a:r>
            <a:r>
              <a:rPr lang="tr-TR" sz="1000" dirty="0" err="1"/>
              <a:t>herpesvirus</a:t>
            </a:r>
            <a:r>
              <a:rPr lang="tr-TR" sz="1000" dirty="0"/>
              <a:t> 2 in </a:t>
            </a:r>
            <a:r>
              <a:rPr lang="tr-TR" sz="1000" dirty="0" err="1"/>
              <a:t>cattle</a:t>
            </a:r>
            <a:r>
              <a:rPr lang="tr-TR" sz="1000" dirty="0"/>
              <a:t> </a:t>
            </a:r>
            <a:r>
              <a:rPr lang="tr-TR" sz="1000" dirty="0" err="1"/>
              <a:t>with</a:t>
            </a:r>
            <a:r>
              <a:rPr lang="tr-TR" sz="1000" dirty="0"/>
              <a:t> </a:t>
            </a:r>
            <a:r>
              <a:rPr lang="tr-TR" sz="1000" dirty="0" err="1"/>
              <a:t>sheep-associated</a:t>
            </a:r>
            <a:r>
              <a:rPr lang="tr-TR" sz="1000" dirty="0"/>
              <a:t> </a:t>
            </a:r>
            <a:r>
              <a:rPr lang="tr-TR" sz="1000" dirty="0" err="1"/>
              <a:t>malignant</a:t>
            </a:r>
            <a:r>
              <a:rPr lang="tr-TR" sz="1000" dirty="0"/>
              <a:t> </a:t>
            </a:r>
            <a:r>
              <a:rPr lang="tr-TR" sz="1000" dirty="0" err="1"/>
              <a:t>catarrhal</a:t>
            </a:r>
            <a:r>
              <a:rPr lang="tr-TR" sz="1000" dirty="0"/>
              <a:t> </a:t>
            </a:r>
            <a:r>
              <a:rPr lang="tr-TR" sz="1000" dirty="0" err="1"/>
              <a:t>fever</a:t>
            </a:r>
            <a:r>
              <a:rPr lang="tr-TR" sz="1000" dirty="0"/>
              <a:t>. </a:t>
            </a:r>
            <a:r>
              <a:rPr lang="tr-TR" sz="1000" dirty="0" err="1"/>
              <a:t>Journal</a:t>
            </a:r>
            <a:r>
              <a:rPr lang="tr-TR" sz="1000" dirty="0"/>
              <a:t> of </a:t>
            </a:r>
            <a:r>
              <a:rPr lang="tr-TR" sz="1000" dirty="0" err="1"/>
              <a:t>comparative</a:t>
            </a:r>
            <a:r>
              <a:rPr lang="tr-TR" sz="1000" dirty="0"/>
              <a:t> </a:t>
            </a:r>
            <a:r>
              <a:rPr lang="tr-TR" sz="1000" dirty="0" err="1"/>
              <a:t>pathology</a:t>
            </a:r>
            <a:r>
              <a:rPr lang="tr-TR" sz="1000" dirty="0"/>
              <a:t>, 153(4), 206-211.</a:t>
            </a:r>
          </a:p>
        </p:txBody>
      </p:sp>
    </p:spTree>
    <p:extLst>
      <p:ext uri="{BB962C8B-B14F-4D97-AF65-F5344CB8AC3E}">
        <p14:creationId xmlns:p14="http://schemas.microsoft.com/office/powerpoint/2010/main" val="11495341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902525"/>
            <a:ext cx="10515600" cy="5274438"/>
          </a:xfrm>
        </p:spPr>
        <p:txBody>
          <a:bodyPr/>
          <a:lstStyle/>
          <a:p>
            <a:r>
              <a:rPr lang="en-US" dirty="0">
                <a:solidFill>
                  <a:srgbClr val="00B0F0"/>
                </a:solidFill>
              </a:rPr>
              <a:t>Salivation and oral </a:t>
            </a:r>
            <a:r>
              <a:rPr lang="en-US" dirty="0" err="1">
                <a:solidFill>
                  <a:srgbClr val="00B0F0"/>
                </a:solidFill>
              </a:rPr>
              <a:t>hyperaemia</a:t>
            </a:r>
            <a:r>
              <a:rPr lang="en-US" dirty="0">
                <a:solidFill>
                  <a:srgbClr val="00B0F0"/>
                </a:solidFill>
              </a:rPr>
              <a:t> </a:t>
            </a:r>
            <a:r>
              <a:rPr lang="en-US" dirty="0"/>
              <a:t>may be an early sign, progressing to </a:t>
            </a:r>
            <a:r>
              <a:rPr lang="en-US" dirty="0">
                <a:solidFill>
                  <a:schemeClr val="accent5">
                    <a:lumMod val="50000"/>
                  </a:schemeClr>
                </a:solidFill>
              </a:rPr>
              <a:t>erosions of the tongue, hard palate, gums an</a:t>
            </a:r>
            <a:r>
              <a:rPr lang="en-US" dirty="0"/>
              <a:t>d, characteristically, the tips of the buccal papillae </a:t>
            </a:r>
            <a:endParaRPr lang="tr-TR" dirty="0"/>
          </a:p>
          <a:p>
            <a:r>
              <a:rPr lang="en-US" dirty="0"/>
              <a:t>Superficial lymph nodes may be enlarged and limb joints may be swollen </a:t>
            </a:r>
            <a:endParaRPr lang="tr-TR" dirty="0"/>
          </a:p>
          <a:p>
            <a:r>
              <a:rPr lang="en-US" dirty="0"/>
              <a:t>Nervous signs such as </a:t>
            </a:r>
            <a:r>
              <a:rPr lang="en-US" dirty="0" err="1">
                <a:solidFill>
                  <a:schemeClr val="accent6">
                    <a:lumMod val="75000"/>
                  </a:schemeClr>
                </a:solidFill>
              </a:rPr>
              <a:t>hyperaesthesia</a:t>
            </a:r>
            <a:r>
              <a:rPr lang="en-US" dirty="0">
                <a:solidFill>
                  <a:schemeClr val="accent6">
                    <a:lumMod val="75000"/>
                  </a:schemeClr>
                </a:solidFill>
              </a:rPr>
              <a:t>, incoordination, nystagmus and head pressing may occur alone or with signs described above </a:t>
            </a:r>
            <a:endParaRPr lang="tr-TR" dirty="0">
              <a:solidFill>
                <a:schemeClr val="accent6">
                  <a:lumMod val="75000"/>
                </a:schemeClr>
              </a:solidFill>
            </a:endParaRPr>
          </a:p>
          <a:p>
            <a:r>
              <a:rPr lang="en-US" dirty="0"/>
              <a:t>A few infected animals may recover following mild or even quite severe clinical reactions</a:t>
            </a:r>
            <a:endParaRPr lang="tr-TR" dirty="0"/>
          </a:p>
          <a:p>
            <a:endParaRPr lang="tr-TR" dirty="0"/>
          </a:p>
        </p:txBody>
      </p:sp>
    </p:spTree>
    <p:extLst>
      <p:ext uri="{BB962C8B-B14F-4D97-AF65-F5344CB8AC3E}">
        <p14:creationId xmlns:p14="http://schemas.microsoft.com/office/powerpoint/2010/main" val="16897390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534391"/>
            <a:ext cx="10515600" cy="6151418"/>
          </a:xfrm>
        </p:spPr>
        <p:txBody>
          <a:bodyPr>
            <a:normAutofit lnSpcReduction="10000"/>
          </a:bodyPr>
          <a:lstStyle/>
          <a:p>
            <a:pPr marL="0" indent="0">
              <a:buNone/>
            </a:pPr>
            <a:r>
              <a:rPr lang="tr-TR" sz="3900" dirty="0">
                <a:solidFill>
                  <a:srgbClr val="0070C0"/>
                </a:solidFill>
              </a:rPr>
              <a:t>Forms</a:t>
            </a:r>
          </a:p>
          <a:p>
            <a:r>
              <a:rPr lang="en-US" dirty="0"/>
              <a:t>Historically, MCF has been described as having several “forms”—mild, </a:t>
            </a:r>
            <a:r>
              <a:rPr lang="en-US" dirty="0" err="1"/>
              <a:t>peracute</a:t>
            </a:r>
            <a:r>
              <a:rPr lang="en-US" dirty="0"/>
              <a:t>, head and eye, intestinal</a:t>
            </a:r>
            <a:r>
              <a:rPr lang="tr-TR" dirty="0"/>
              <a:t>.</a:t>
            </a:r>
          </a:p>
          <a:p>
            <a:pPr>
              <a:buFont typeface="Wingdings" panose="05000000000000000000" pitchFamily="2" charset="2"/>
              <a:buChar char="Ø"/>
            </a:pPr>
            <a:r>
              <a:rPr lang="en-US" dirty="0" err="1">
                <a:solidFill>
                  <a:srgbClr val="CC66FF"/>
                </a:solidFill>
              </a:rPr>
              <a:t>Peracute</a:t>
            </a:r>
            <a:r>
              <a:rPr lang="en-US" dirty="0">
                <a:solidFill>
                  <a:srgbClr val="CC66FF"/>
                </a:solidFill>
              </a:rPr>
              <a:t>: </a:t>
            </a:r>
            <a:r>
              <a:rPr lang="en-US" dirty="0"/>
              <a:t>either no clinical signs are detected, or depression followed by diarrhea and dysentery may develop 12–24 hours prior to death</a:t>
            </a:r>
            <a:r>
              <a:rPr lang="tr-TR" dirty="0"/>
              <a:t>.</a:t>
            </a:r>
          </a:p>
          <a:p>
            <a:pPr>
              <a:buFont typeface="Wingdings" panose="05000000000000000000" pitchFamily="2" charset="2"/>
              <a:buChar char="Ø"/>
            </a:pPr>
            <a:r>
              <a:rPr lang="en-US" dirty="0">
                <a:solidFill>
                  <a:srgbClr val="CC66FF"/>
                </a:solidFill>
              </a:rPr>
              <a:t>İntestinal</a:t>
            </a:r>
            <a:r>
              <a:rPr lang="tr-TR" dirty="0">
                <a:solidFill>
                  <a:srgbClr val="CC66FF"/>
                </a:solidFill>
              </a:rPr>
              <a:t>: </a:t>
            </a:r>
            <a:r>
              <a:rPr lang="tr-TR" dirty="0"/>
              <a:t>Fever, </a:t>
            </a:r>
            <a:r>
              <a:rPr lang="en-US" dirty="0"/>
              <a:t>Diarrhea, hemorrhagic gastroenteritis or hematuria may also be seen, although these signs are less common than in bison and deer</a:t>
            </a:r>
            <a:endParaRPr lang="tr-TR" dirty="0"/>
          </a:p>
          <a:p>
            <a:pPr>
              <a:buFont typeface="Wingdings" panose="05000000000000000000" pitchFamily="2" charset="2"/>
              <a:buChar char="Ø"/>
            </a:pPr>
            <a:r>
              <a:rPr lang="tr-TR" dirty="0" err="1">
                <a:solidFill>
                  <a:srgbClr val="CC66FF"/>
                </a:solidFill>
              </a:rPr>
              <a:t>Cutaneal</a:t>
            </a:r>
            <a:r>
              <a:rPr lang="tr-TR" dirty="0">
                <a:solidFill>
                  <a:srgbClr val="CC66FF"/>
                </a:solidFill>
              </a:rPr>
              <a:t> (Skin) form: </a:t>
            </a:r>
            <a:r>
              <a:rPr lang="en-US" dirty="0"/>
              <a:t>Skin lesions (erythema, exudation, cracking, crust formation) are common in animals that do not succumb quickly. Skin ulceration and necrosis may be extensive or restricted to the udder and teats </a:t>
            </a:r>
            <a:endParaRPr lang="tr-TR" dirty="0"/>
          </a:p>
          <a:p>
            <a:pPr>
              <a:buFont typeface="Wingdings" panose="05000000000000000000" pitchFamily="2" charset="2"/>
              <a:buChar char="Ø"/>
            </a:pPr>
            <a:r>
              <a:rPr lang="tr-TR" dirty="0" err="1">
                <a:solidFill>
                  <a:srgbClr val="CC66FF"/>
                </a:solidFill>
              </a:rPr>
              <a:t>Neurologic</a:t>
            </a:r>
            <a:r>
              <a:rPr lang="tr-TR" dirty="0">
                <a:solidFill>
                  <a:srgbClr val="CC66FF"/>
                </a:solidFill>
              </a:rPr>
              <a:t> form: </a:t>
            </a:r>
            <a:r>
              <a:rPr lang="en-US" dirty="0"/>
              <a:t>Nervous signs such as </a:t>
            </a:r>
            <a:r>
              <a:rPr lang="en-US" dirty="0" err="1"/>
              <a:t>hyperaesthesia</a:t>
            </a:r>
            <a:r>
              <a:rPr lang="en-US" dirty="0"/>
              <a:t>, incoordination, nystagmus and head pressing may occur alone or with signs described above </a:t>
            </a:r>
            <a:endParaRPr lang="tr-TR" dirty="0"/>
          </a:p>
          <a:p>
            <a:pPr>
              <a:buFont typeface="Wingdings" panose="05000000000000000000" pitchFamily="2" charset="2"/>
              <a:buChar char="Ø"/>
            </a:pPr>
            <a:endParaRPr lang="tr-TR" dirty="0"/>
          </a:p>
          <a:p>
            <a:endParaRPr lang="tr-TR" dirty="0"/>
          </a:p>
          <a:p>
            <a:endParaRPr lang="tr-TR" dirty="0"/>
          </a:p>
        </p:txBody>
      </p:sp>
    </p:spTree>
    <p:extLst>
      <p:ext uri="{BB962C8B-B14F-4D97-AF65-F5344CB8AC3E}">
        <p14:creationId xmlns:p14="http://schemas.microsoft.com/office/powerpoint/2010/main" val="1088753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63637" y="509285"/>
            <a:ext cx="7993285" cy="5459333"/>
          </a:xfrm>
        </p:spPr>
        <p:txBody>
          <a:bodyPr>
            <a:normAutofit fontScale="92500" lnSpcReduction="10000"/>
          </a:bodyPr>
          <a:lstStyle/>
          <a:p>
            <a:pPr>
              <a:buFont typeface="Wingdings" panose="05000000000000000000" pitchFamily="2" charset="2"/>
              <a:buChar char="Ø"/>
            </a:pPr>
            <a:r>
              <a:rPr lang="en-US" dirty="0">
                <a:solidFill>
                  <a:srgbClr val="CC66FF"/>
                </a:solidFill>
              </a:rPr>
              <a:t>head and eye</a:t>
            </a:r>
            <a:r>
              <a:rPr lang="tr-TR" dirty="0">
                <a:solidFill>
                  <a:srgbClr val="CC66FF"/>
                </a:solidFill>
              </a:rPr>
              <a:t>: </a:t>
            </a:r>
            <a:r>
              <a:rPr lang="en-US" dirty="0"/>
              <a:t>high fever, increased serous lachrymation and nasal exudate progressing to profuse mucopurulent discharge, </a:t>
            </a:r>
            <a:r>
              <a:rPr lang="en-US" dirty="0" err="1"/>
              <a:t>inappetance</a:t>
            </a:r>
            <a:r>
              <a:rPr lang="en-US" dirty="0"/>
              <a:t>, and decreased milk yields</a:t>
            </a:r>
            <a:r>
              <a:rPr lang="tr-TR" dirty="0"/>
              <a:t>. </a:t>
            </a:r>
          </a:p>
          <a:p>
            <a:r>
              <a:rPr lang="tr-TR" dirty="0" err="1"/>
              <a:t>In</a:t>
            </a:r>
            <a:r>
              <a:rPr lang="tr-TR" dirty="0"/>
              <a:t> </a:t>
            </a:r>
            <a:r>
              <a:rPr lang="tr-TR" dirty="0" err="1"/>
              <a:t>cattle</a:t>
            </a:r>
            <a:r>
              <a:rPr lang="tr-TR" dirty="0"/>
              <a:t>, </a:t>
            </a:r>
            <a:r>
              <a:rPr lang="tr-TR" dirty="0" err="1"/>
              <a:t>swollen</a:t>
            </a:r>
            <a:r>
              <a:rPr lang="tr-TR" dirty="0"/>
              <a:t> </a:t>
            </a:r>
            <a:r>
              <a:rPr lang="tr-TR" dirty="0" err="1"/>
              <a:t>lymph</a:t>
            </a:r>
            <a:r>
              <a:rPr lang="tr-TR" dirty="0"/>
              <a:t> </a:t>
            </a:r>
            <a:r>
              <a:rPr lang="tr-TR" dirty="0" err="1"/>
              <a:t>nodes</a:t>
            </a:r>
            <a:r>
              <a:rPr lang="tr-TR" dirty="0"/>
              <a:t> </a:t>
            </a:r>
            <a:r>
              <a:rPr lang="tr-TR" dirty="0" err="1"/>
              <a:t>and</a:t>
            </a:r>
            <a:r>
              <a:rPr lang="tr-TR" dirty="0"/>
              <a:t> severe </a:t>
            </a:r>
            <a:r>
              <a:rPr lang="tr-TR" dirty="0" err="1"/>
              <a:t>eye</a:t>
            </a:r>
            <a:r>
              <a:rPr lang="tr-TR" dirty="0"/>
              <a:t> </a:t>
            </a:r>
            <a:r>
              <a:rPr lang="tr-TR" dirty="0" err="1"/>
              <a:t>lesions</a:t>
            </a:r>
            <a:r>
              <a:rPr lang="tr-TR" dirty="0"/>
              <a:t> (</a:t>
            </a:r>
            <a:r>
              <a:rPr lang="tr-TR" dirty="0" err="1"/>
              <a:t>panophthalmitis</a:t>
            </a:r>
            <a:r>
              <a:rPr lang="tr-TR" dirty="0"/>
              <a:t>, </a:t>
            </a:r>
            <a:r>
              <a:rPr lang="tr-TR" dirty="0" err="1"/>
              <a:t>hypopyon</a:t>
            </a:r>
            <a:r>
              <a:rPr lang="tr-TR" dirty="0"/>
              <a:t>, </a:t>
            </a:r>
            <a:r>
              <a:rPr lang="tr-TR" dirty="0" err="1">
                <a:solidFill>
                  <a:schemeClr val="accent6">
                    <a:lumMod val="75000"/>
                  </a:schemeClr>
                </a:solidFill>
              </a:rPr>
              <a:t>corneal</a:t>
            </a:r>
            <a:r>
              <a:rPr lang="tr-TR" dirty="0">
                <a:solidFill>
                  <a:schemeClr val="accent6">
                    <a:lumMod val="75000"/>
                  </a:schemeClr>
                </a:solidFill>
              </a:rPr>
              <a:t> </a:t>
            </a:r>
            <a:r>
              <a:rPr lang="tr-TR" dirty="0" err="1">
                <a:solidFill>
                  <a:schemeClr val="accent6">
                    <a:lumMod val="75000"/>
                  </a:schemeClr>
                </a:solidFill>
              </a:rPr>
              <a:t>opacity</a:t>
            </a:r>
            <a:r>
              <a:rPr lang="tr-TR" dirty="0">
                <a:solidFill>
                  <a:schemeClr val="accent6">
                    <a:lumMod val="75000"/>
                  </a:schemeClr>
                </a:solidFill>
              </a:rPr>
              <a:t>) </a:t>
            </a:r>
            <a:r>
              <a:rPr lang="tr-TR" dirty="0" err="1"/>
              <a:t>are</a:t>
            </a:r>
            <a:r>
              <a:rPr lang="tr-TR" dirty="0"/>
              <a:t> </a:t>
            </a:r>
            <a:r>
              <a:rPr lang="tr-TR" dirty="0" err="1"/>
              <a:t>more</a:t>
            </a:r>
            <a:r>
              <a:rPr lang="tr-TR" dirty="0"/>
              <a:t> </a:t>
            </a:r>
            <a:r>
              <a:rPr lang="tr-TR" dirty="0" err="1"/>
              <a:t>frequent</a:t>
            </a:r>
            <a:r>
              <a:rPr lang="tr-TR" dirty="0"/>
              <a:t>, </a:t>
            </a:r>
            <a:r>
              <a:rPr lang="tr-TR" dirty="0" err="1"/>
              <a:t>and</a:t>
            </a:r>
            <a:r>
              <a:rPr lang="tr-TR" dirty="0"/>
              <a:t> </a:t>
            </a:r>
            <a:r>
              <a:rPr lang="tr-TR" dirty="0" err="1"/>
              <a:t>hemorrhagic</a:t>
            </a:r>
            <a:r>
              <a:rPr lang="tr-TR" dirty="0"/>
              <a:t> </a:t>
            </a:r>
            <a:r>
              <a:rPr lang="tr-TR" dirty="0" err="1"/>
              <a:t>enteritis</a:t>
            </a:r>
            <a:r>
              <a:rPr lang="tr-TR" dirty="0"/>
              <a:t> </a:t>
            </a:r>
            <a:r>
              <a:rPr lang="tr-TR" dirty="0" err="1"/>
              <a:t>and</a:t>
            </a:r>
            <a:r>
              <a:rPr lang="tr-TR" dirty="0"/>
              <a:t> </a:t>
            </a:r>
            <a:r>
              <a:rPr lang="tr-TR" dirty="0" err="1"/>
              <a:t>cystitis</a:t>
            </a:r>
            <a:r>
              <a:rPr lang="tr-TR" dirty="0"/>
              <a:t> </a:t>
            </a:r>
            <a:r>
              <a:rPr lang="tr-TR" dirty="0" err="1"/>
              <a:t>less</a:t>
            </a:r>
            <a:r>
              <a:rPr lang="tr-TR" dirty="0"/>
              <a:t> </a:t>
            </a:r>
            <a:r>
              <a:rPr lang="tr-TR" dirty="0" err="1"/>
              <a:t>frequent</a:t>
            </a:r>
            <a:r>
              <a:rPr lang="tr-TR" dirty="0"/>
              <a:t>, </a:t>
            </a:r>
            <a:r>
              <a:rPr lang="tr-TR" dirty="0" err="1"/>
              <a:t>than</a:t>
            </a:r>
            <a:r>
              <a:rPr lang="tr-TR" dirty="0"/>
              <a:t> in </a:t>
            </a:r>
            <a:r>
              <a:rPr lang="tr-TR" dirty="0" err="1"/>
              <a:t>deer</a:t>
            </a:r>
            <a:r>
              <a:rPr lang="tr-TR" dirty="0"/>
              <a:t> </a:t>
            </a:r>
            <a:r>
              <a:rPr lang="tr-TR" dirty="0" err="1"/>
              <a:t>and</a:t>
            </a:r>
            <a:r>
              <a:rPr lang="tr-TR" dirty="0"/>
              <a:t> </a:t>
            </a:r>
            <a:r>
              <a:rPr lang="tr-TR" dirty="0" err="1"/>
              <a:t>bison</a:t>
            </a:r>
            <a:r>
              <a:rPr lang="tr-TR" dirty="0"/>
              <a:t>. </a:t>
            </a:r>
          </a:p>
          <a:p>
            <a:r>
              <a:rPr lang="en-US" dirty="0"/>
              <a:t>Salivation and oral </a:t>
            </a:r>
            <a:r>
              <a:rPr lang="en-US" dirty="0" err="1"/>
              <a:t>hyperaemia</a:t>
            </a:r>
            <a:r>
              <a:rPr lang="en-US" dirty="0"/>
              <a:t> may be an early sign, progressing to erosions of the tongue, hard palate, gums and, characteristically, the tips of the buccal papillae </a:t>
            </a:r>
            <a:endParaRPr lang="tr-TR" dirty="0"/>
          </a:p>
          <a:p>
            <a:r>
              <a:rPr lang="en-US" dirty="0"/>
              <a:t>Superficial lymph nodes may be enlarged and limb joints may be swollen </a:t>
            </a:r>
            <a:endParaRPr lang="tr-TR" dirty="0"/>
          </a:p>
          <a:p>
            <a:r>
              <a:rPr lang="en-US" dirty="0">
                <a:solidFill>
                  <a:srgbClr val="FF3300"/>
                </a:solidFill>
              </a:rPr>
              <a:t>Progressive bilateral corneal opacity, starting at the periphery, is characteristic. </a:t>
            </a:r>
            <a:endParaRPr lang="tr-TR" dirty="0"/>
          </a:p>
          <a:p>
            <a:endParaRPr lang="tr-TR" dirty="0"/>
          </a:p>
        </p:txBody>
      </p:sp>
      <p:pic>
        <p:nvPicPr>
          <p:cNvPr id="4" name="Resim 3"/>
          <p:cNvPicPr>
            <a:picLocks noChangeAspect="1"/>
          </p:cNvPicPr>
          <p:nvPr/>
        </p:nvPicPr>
        <p:blipFill>
          <a:blip r:embed="rId2"/>
          <a:stretch>
            <a:fillRect/>
          </a:stretch>
        </p:blipFill>
        <p:spPr>
          <a:xfrm>
            <a:off x="8460817" y="85363"/>
            <a:ext cx="3541727" cy="2599963"/>
          </a:xfrm>
          <a:prstGeom prst="rect">
            <a:avLst/>
          </a:prstGeom>
        </p:spPr>
      </p:pic>
      <p:pic>
        <p:nvPicPr>
          <p:cNvPr id="6" name="Resim 5"/>
          <p:cNvPicPr>
            <a:picLocks noChangeAspect="1"/>
          </p:cNvPicPr>
          <p:nvPr/>
        </p:nvPicPr>
        <p:blipFill rotWithShape="1">
          <a:blip r:embed="rId3"/>
          <a:srcRect l="9259" t="2650" r="7298" b="12574"/>
          <a:stretch/>
        </p:blipFill>
        <p:spPr>
          <a:xfrm>
            <a:off x="8512419" y="3238951"/>
            <a:ext cx="3490125" cy="2662177"/>
          </a:xfrm>
          <a:prstGeom prst="rect">
            <a:avLst/>
          </a:prstGeom>
        </p:spPr>
      </p:pic>
    </p:spTree>
    <p:extLst>
      <p:ext uri="{BB962C8B-B14F-4D97-AF65-F5344CB8AC3E}">
        <p14:creationId xmlns:p14="http://schemas.microsoft.com/office/powerpoint/2010/main" val="12478396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rgbClr val="0070C0"/>
                </a:solidFill>
              </a:rPr>
              <a:t>Post </a:t>
            </a:r>
            <a:r>
              <a:rPr lang="tr-TR" dirty="0" err="1">
                <a:solidFill>
                  <a:srgbClr val="0070C0"/>
                </a:solidFill>
              </a:rPr>
              <a:t>Mortem</a:t>
            </a:r>
            <a:endParaRPr lang="tr-TR" dirty="0">
              <a:solidFill>
                <a:srgbClr val="0070C0"/>
              </a:solidFill>
            </a:endParaRPr>
          </a:p>
        </p:txBody>
      </p:sp>
      <p:sp>
        <p:nvSpPr>
          <p:cNvPr id="3" name="İçerik Yer Tutucusu 2"/>
          <p:cNvSpPr>
            <a:spLocks noGrp="1"/>
          </p:cNvSpPr>
          <p:nvPr>
            <p:ph idx="1"/>
          </p:nvPr>
        </p:nvSpPr>
        <p:spPr>
          <a:xfrm>
            <a:off x="838200" y="1574157"/>
            <a:ext cx="10515600" cy="4602806"/>
          </a:xfrm>
        </p:spPr>
        <p:txBody>
          <a:bodyPr>
            <a:normAutofit fontScale="92500" lnSpcReduction="20000"/>
          </a:bodyPr>
          <a:lstStyle/>
          <a:p>
            <a:r>
              <a:rPr lang="tr-TR" dirty="0" err="1"/>
              <a:t>The</a:t>
            </a:r>
            <a:r>
              <a:rPr lang="tr-TR" dirty="0"/>
              <a:t> </a:t>
            </a:r>
            <a:r>
              <a:rPr lang="tr-TR" dirty="0" err="1"/>
              <a:t>principal</a:t>
            </a:r>
            <a:r>
              <a:rPr lang="tr-TR" dirty="0"/>
              <a:t> </a:t>
            </a:r>
            <a:r>
              <a:rPr lang="tr-TR" dirty="0" err="1"/>
              <a:t>lesions</a:t>
            </a:r>
            <a:r>
              <a:rPr lang="tr-TR" dirty="0"/>
              <a:t> </a:t>
            </a:r>
            <a:r>
              <a:rPr lang="tr-TR" dirty="0" err="1"/>
              <a:t>are</a:t>
            </a:r>
            <a:r>
              <a:rPr lang="tr-TR" dirty="0"/>
              <a:t> </a:t>
            </a:r>
          </a:p>
          <a:p>
            <a:pPr lvl="1"/>
            <a:r>
              <a:rPr lang="tr-TR" dirty="0" err="1">
                <a:solidFill>
                  <a:srgbClr val="C00000"/>
                </a:solidFill>
              </a:rPr>
              <a:t>inflammation</a:t>
            </a:r>
            <a:r>
              <a:rPr lang="tr-TR" dirty="0">
                <a:solidFill>
                  <a:srgbClr val="C00000"/>
                </a:solidFill>
              </a:rPr>
              <a:t> </a:t>
            </a:r>
            <a:r>
              <a:rPr lang="tr-TR" dirty="0" err="1">
                <a:solidFill>
                  <a:srgbClr val="C00000"/>
                </a:solidFill>
              </a:rPr>
              <a:t>and</a:t>
            </a:r>
            <a:r>
              <a:rPr lang="tr-TR" dirty="0">
                <a:solidFill>
                  <a:srgbClr val="C00000"/>
                </a:solidFill>
              </a:rPr>
              <a:t> </a:t>
            </a:r>
            <a:r>
              <a:rPr lang="tr-TR" dirty="0" err="1">
                <a:solidFill>
                  <a:srgbClr val="C00000"/>
                </a:solidFill>
              </a:rPr>
              <a:t>necrosis</a:t>
            </a:r>
            <a:r>
              <a:rPr lang="tr-TR" dirty="0">
                <a:solidFill>
                  <a:srgbClr val="C00000"/>
                </a:solidFill>
              </a:rPr>
              <a:t> of </a:t>
            </a:r>
            <a:r>
              <a:rPr lang="tr-TR" dirty="0" err="1">
                <a:solidFill>
                  <a:srgbClr val="C00000"/>
                </a:solidFill>
              </a:rPr>
              <a:t>respiratory</a:t>
            </a:r>
            <a:r>
              <a:rPr lang="tr-TR" dirty="0">
                <a:solidFill>
                  <a:srgbClr val="C00000"/>
                </a:solidFill>
              </a:rPr>
              <a:t>, </a:t>
            </a:r>
            <a:r>
              <a:rPr lang="tr-TR" dirty="0" err="1">
                <a:solidFill>
                  <a:srgbClr val="C00000"/>
                </a:solidFill>
              </a:rPr>
              <a:t>alimentary</a:t>
            </a:r>
            <a:r>
              <a:rPr lang="tr-TR" dirty="0">
                <a:solidFill>
                  <a:srgbClr val="C00000"/>
                </a:solidFill>
              </a:rPr>
              <a:t>, </a:t>
            </a:r>
            <a:r>
              <a:rPr lang="tr-TR" dirty="0" err="1">
                <a:solidFill>
                  <a:srgbClr val="C00000"/>
                </a:solidFill>
              </a:rPr>
              <a:t>or</a:t>
            </a:r>
            <a:r>
              <a:rPr lang="tr-TR" dirty="0">
                <a:solidFill>
                  <a:srgbClr val="C00000"/>
                </a:solidFill>
              </a:rPr>
              <a:t> </a:t>
            </a:r>
            <a:r>
              <a:rPr lang="tr-TR" dirty="0" err="1">
                <a:solidFill>
                  <a:srgbClr val="C00000"/>
                </a:solidFill>
              </a:rPr>
              <a:t>urinary</a:t>
            </a:r>
            <a:r>
              <a:rPr lang="tr-TR" dirty="0">
                <a:solidFill>
                  <a:srgbClr val="C00000"/>
                </a:solidFill>
              </a:rPr>
              <a:t> </a:t>
            </a:r>
            <a:r>
              <a:rPr lang="tr-TR" dirty="0" err="1">
                <a:solidFill>
                  <a:srgbClr val="C00000"/>
                </a:solidFill>
              </a:rPr>
              <a:t>mucosal</a:t>
            </a:r>
            <a:r>
              <a:rPr lang="tr-TR" dirty="0">
                <a:solidFill>
                  <a:srgbClr val="C00000"/>
                </a:solidFill>
              </a:rPr>
              <a:t> </a:t>
            </a:r>
            <a:r>
              <a:rPr lang="tr-TR" dirty="0" err="1">
                <a:solidFill>
                  <a:srgbClr val="C00000"/>
                </a:solidFill>
              </a:rPr>
              <a:t>epithelium</a:t>
            </a:r>
            <a:r>
              <a:rPr lang="tr-TR" dirty="0">
                <a:solidFill>
                  <a:srgbClr val="C00000"/>
                </a:solidFill>
              </a:rPr>
              <a:t>; </a:t>
            </a:r>
          </a:p>
          <a:p>
            <a:pPr lvl="1"/>
            <a:r>
              <a:rPr lang="tr-TR" dirty="0" err="1">
                <a:solidFill>
                  <a:srgbClr val="C00000"/>
                </a:solidFill>
              </a:rPr>
              <a:t>subepithelial</a:t>
            </a:r>
            <a:r>
              <a:rPr lang="tr-TR" dirty="0">
                <a:solidFill>
                  <a:srgbClr val="C00000"/>
                </a:solidFill>
              </a:rPr>
              <a:t> </a:t>
            </a:r>
            <a:r>
              <a:rPr lang="tr-TR" dirty="0" err="1">
                <a:solidFill>
                  <a:srgbClr val="C00000"/>
                </a:solidFill>
              </a:rPr>
              <a:t>lymphoid</a:t>
            </a:r>
            <a:r>
              <a:rPr lang="tr-TR" dirty="0">
                <a:solidFill>
                  <a:srgbClr val="C00000"/>
                </a:solidFill>
              </a:rPr>
              <a:t> </a:t>
            </a:r>
            <a:r>
              <a:rPr lang="tr-TR" dirty="0" err="1">
                <a:solidFill>
                  <a:srgbClr val="C00000"/>
                </a:solidFill>
              </a:rPr>
              <a:t>infiltration</a:t>
            </a:r>
            <a:r>
              <a:rPr lang="tr-TR" dirty="0">
                <a:solidFill>
                  <a:srgbClr val="C00000"/>
                </a:solidFill>
              </a:rPr>
              <a:t>; </a:t>
            </a:r>
          </a:p>
          <a:p>
            <a:pPr lvl="1"/>
            <a:r>
              <a:rPr lang="tr-TR" dirty="0" err="1">
                <a:solidFill>
                  <a:srgbClr val="C00000"/>
                </a:solidFill>
              </a:rPr>
              <a:t>generalized</a:t>
            </a:r>
            <a:r>
              <a:rPr lang="tr-TR" dirty="0">
                <a:solidFill>
                  <a:srgbClr val="C00000"/>
                </a:solidFill>
              </a:rPr>
              <a:t> </a:t>
            </a:r>
            <a:r>
              <a:rPr lang="tr-TR" dirty="0" err="1">
                <a:solidFill>
                  <a:srgbClr val="C00000"/>
                </a:solidFill>
              </a:rPr>
              <a:t>lymphoid</a:t>
            </a:r>
            <a:r>
              <a:rPr lang="tr-TR" dirty="0">
                <a:solidFill>
                  <a:srgbClr val="C00000"/>
                </a:solidFill>
              </a:rPr>
              <a:t> </a:t>
            </a:r>
            <a:r>
              <a:rPr lang="tr-TR" dirty="0" err="1">
                <a:solidFill>
                  <a:srgbClr val="C00000"/>
                </a:solidFill>
              </a:rPr>
              <a:t>proliferation</a:t>
            </a:r>
            <a:r>
              <a:rPr lang="tr-TR" dirty="0">
                <a:solidFill>
                  <a:srgbClr val="C00000"/>
                </a:solidFill>
              </a:rPr>
              <a:t> </a:t>
            </a:r>
            <a:r>
              <a:rPr lang="tr-TR" dirty="0" err="1">
                <a:solidFill>
                  <a:srgbClr val="C00000"/>
                </a:solidFill>
              </a:rPr>
              <a:t>and</a:t>
            </a:r>
            <a:r>
              <a:rPr lang="tr-TR" dirty="0">
                <a:solidFill>
                  <a:srgbClr val="C00000"/>
                </a:solidFill>
              </a:rPr>
              <a:t> </a:t>
            </a:r>
            <a:r>
              <a:rPr lang="tr-TR" dirty="0" err="1">
                <a:solidFill>
                  <a:srgbClr val="C00000"/>
                </a:solidFill>
              </a:rPr>
              <a:t>necrosis</a:t>
            </a:r>
            <a:r>
              <a:rPr lang="tr-TR" dirty="0">
                <a:solidFill>
                  <a:srgbClr val="C00000"/>
                </a:solidFill>
              </a:rPr>
              <a:t>; </a:t>
            </a:r>
          </a:p>
          <a:p>
            <a:pPr lvl="1"/>
            <a:r>
              <a:rPr lang="tr-TR" dirty="0" err="1">
                <a:solidFill>
                  <a:srgbClr val="C00000"/>
                </a:solidFill>
              </a:rPr>
              <a:t>widespread</a:t>
            </a:r>
            <a:r>
              <a:rPr lang="tr-TR" dirty="0">
                <a:solidFill>
                  <a:srgbClr val="C00000"/>
                </a:solidFill>
              </a:rPr>
              <a:t> </a:t>
            </a:r>
            <a:r>
              <a:rPr lang="tr-TR" dirty="0" err="1">
                <a:solidFill>
                  <a:srgbClr val="C00000"/>
                </a:solidFill>
              </a:rPr>
              <a:t>vasculitis</a:t>
            </a:r>
            <a:r>
              <a:rPr lang="tr-TR" dirty="0">
                <a:solidFill>
                  <a:srgbClr val="C00000"/>
                </a:solidFill>
              </a:rPr>
              <a:t>. </a:t>
            </a:r>
          </a:p>
          <a:p>
            <a:r>
              <a:rPr lang="tr-TR" dirty="0" err="1"/>
              <a:t>Mucosal</a:t>
            </a:r>
            <a:r>
              <a:rPr lang="tr-TR" dirty="0"/>
              <a:t> </a:t>
            </a:r>
            <a:r>
              <a:rPr lang="tr-TR" dirty="0" err="1"/>
              <a:t>ulcerations</a:t>
            </a:r>
            <a:r>
              <a:rPr lang="tr-TR" dirty="0"/>
              <a:t> </a:t>
            </a:r>
            <a:r>
              <a:rPr lang="tr-TR" dirty="0" err="1"/>
              <a:t>and</a:t>
            </a:r>
            <a:r>
              <a:rPr lang="tr-TR" dirty="0"/>
              <a:t> </a:t>
            </a:r>
            <a:r>
              <a:rPr lang="tr-TR" dirty="0" err="1"/>
              <a:t>hemorrhage</a:t>
            </a:r>
            <a:r>
              <a:rPr lang="tr-TR" dirty="0"/>
              <a:t> </a:t>
            </a:r>
            <a:r>
              <a:rPr lang="tr-TR" dirty="0" err="1"/>
              <a:t>are</a:t>
            </a:r>
            <a:r>
              <a:rPr lang="tr-TR" dirty="0"/>
              <a:t> </a:t>
            </a:r>
            <a:r>
              <a:rPr lang="tr-TR" dirty="0" err="1"/>
              <a:t>common</a:t>
            </a:r>
            <a:r>
              <a:rPr lang="tr-TR" dirty="0"/>
              <a:t>. </a:t>
            </a:r>
          </a:p>
          <a:p>
            <a:r>
              <a:rPr lang="tr-TR" dirty="0" err="1"/>
              <a:t>Hemorrhages</a:t>
            </a:r>
            <a:r>
              <a:rPr lang="tr-TR" dirty="0"/>
              <a:t> </a:t>
            </a:r>
            <a:r>
              <a:rPr lang="tr-TR" dirty="0" err="1"/>
              <a:t>may</a:t>
            </a:r>
            <a:r>
              <a:rPr lang="tr-TR" dirty="0"/>
              <a:t> be </a:t>
            </a:r>
            <a:r>
              <a:rPr lang="tr-TR" dirty="0" err="1"/>
              <a:t>present</a:t>
            </a:r>
            <a:r>
              <a:rPr lang="tr-TR" dirty="0"/>
              <a:t> in </a:t>
            </a:r>
            <a:r>
              <a:rPr lang="tr-TR" dirty="0" err="1"/>
              <a:t>many</a:t>
            </a:r>
            <a:r>
              <a:rPr lang="tr-TR" dirty="0"/>
              <a:t> </a:t>
            </a:r>
            <a:r>
              <a:rPr lang="tr-TR" dirty="0" err="1"/>
              <a:t>parenchymatous</a:t>
            </a:r>
            <a:r>
              <a:rPr lang="tr-TR" dirty="0"/>
              <a:t> </a:t>
            </a:r>
            <a:r>
              <a:rPr lang="tr-TR" dirty="0" err="1"/>
              <a:t>organs</a:t>
            </a:r>
            <a:r>
              <a:rPr lang="tr-TR" dirty="0"/>
              <a:t>, </a:t>
            </a:r>
            <a:r>
              <a:rPr lang="tr-TR" dirty="0" err="1"/>
              <a:t>particularly</a:t>
            </a:r>
            <a:r>
              <a:rPr lang="tr-TR" dirty="0"/>
              <a:t> </a:t>
            </a:r>
            <a:r>
              <a:rPr lang="tr-TR" dirty="0" err="1"/>
              <a:t>lymph</a:t>
            </a:r>
            <a:r>
              <a:rPr lang="tr-TR" dirty="0"/>
              <a:t> </a:t>
            </a:r>
            <a:r>
              <a:rPr lang="tr-TR" dirty="0" err="1"/>
              <a:t>nodes</a:t>
            </a:r>
            <a:r>
              <a:rPr lang="tr-TR" dirty="0"/>
              <a:t>. </a:t>
            </a:r>
          </a:p>
          <a:p>
            <a:r>
              <a:rPr lang="tr-TR" dirty="0"/>
              <a:t>A </a:t>
            </a:r>
            <a:r>
              <a:rPr lang="tr-TR" dirty="0" err="1"/>
              <a:t>classic</a:t>
            </a:r>
            <a:r>
              <a:rPr lang="tr-TR" dirty="0"/>
              <a:t> but not </a:t>
            </a:r>
            <a:r>
              <a:rPr lang="tr-TR" dirty="0" err="1"/>
              <a:t>pathognomonic</a:t>
            </a:r>
            <a:r>
              <a:rPr lang="tr-TR" dirty="0"/>
              <a:t> </a:t>
            </a:r>
            <a:r>
              <a:rPr lang="tr-TR" dirty="0" err="1"/>
              <a:t>histologic</a:t>
            </a:r>
            <a:r>
              <a:rPr lang="tr-TR" dirty="0"/>
              <a:t> </a:t>
            </a:r>
            <a:r>
              <a:rPr lang="tr-TR" dirty="0" err="1"/>
              <a:t>lesion</a:t>
            </a:r>
            <a:r>
              <a:rPr lang="tr-TR" dirty="0"/>
              <a:t> is </a:t>
            </a:r>
            <a:r>
              <a:rPr lang="tr-TR" dirty="0" err="1"/>
              <a:t>fibrinoid</a:t>
            </a:r>
            <a:r>
              <a:rPr lang="tr-TR" dirty="0"/>
              <a:t> </a:t>
            </a:r>
            <a:r>
              <a:rPr lang="tr-TR" dirty="0" err="1"/>
              <a:t>necrosis</a:t>
            </a:r>
            <a:r>
              <a:rPr lang="tr-TR" dirty="0"/>
              <a:t> of </a:t>
            </a:r>
            <a:r>
              <a:rPr lang="tr-TR" dirty="0" err="1"/>
              <a:t>small</a:t>
            </a:r>
            <a:r>
              <a:rPr lang="tr-TR" dirty="0"/>
              <a:t> </a:t>
            </a:r>
            <a:r>
              <a:rPr lang="tr-TR" dirty="0" err="1"/>
              <a:t>muscular</a:t>
            </a:r>
            <a:r>
              <a:rPr lang="tr-TR" dirty="0"/>
              <a:t> </a:t>
            </a:r>
            <a:r>
              <a:rPr lang="tr-TR" dirty="0" err="1"/>
              <a:t>arteries</a:t>
            </a:r>
            <a:r>
              <a:rPr lang="tr-TR" dirty="0"/>
              <a:t>, but </a:t>
            </a:r>
            <a:r>
              <a:rPr lang="tr-TR" dirty="0" err="1"/>
              <a:t>vessels</a:t>
            </a:r>
            <a:r>
              <a:rPr lang="tr-TR" dirty="0"/>
              <a:t> of </a:t>
            </a:r>
            <a:r>
              <a:rPr lang="tr-TR" dirty="0" err="1"/>
              <a:t>all</a:t>
            </a:r>
            <a:r>
              <a:rPr lang="tr-TR" dirty="0"/>
              <a:t> </a:t>
            </a:r>
            <a:r>
              <a:rPr lang="tr-TR" dirty="0" err="1"/>
              <a:t>types</a:t>
            </a:r>
            <a:r>
              <a:rPr lang="tr-TR" dirty="0"/>
              <a:t> </a:t>
            </a:r>
            <a:r>
              <a:rPr lang="tr-TR" dirty="0" err="1"/>
              <a:t>may</a:t>
            </a:r>
            <a:r>
              <a:rPr lang="tr-TR" dirty="0"/>
              <a:t> be </a:t>
            </a:r>
            <a:r>
              <a:rPr lang="tr-TR" dirty="0" err="1"/>
              <a:t>inflamed</a:t>
            </a:r>
            <a:r>
              <a:rPr lang="tr-TR" dirty="0"/>
              <a:t>, </a:t>
            </a:r>
            <a:r>
              <a:rPr lang="tr-TR" dirty="0" err="1"/>
              <a:t>including</a:t>
            </a:r>
            <a:r>
              <a:rPr lang="tr-TR" dirty="0"/>
              <a:t> </a:t>
            </a:r>
            <a:r>
              <a:rPr lang="tr-TR" dirty="0" err="1"/>
              <a:t>those</a:t>
            </a:r>
            <a:r>
              <a:rPr lang="tr-TR" dirty="0"/>
              <a:t> in </a:t>
            </a:r>
            <a:r>
              <a:rPr lang="tr-TR" dirty="0" err="1"/>
              <a:t>the</a:t>
            </a:r>
            <a:r>
              <a:rPr lang="tr-TR" dirty="0"/>
              <a:t> </a:t>
            </a:r>
            <a:r>
              <a:rPr lang="tr-TR" dirty="0" err="1"/>
              <a:t>brain</a:t>
            </a:r>
            <a:r>
              <a:rPr lang="tr-TR" dirty="0"/>
              <a:t>. </a:t>
            </a:r>
          </a:p>
          <a:p>
            <a:r>
              <a:rPr lang="tr-TR" dirty="0" err="1"/>
              <a:t>Prominent</a:t>
            </a:r>
            <a:r>
              <a:rPr lang="tr-TR" dirty="0"/>
              <a:t> </a:t>
            </a:r>
            <a:r>
              <a:rPr lang="tr-TR" dirty="0" err="1"/>
              <a:t>white</a:t>
            </a:r>
            <a:r>
              <a:rPr lang="tr-TR" dirty="0"/>
              <a:t> </a:t>
            </a:r>
            <a:r>
              <a:rPr lang="tr-TR" dirty="0" err="1"/>
              <a:t>nodules</a:t>
            </a:r>
            <a:r>
              <a:rPr lang="tr-TR" dirty="0"/>
              <a:t> </a:t>
            </a:r>
            <a:r>
              <a:rPr lang="tr-TR" dirty="0" err="1"/>
              <a:t>representing</a:t>
            </a:r>
            <a:r>
              <a:rPr lang="tr-TR" dirty="0"/>
              <a:t> </a:t>
            </a:r>
            <a:r>
              <a:rPr lang="tr-TR" dirty="0" err="1"/>
              <a:t>intramural</a:t>
            </a:r>
            <a:r>
              <a:rPr lang="tr-TR" dirty="0"/>
              <a:t> </a:t>
            </a:r>
            <a:r>
              <a:rPr lang="tr-TR" dirty="0" err="1"/>
              <a:t>and</a:t>
            </a:r>
            <a:r>
              <a:rPr lang="tr-TR" dirty="0"/>
              <a:t> </a:t>
            </a:r>
            <a:r>
              <a:rPr lang="tr-TR" dirty="0" err="1"/>
              <a:t>perivascular</a:t>
            </a:r>
            <a:r>
              <a:rPr lang="tr-TR" dirty="0"/>
              <a:t> </a:t>
            </a:r>
            <a:r>
              <a:rPr lang="tr-TR" dirty="0" err="1"/>
              <a:t>proliferation</a:t>
            </a:r>
            <a:r>
              <a:rPr lang="tr-TR" dirty="0"/>
              <a:t> </a:t>
            </a:r>
            <a:r>
              <a:rPr lang="tr-TR" dirty="0" err="1"/>
              <a:t>may</a:t>
            </a:r>
            <a:r>
              <a:rPr lang="tr-TR" dirty="0"/>
              <a:t> be </a:t>
            </a:r>
            <a:r>
              <a:rPr lang="tr-TR" dirty="0" err="1"/>
              <a:t>apparent</a:t>
            </a:r>
            <a:r>
              <a:rPr lang="tr-TR" dirty="0"/>
              <a:t>, </a:t>
            </a:r>
            <a:r>
              <a:rPr lang="tr-TR" dirty="0" err="1"/>
              <a:t>particularly</a:t>
            </a:r>
            <a:r>
              <a:rPr lang="tr-TR" dirty="0"/>
              <a:t> in </a:t>
            </a:r>
            <a:r>
              <a:rPr lang="tr-TR" dirty="0" err="1"/>
              <a:t>the</a:t>
            </a:r>
            <a:r>
              <a:rPr lang="tr-TR" dirty="0"/>
              <a:t> </a:t>
            </a:r>
            <a:r>
              <a:rPr lang="tr-TR" dirty="0" err="1"/>
              <a:t>kidneys</a:t>
            </a:r>
            <a:r>
              <a:rPr lang="tr-TR" dirty="0"/>
              <a:t>.</a:t>
            </a:r>
          </a:p>
        </p:txBody>
      </p:sp>
    </p:spTree>
    <p:extLst>
      <p:ext uri="{BB962C8B-B14F-4D97-AF65-F5344CB8AC3E}">
        <p14:creationId xmlns:p14="http://schemas.microsoft.com/office/powerpoint/2010/main" val="39730910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330040" y="382929"/>
            <a:ext cx="3175000" cy="2133600"/>
          </a:xfrm>
          <a:prstGeom prst="rect">
            <a:avLst/>
          </a:prstGeom>
        </p:spPr>
      </p:pic>
      <p:sp>
        <p:nvSpPr>
          <p:cNvPr id="5" name="Dikdörtgen 4"/>
          <p:cNvSpPr/>
          <p:nvPr/>
        </p:nvSpPr>
        <p:spPr>
          <a:xfrm>
            <a:off x="242184" y="2608123"/>
            <a:ext cx="3350711" cy="584775"/>
          </a:xfrm>
          <a:prstGeom prst="rect">
            <a:avLst/>
          </a:prstGeom>
        </p:spPr>
        <p:txBody>
          <a:bodyPr wrap="square">
            <a:spAutoFit/>
          </a:bodyPr>
          <a:lstStyle/>
          <a:p>
            <a:r>
              <a:rPr lang="tr-TR" sz="1600" dirty="0" err="1"/>
              <a:t>Bovine</a:t>
            </a:r>
            <a:r>
              <a:rPr lang="tr-TR" sz="1600" dirty="0"/>
              <a:t>, hard </a:t>
            </a:r>
            <a:r>
              <a:rPr lang="tr-TR" sz="1600" dirty="0" err="1"/>
              <a:t>palate</a:t>
            </a:r>
            <a:r>
              <a:rPr lang="tr-TR" sz="1600" dirty="0"/>
              <a:t>. </a:t>
            </a:r>
            <a:r>
              <a:rPr lang="tr-TR" sz="1600" dirty="0" err="1"/>
              <a:t>There</a:t>
            </a:r>
            <a:r>
              <a:rPr lang="tr-TR" sz="1600" dirty="0"/>
              <a:t> </a:t>
            </a:r>
            <a:r>
              <a:rPr lang="tr-TR" sz="1600" dirty="0" err="1"/>
              <a:t>are</a:t>
            </a:r>
            <a:r>
              <a:rPr lang="tr-TR" sz="1600" dirty="0"/>
              <a:t> </a:t>
            </a:r>
            <a:r>
              <a:rPr lang="tr-TR" sz="1600" dirty="0" err="1"/>
              <a:t>multiple</a:t>
            </a:r>
            <a:r>
              <a:rPr lang="tr-TR" sz="1600" dirty="0"/>
              <a:t> </a:t>
            </a:r>
            <a:r>
              <a:rPr lang="tr-TR" sz="1600" dirty="0" err="1"/>
              <a:t>coalescing</a:t>
            </a:r>
            <a:r>
              <a:rPr lang="tr-TR" sz="1600" dirty="0"/>
              <a:t> </a:t>
            </a:r>
            <a:r>
              <a:rPr lang="tr-TR" sz="1600" dirty="0" err="1"/>
              <a:t>mucosal</a:t>
            </a:r>
            <a:r>
              <a:rPr lang="tr-TR" sz="1600" dirty="0"/>
              <a:t> </a:t>
            </a:r>
            <a:r>
              <a:rPr lang="tr-TR" sz="1600" dirty="0" err="1"/>
              <a:t>erosions</a:t>
            </a:r>
            <a:r>
              <a:rPr lang="tr-TR" sz="1600" dirty="0"/>
              <a:t>.</a:t>
            </a:r>
          </a:p>
        </p:txBody>
      </p:sp>
      <p:pic>
        <p:nvPicPr>
          <p:cNvPr id="6" name="Resim 5"/>
          <p:cNvPicPr>
            <a:picLocks noChangeAspect="1"/>
          </p:cNvPicPr>
          <p:nvPr/>
        </p:nvPicPr>
        <p:blipFill>
          <a:blip r:embed="rId3"/>
          <a:stretch>
            <a:fillRect/>
          </a:stretch>
        </p:blipFill>
        <p:spPr>
          <a:xfrm>
            <a:off x="4277006" y="408329"/>
            <a:ext cx="3175000" cy="2108200"/>
          </a:xfrm>
          <a:prstGeom prst="rect">
            <a:avLst/>
          </a:prstGeom>
        </p:spPr>
      </p:pic>
      <p:sp>
        <p:nvSpPr>
          <p:cNvPr id="7" name="Dikdörtgen 6"/>
          <p:cNvSpPr/>
          <p:nvPr/>
        </p:nvSpPr>
        <p:spPr>
          <a:xfrm>
            <a:off x="4190035" y="2608123"/>
            <a:ext cx="3391383" cy="584775"/>
          </a:xfrm>
          <a:prstGeom prst="rect">
            <a:avLst/>
          </a:prstGeom>
        </p:spPr>
        <p:txBody>
          <a:bodyPr wrap="square">
            <a:spAutoFit/>
          </a:bodyPr>
          <a:lstStyle/>
          <a:p>
            <a:r>
              <a:rPr lang="tr-TR" sz="1600" dirty="0" err="1"/>
              <a:t>Bovine</a:t>
            </a:r>
            <a:r>
              <a:rPr lang="tr-TR" sz="1600" dirty="0"/>
              <a:t>, skin. </a:t>
            </a:r>
            <a:r>
              <a:rPr lang="tr-TR" sz="1600" dirty="0" err="1"/>
              <a:t>There</a:t>
            </a:r>
            <a:r>
              <a:rPr lang="tr-TR" sz="1600" dirty="0"/>
              <a:t> </a:t>
            </a:r>
            <a:r>
              <a:rPr lang="tr-TR" sz="1600" dirty="0" err="1"/>
              <a:t>are</a:t>
            </a:r>
            <a:r>
              <a:rPr lang="tr-TR" sz="1600" dirty="0"/>
              <a:t> </a:t>
            </a:r>
            <a:r>
              <a:rPr lang="tr-TR" sz="1600" dirty="0" err="1"/>
              <a:t>numerous</a:t>
            </a:r>
            <a:r>
              <a:rPr lang="tr-TR" sz="1600" dirty="0"/>
              <a:t> </a:t>
            </a:r>
            <a:r>
              <a:rPr lang="tr-TR" sz="1600" dirty="0" err="1"/>
              <a:t>raised</a:t>
            </a:r>
            <a:r>
              <a:rPr lang="tr-TR" sz="1600" dirty="0"/>
              <a:t> </a:t>
            </a:r>
            <a:r>
              <a:rPr lang="tr-TR" sz="1600" dirty="0" err="1"/>
              <a:t>plaques</a:t>
            </a:r>
            <a:r>
              <a:rPr lang="tr-TR" sz="1600" dirty="0"/>
              <a:t> (</a:t>
            </a:r>
            <a:r>
              <a:rPr lang="tr-TR" sz="1600" dirty="0" err="1"/>
              <a:t>multifocal</a:t>
            </a:r>
            <a:r>
              <a:rPr lang="tr-TR" sz="1600" dirty="0"/>
              <a:t> </a:t>
            </a:r>
            <a:r>
              <a:rPr lang="tr-TR" sz="1600" dirty="0" err="1"/>
              <a:t>dermatitis</a:t>
            </a:r>
            <a:r>
              <a:rPr lang="tr-TR" sz="1600" dirty="0"/>
              <a:t>).</a:t>
            </a:r>
          </a:p>
        </p:txBody>
      </p:sp>
      <p:pic>
        <p:nvPicPr>
          <p:cNvPr id="8" name="Resim 7"/>
          <p:cNvPicPr>
            <a:picLocks noChangeAspect="1"/>
          </p:cNvPicPr>
          <p:nvPr/>
        </p:nvPicPr>
        <p:blipFill>
          <a:blip r:embed="rId4"/>
          <a:stretch>
            <a:fillRect/>
          </a:stretch>
        </p:blipFill>
        <p:spPr>
          <a:xfrm>
            <a:off x="8223972" y="408329"/>
            <a:ext cx="3175000" cy="2133600"/>
          </a:xfrm>
          <a:prstGeom prst="rect">
            <a:avLst/>
          </a:prstGeom>
        </p:spPr>
      </p:pic>
      <p:sp>
        <p:nvSpPr>
          <p:cNvPr id="9" name="Dikdörtgen 8"/>
          <p:cNvSpPr/>
          <p:nvPr/>
        </p:nvSpPr>
        <p:spPr>
          <a:xfrm>
            <a:off x="8223972" y="2654289"/>
            <a:ext cx="3315987" cy="830997"/>
          </a:xfrm>
          <a:prstGeom prst="rect">
            <a:avLst/>
          </a:prstGeom>
        </p:spPr>
        <p:txBody>
          <a:bodyPr wrap="square">
            <a:spAutoFit/>
          </a:bodyPr>
          <a:lstStyle/>
          <a:p>
            <a:r>
              <a:rPr lang="tr-TR" sz="1600" dirty="0" err="1"/>
              <a:t>Bovine</a:t>
            </a:r>
            <a:r>
              <a:rPr lang="tr-TR" sz="1600" dirty="0"/>
              <a:t>, </a:t>
            </a:r>
            <a:r>
              <a:rPr lang="tr-TR" sz="1600" dirty="0" err="1"/>
              <a:t>head</a:t>
            </a:r>
            <a:r>
              <a:rPr lang="tr-TR" sz="1600" dirty="0"/>
              <a:t>, </a:t>
            </a:r>
            <a:r>
              <a:rPr lang="tr-TR" sz="1600" dirty="0" err="1"/>
              <a:t>sagittal</a:t>
            </a:r>
            <a:r>
              <a:rPr lang="tr-TR" sz="1600" dirty="0"/>
              <a:t> </a:t>
            </a:r>
            <a:r>
              <a:rPr lang="tr-TR" sz="1600" dirty="0" err="1"/>
              <a:t>section</a:t>
            </a:r>
            <a:r>
              <a:rPr lang="tr-TR" sz="1600" dirty="0"/>
              <a:t>. </a:t>
            </a:r>
            <a:r>
              <a:rPr lang="tr-TR" sz="1600" dirty="0" err="1"/>
              <a:t>Mucoid</a:t>
            </a:r>
            <a:r>
              <a:rPr lang="tr-TR" sz="1600" dirty="0"/>
              <a:t> </a:t>
            </a:r>
            <a:r>
              <a:rPr lang="tr-TR" sz="1600" dirty="0" err="1"/>
              <a:t>exudate</a:t>
            </a:r>
            <a:r>
              <a:rPr lang="tr-TR" sz="1600" dirty="0"/>
              <a:t> </a:t>
            </a:r>
            <a:r>
              <a:rPr lang="tr-TR" sz="1600" dirty="0" err="1"/>
              <a:t>multifocally</a:t>
            </a:r>
            <a:r>
              <a:rPr lang="tr-TR" sz="1600" dirty="0"/>
              <a:t> </a:t>
            </a:r>
            <a:r>
              <a:rPr lang="tr-TR" sz="1600" dirty="0" err="1"/>
              <a:t>covers</a:t>
            </a:r>
            <a:r>
              <a:rPr lang="tr-TR" sz="1600" dirty="0"/>
              <a:t> </a:t>
            </a:r>
            <a:r>
              <a:rPr lang="tr-TR" sz="1600" dirty="0" err="1"/>
              <a:t>the</a:t>
            </a:r>
            <a:r>
              <a:rPr lang="tr-TR" sz="1600" dirty="0"/>
              <a:t> </a:t>
            </a:r>
            <a:r>
              <a:rPr lang="tr-TR" sz="1600" dirty="0" err="1"/>
              <a:t>nasal</a:t>
            </a:r>
            <a:r>
              <a:rPr lang="tr-TR" sz="1600" dirty="0"/>
              <a:t> </a:t>
            </a:r>
            <a:r>
              <a:rPr lang="tr-TR" sz="1600" dirty="0" err="1"/>
              <a:t>and</a:t>
            </a:r>
            <a:r>
              <a:rPr lang="tr-TR" sz="1600" dirty="0"/>
              <a:t> </a:t>
            </a:r>
            <a:r>
              <a:rPr lang="tr-TR" sz="1600" dirty="0" err="1"/>
              <a:t>pharyngeal</a:t>
            </a:r>
            <a:r>
              <a:rPr lang="tr-TR" sz="1600" dirty="0"/>
              <a:t> </a:t>
            </a:r>
            <a:r>
              <a:rPr lang="tr-TR" sz="1600" dirty="0" err="1"/>
              <a:t>mucosa</a:t>
            </a:r>
            <a:r>
              <a:rPr lang="tr-TR" sz="1600" dirty="0"/>
              <a:t>.</a:t>
            </a:r>
          </a:p>
        </p:txBody>
      </p:sp>
      <p:pic>
        <p:nvPicPr>
          <p:cNvPr id="10" name="Resim 9"/>
          <p:cNvPicPr>
            <a:picLocks noChangeAspect="1"/>
          </p:cNvPicPr>
          <p:nvPr/>
        </p:nvPicPr>
        <p:blipFill>
          <a:blip r:embed="rId5"/>
          <a:stretch>
            <a:fillRect/>
          </a:stretch>
        </p:blipFill>
        <p:spPr>
          <a:xfrm>
            <a:off x="242184" y="3485286"/>
            <a:ext cx="3175000" cy="2146300"/>
          </a:xfrm>
          <a:prstGeom prst="rect">
            <a:avLst/>
          </a:prstGeom>
        </p:spPr>
      </p:pic>
      <p:sp>
        <p:nvSpPr>
          <p:cNvPr id="11" name="Dikdörtgen 10"/>
          <p:cNvSpPr/>
          <p:nvPr/>
        </p:nvSpPr>
        <p:spPr>
          <a:xfrm>
            <a:off x="242184" y="5814311"/>
            <a:ext cx="3175000" cy="584775"/>
          </a:xfrm>
          <a:prstGeom prst="rect">
            <a:avLst/>
          </a:prstGeom>
        </p:spPr>
        <p:txBody>
          <a:bodyPr wrap="square">
            <a:spAutoFit/>
          </a:bodyPr>
          <a:lstStyle/>
          <a:p>
            <a:r>
              <a:rPr lang="tr-TR" sz="1600" dirty="0" err="1"/>
              <a:t>Bovine</a:t>
            </a:r>
            <a:r>
              <a:rPr lang="tr-TR" sz="1600" dirty="0"/>
              <a:t>, </a:t>
            </a:r>
            <a:r>
              <a:rPr lang="tr-TR" sz="1600" dirty="0" err="1"/>
              <a:t>nasal</a:t>
            </a:r>
            <a:r>
              <a:rPr lang="tr-TR" sz="1600" dirty="0"/>
              <a:t> </a:t>
            </a:r>
            <a:r>
              <a:rPr lang="tr-TR" sz="1600" dirty="0" err="1"/>
              <a:t>turbinate</a:t>
            </a:r>
            <a:r>
              <a:rPr lang="tr-TR" sz="1600" dirty="0"/>
              <a:t>. </a:t>
            </a:r>
            <a:r>
              <a:rPr lang="tr-TR" sz="1600" dirty="0" err="1"/>
              <a:t>There</a:t>
            </a:r>
            <a:r>
              <a:rPr lang="tr-TR" sz="1600" dirty="0"/>
              <a:t> is a </a:t>
            </a:r>
            <a:r>
              <a:rPr lang="tr-TR" sz="1600" dirty="0" err="1"/>
              <a:t>small</a:t>
            </a:r>
            <a:r>
              <a:rPr lang="tr-TR" sz="1600" dirty="0"/>
              <a:t> </a:t>
            </a:r>
            <a:r>
              <a:rPr lang="tr-TR" sz="1600" dirty="0" err="1"/>
              <a:t>amount</a:t>
            </a:r>
            <a:r>
              <a:rPr lang="tr-TR" sz="1600" dirty="0"/>
              <a:t> of </a:t>
            </a:r>
            <a:r>
              <a:rPr lang="tr-TR" sz="1600" dirty="0" err="1"/>
              <a:t>mucoid</a:t>
            </a:r>
            <a:r>
              <a:rPr lang="tr-TR" sz="1600" dirty="0"/>
              <a:t> </a:t>
            </a:r>
            <a:r>
              <a:rPr lang="tr-TR" sz="1600" dirty="0" err="1"/>
              <a:t>exudate</a:t>
            </a:r>
            <a:r>
              <a:rPr lang="tr-TR" sz="1600" dirty="0"/>
              <a:t>.</a:t>
            </a:r>
          </a:p>
        </p:txBody>
      </p:sp>
      <p:pic>
        <p:nvPicPr>
          <p:cNvPr id="12" name="Resim 11"/>
          <p:cNvPicPr>
            <a:picLocks noChangeAspect="1"/>
          </p:cNvPicPr>
          <p:nvPr/>
        </p:nvPicPr>
        <p:blipFill>
          <a:blip r:embed="rId6"/>
          <a:stretch>
            <a:fillRect/>
          </a:stretch>
        </p:blipFill>
        <p:spPr>
          <a:xfrm>
            <a:off x="4190035" y="3485286"/>
            <a:ext cx="3175000" cy="2146300"/>
          </a:xfrm>
          <a:prstGeom prst="rect">
            <a:avLst/>
          </a:prstGeom>
        </p:spPr>
      </p:pic>
      <p:sp>
        <p:nvSpPr>
          <p:cNvPr id="13" name="Dikdörtgen 12"/>
          <p:cNvSpPr/>
          <p:nvPr/>
        </p:nvSpPr>
        <p:spPr>
          <a:xfrm>
            <a:off x="4026220" y="5710894"/>
            <a:ext cx="3338815" cy="830997"/>
          </a:xfrm>
          <a:prstGeom prst="rect">
            <a:avLst/>
          </a:prstGeom>
        </p:spPr>
        <p:txBody>
          <a:bodyPr wrap="square">
            <a:spAutoFit/>
          </a:bodyPr>
          <a:lstStyle/>
          <a:p>
            <a:r>
              <a:rPr lang="tr-TR" sz="1600" dirty="0" err="1"/>
              <a:t>Bovine</a:t>
            </a:r>
            <a:r>
              <a:rPr lang="tr-TR" sz="1600" dirty="0"/>
              <a:t>, </a:t>
            </a:r>
            <a:r>
              <a:rPr lang="tr-TR" sz="1600" dirty="0" err="1"/>
              <a:t>prescapular</a:t>
            </a:r>
            <a:r>
              <a:rPr lang="tr-TR" sz="1600" dirty="0"/>
              <a:t> </a:t>
            </a:r>
            <a:r>
              <a:rPr lang="tr-TR" sz="1600" dirty="0" err="1"/>
              <a:t>lymph</a:t>
            </a:r>
            <a:r>
              <a:rPr lang="tr-TR" sz="1600" dirty="0"/>
              <a:t> </a:t>
            </a:r>
            <a:r>
              <a:rPr lang="tr-TR" sz="1600" dirty="0" err="1"/>
              <a:t>nodes</a:t>
            </a:r>
            <a:r>
              <a:rPr lang="tr-TR" sz="1600" dirty="0"/>
              <a:t>: </a:t>
            </a:r>
            <a:r>
              <a:rPr lang="tr-TR" sz="1600" dirty="0" err="1"/>
              <a:t>Moderately</a:t>
            </a:r>
            <a:r>
              <a:rPr lang="tr-TR" sz="1600" dirty="0"/>
              <a:t> (</a:t>
            </a:r>
            <a:r>
              <a:rPr lang="tr-TR" sz="1600" dirty="0" err="1"/>
              <a:t>left</a:t>
            </a:r>
            <a:r>
              <a:rPr lang="tr-TR" sz="1600" dirty="0"/>
              <a:t>) </a:t>
            </a:r>
            <a:r>
              <a:rPr lang="tr-TR" sz="1600" dirty="0" err="1"/>
              <a:t>to</a:t>
            </a:r>
            <a:r>
              <a:rPr lang="tr-TR" sz="1600" dirty="0"/>
              <a:t> </a:t>
            </a:r>
            <a:r>
              <a:rPr lang="tr-TR" sz="1600" dirty="0" err="1"/>
              <a:t>markedly</a:t>
            </a:r>
            <a:r>
              <a:rPr lang="tr-TR" sz="1600" dirty="0"/>
              <a:t> </a:t>
            </a:r>
            <a:r>
              <a:rPr lang="tr-TR" sz="1600" dirty="0" err="1"/>
              <a:t>enlarged</a:t>
            </a:r>
            <a:r>
              <a:rPr lang="tr-TR" sz="1600" dirty="0"/>
              <a:t> (</a:t>
            </a:r>
            <a:r>
              <a:rPr lang="tr-TR" sz="1600" dirty="0" err="1"/>
              <a:t>right</a:t>
            </a:r>
            <a:r>
              <a:rPr lang="tr-TR" sz="1600" dirty="0"/>
              <a:t>) </a:t>
            </a:r>
            <a:r>
              <a:rPr lang="tr-TR" sz="1600" dirty="0" err="1"/>
              <a:t>due</a:t>
            </a:r>
            <a:r>
              <a:rPr lang="tr-TR" sz="1600" dirty="0"/>
              <a:t> </a:t>
            </a:r>
            <a:r>
              <a:rPr lang="tr-TR" sz="1600" dirty="0" err="1"/>
              <a:t>to</a:t>
            </a:r>
            <a:r>
              <a:rPr lang="tr-TR" sz="1600" dirty="0"/>
              <a:t> MCF.</a:t>
            </a:r>
          </a:p>
        </p:txBody>
      </p:sp>
      <p:pic>
        <p:nvPicPr>
          <p:cNvPr id="14" name="Resim 13"/>
          <p:cNvPicPr>
            <a:picLocks noChangeAspect="1"/>
          </p:cNvPicPr>
          <p:nvPr/>
        </p:nvPicPr>
        <p:blipFill>
          <a:blip r:embed="rId7"/>
          <a:stretch>
            <a:fillRect/>
          </a:stretch>
        </p:blipFill>
        <p:spPr>
          <a:xfrm>
            <a:off x="8137886" y="3485286"/>
            <a:ext cx="3175000" cy="2133600"/>
          </a:xfrm>
          <a:prstGeom prst="rect">
            <a:avLst/>
          </a:prstGeom>
        </p:spPr>
      </p:pic>
      <p:sp>
        <p:nvSpPr>
          <p:cNvPr id="15" name="Dikdörtgen 14"/>
          <p:cNvSpPr/>
          <p:nvPr/>
        </p:nvSpPr>
        <p:spPr>
          <a:xfrm>
            <a:off x="7912922" y="5731246"/>
            <a:ext cx="3938086" cy="830997"/>
          </a:xfrm>
          <a:prstGeom prst="rect">
            <a:avLst/>
          </a:prstGeom>
        </p:spPr>
        <p:txBody>
          <a:bodyPr wrap="square">
            <a:spAutoFit/>
          </a:bodyPr>
          <a:lstStyle/>
          <a:p>
            <a:r>
              <a:rPr lang="tr-TR" sz="1600" dirty="0" err="1"/>
              <a:t>Bovine</a:t>
            </a:r>
            <a:r>
              <a:rPr lang="tr-TR" sz="1600" dirty="0"/>
              <a:t>, </a:t>
            </a:r>
            <a:r>
              <a:rPr lang="tr-TR" sz="1600" dirty="0" err="1"/>
              <a:t>prescapular</a:t>
            </a:r>
            <a:r>
              <a:rPr lang="tr-TR" sz="1600" dirty="0"/>
              <a:t> </a:t>
            </a:r>
            <a:r>
              <a:rPr lang="tr-TR" sz="1600" dirty="0" err="1"/>
              <a:t>lymph</a:t>
            </a:r>
            <a:r>
              <a:rPr lang="tr-TR" sz="1600" dirty="0"/>
              <a:t> </a:t>
            </a:r>
            <a:r>
              <a:rPr lang="tr-TR" sz="1600" dirty="0" err="1"/>
              <a:t>node</a:t>
            </a:r>
            <a:r>
              <a:rPr lang="tr-TR" sz="1600" dirty="0"/>
              <a:t>. </a:t>
            </a:r>
            <a:r>
              <a:rPr lang="tr-TR" sz="1600" dirty="0" err="1"/>
              <a:t>There</a:t>
            </a:r>
            <a:r>
              <a:rPr lang="tr-TR" sz="1600" dirty="0"/>
              <a:t> </a:t>
            </a:r>
            <a:r>
              <a:rPr lang="tr-TR" sz="1600" dirty="0" err="1"/>
              <a:t>are</a:t>
            </a:r>
            <a:r>
              <a:rPr lang="tr-TR" sz="1600" dirty="0"/>
              <a:t> </a:t>
            </a:r>
            <a:r>
              <a:rPr lang="tr-TR" sz="1600" dirty="0" err="1"/>
              <a:t>foci</a:t>
            </a:r>
            <a:r>
              <a:rPr lang="tr-TR" sz="1600" dirty="0"/>
              <a:t> of </a:t>
            </a:r>
            <a:r>
              <a:rPr lang="tr-TR" sz="1600" dirty="0" err="1"/>
              <a:t>hemorrhage</a:t>
            </a:r>
            <a:r>
              <a:rPr lang="tr-TR" sz="1600" dirty="0"/>
              <a:t> (</a:t>
            </a:r>
            <a:r>
              <a:rPr lang="tr-TR" sz="1600" dirty="0" err="1"/>
              <a:t>and</a:t>
            </a:r>
            <a:r>
              <a:rPr lang="tr-TR" sz="1600" dirty="0"/>
              <a:t> </a:t>
            </a:r>
            <a:r>
              <a:rPr lang="tr-TR" sz="1600" dirty="0" err="1"/>
              <a:t>necrosis</a:t>
            </a:r>
            <a:r>
              <a:rPr lang="tr-TR" sz="1600" dirty="0"/>
              <a:t>) in </a:t>
            </a:r>
            <a:r>
              <a:rPr lang="tr-TR" sz="1600" dirty="0" err="1"/>
              <a:t>the</a:t>
            </a:r>
            <a:r>
              <a:rPr lang="tr-TR" sz="1600" dirty="0"/>
              <a:t> </a:t>
            </a:r>
            <a:r>
              <a:rPr lang="tr-TR" sz="1600" dirty="0" err="1"/>
              <a:t>cortex</a:t>
            </a:r>
            <a:r>
              <a:rPr lang="tr-TR" sz="1600" dirty="0"/>
              <a:t>, </a:t>
            </a:r>
            <a:r>
              <a:rPr lang="tr-TR" sz="1600" dirty="0" err="1"/>
              <a:t>and</a:t>
            </a:r>
            <a:r>
              <a:rPr lang="tr-TR" sz="1600" dirty="0"/>
              <a:t> </a:t>
            </a:r>
            <a:r>
              <a:rPr lang="tr-TR" sz="1600" dirty="0" err="1"/>
              <a:t>the</a:t>
            </a:r>
            <a:r>
              <a:rPr lang="tr-TR" sz="1600" dirty="0"/>
              <a:t> </a:t>
            </a:r>
            <a:r>
              <a:rPr lang="tr-TR" sz="1600" dirty="0" err="1"/>
              <a:t>medulla</a:t>
            </a:r>
            <a:r>
              <a:rPr lang="tr-TR" sz="1600" dirty="0"/>
              <a:t> is </a:t>
            </a:r>
            <a:r>
              <a:rPr lang="tr-TR" sz="1600" dirty="0" err="1"/>
              <a:t>edematous</a:t>
            </a:r>
            <a:r>
              <a:rPr lang="tr-TR" sz="1600" dirty="0"/>
              <a:t>.</a:t>
            </a:r>
          </a:p>
        </p:txBody>
      </p:sp>
    </p:spTree>
    <p:extLst>
      <p:ext uri="{BB962C8B-B14F-4D97-AF65-F5344CB8AC3E}">
        <p14:creationId xmlns:p14="http://schemas.microsoft.com/office/powerpoint/2010/main" val="3248497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376338" y="422878"/>
            <a:ext cx="3175000" cy="2146300"/>
          </a:xfrm>
          <a:prstGeom prst="rect">
            <a:avLst/>
          </a:prstGeom>
        </p:spPr>
      </p:pic>
      <p:sp>
        <p:nvSpPr>
          <p:cNvPr id="5" name="Dikdörtgen 4"/>
          <p:cNvSpPr/>
          <p:nvPr/>
        </p:nvSpPr>
        <p:spPr>
          <a:xfrm>
            <a:off x="275863" y="2569178"/>
            <a:ext cx="3375949" cy="830997"/>
          </a:xfrm>
          <a:prstGeom prst="rect">
            <a:avLst/>
          </a:prstGeom>
        </p:spPr>
        <p:txBody>
          <a:bodyPr wrap="square">
            <a:spAutoFit/>
          </a:bodyPr>
          <a:lstStyle/>
          <a:p>
            <a:r>
              <a:rPr lang="tr-TR" sz="1600" dirty="0" err="1"/>
              <a:t>Bovine</a:t>
            </a:r>
            <a:r>
              <a:rPr lang="tr-TR" sz="1600" dirty="0"/>
              <a:t>, </a:t>
            </a:r>
            <a:r>
              <a:rPr lang="tr-TR" sz="1600" dirty="0" err="1"/>
              <a:t>omasum</a:t>
            </a:r>
            <a:r>
              <a:rPr lang="tr-TR" sz="1600" dirty="0"/>
              <a:t>. </a:t>
            </a:r>
            <a:r>
              <a:rPr lang="tr-TR" sz="1600" dirty="0" err="1"/>
              <a:t>Omasal</a:t>
            </a:r>
            <a:r>
              <a:rPr lang="tr-TR" sz="1600" dirty="0"/>
              <a:t> </a:t>
            </a:r>
            <a:r>
              <a:rPr lang="tr-TR" sz="1600" dirty="0" err="1"/>
              <a:t>leaves</a:t>
            </a:r>
            <a:r>
              <a:rPr lang="tr-TR" sz="1600" dirty="0"/>
              <a:t> </a:t>
            </a:r>
            <a:r>
              <a:rPr lang="tr-TR" sz="1600" dirty="0" err="1"/>
              <a:t>contain</a:t>
            </a:r>
            <a:r>
              <a:rPr lang="tr-TR" sz="1600" dirty="0"/>
              <a:t> </a:t>
            </a:r>
            <a:r>
              <a:rPr lang="tr-TR" sz="1600" dirty="0" err="1"/>
              <a:t>multiple</a:t>
            </a:r>
            <a:r>
              <a:rPr lang="tr-TR" sz="1600" dirty="0"/>
              <a:t> </a:t>
            </a:r>
            <a:r>
              <a:rPr lang="tr-TR" sz="1600" dirty="0" err="1"/>
              <a:t>pale</a:t>
            </a:r>
            <a:r>
              <a:rPr lang="tr-TR" sz="1600" dirty="0"/>
              <a:t> </a:t>
            </a:r>
            <a:r>
              <a:rPr lang="tr-TR" sz="1600" dirty="0" err="1"/>
              <a:t>foci</a:t>
            </a:r>
            <a:r>
              <a:rPr lang="tr-TR" sz="1600" dirty="0"/>
              <a:t> of </a:t>
            </a:r>
            <a:r>
              <a:rPr lang="tr-TR" sz="1600" dirty="0" err="1"/>
              <a:t>necrosis</a:t>
            </a:r>
            <a:r>
              <a:rPr lang="tr-TR" sz="1600" dirty="0"/>
              <a:t>; on </a:t>
            </a:r>
            <a:r>
              <a:rPr lang="tr-TR" sz="1600" dirty="0" err="1"/>
              <a:t>the</a:t>
            </a:r>
            <a:r>
              <a:rPr lang="tr-TR" sz="1600" dirty="0"/>
              <a:t> </a:t>
            </a:r>
            <a:r>
              <a:rPr lang="tr-TR" sz="1600" dirty="0" err="1"/>
              <a:t>right</a:t>
            </a:r>
            <a:r>
              <a:rPr lang="tr-TR" sz="1600" dirty="0"/>
              <a:t> </a:t>
            </a:r>
            <a:r>
              <a:rPr lang="tr-TR" sz="1600" dirty="0" err="1"/>
              <a:t>there</a:t>
            </a:r>
            <a:r>
              <a:rPr lang="tr-TR" sz="1600" dirty="0"/>
              <a:t> </a:t>
            </a:r>
            <a:r>
              <a:rPr lang="tr-TR" sz="1600" dirty="0" err="1"/>
              <a:t>are</a:t>
            </a:r>
            <a:r>
              <a:rPr lang="tr-TR" sz="1600" dirty="0"/>
              <a:t> </a:t>
            </a:r>
            <a:r>
              <a:rPr lang="tr-TR" sz="1600" dirty="0" err="1"/>
              <a:t>several</a:t>
            </a:r>
            <a:r>
              <a:rPr lang="tr-TR" sz="1600" dirty="0"/>
              <a:t> </a:t>
            </a:r>
            <a:r>
              <a:rPr lang="tr-TR" sz="1600" dirty="0" err="1"/>
              <a:t>ulcers</a:t>
            </a:r>
            <a:r>
              <a:rPr lang="tr-TR" sz="1600" dirty="0"/>
              <a:t>.</a:t>
            </a:r>
          </a:p>
        </p:txBody>
      </p:sp>
      <p:pic>
        <p:nvPicPr>
          <p:cNvPr id="6" name="Resim 5"/>
          <p:cNvPicPr>
            <a:picLocks noChangeAspect="1"/>
          </p:cNvPicPr>
          <p:nvPr/>
        </p:nvPicPr>
        <p:blipFill>
          <a:blip r:embed="rId3"/>
          <a:stretch>
            <a:fillRect/>
          </a:stretch>
        </p:blipFill>
        <p:spPr>
          <a:xfrm>
            <a:off x="4358029" y="422878"/>
            <a:ext cx="3175000" cy="2146300"/>
          </a:xfrm>
          <a:prstGeom prst="rect">
            <a:avLst/>
          </a:prstGeom>
        </p:spPr>
      </p:pic>
      <p:sp>
        <p:nvSpPr>
          <p:cNvPr id="7" name="Dikdörtgen 6"/>
          <p:cNvSpPr/>
          <p:nvPr/>
        </p:nvSpPr>
        <p:spPr>
          <a:xfrm>
            <a:off x="4236335" y="2692288"/>
            <a:ext cx="3402956" cy="830997"/>
          </a:xfrm>
          <a:prstGeom prst="rect">
            <a:avLst/>
          </a:prstGeom>
        </p:spPr>
        <p:txBody>
          <a:bodyPr wrap="square">
            <a:spAutoFit/>
          </a:bodyPr>
          <a:lstStyle/>
          <a:p>
            <a:r>
              <a:rPr lang="tr-TR" sz="1600"/>
              <a:t>Bovine</a:t>
            </a:r>
            <a:r>
              <a:rPr lang="tr-TR" sz="1600" dirty="0"/>
              <a:t>, </a:t>
            </a:r>
            <a:r>
              <a:rPr lang="tr-TR" sz="1600" dirty="0" err="1"/>
              <a:t>cecum</a:t>
            </a:r>
            <a:r>
              <a:rPr lang="tr-TR" sz="1600" dirty="0"/>
              <a:t> </a:t>
            </a:r>
            <a:r>
              <a:rPr lang="tr-TR" sz="1600" dirty="0" err="1"/>
              <a:t>and</a:t>
            </a:r>
            <a:r>
              <a:rPr lang="tr-TR" sz="1600" dirty="0"/>
              <a:t> </a:t>
            </a:r>
            <a:r>
              <a:rPr lang="tr-TR" sz="1600" dirty="0" err="1"/>
              <a:t>ileum</a:t>
            </a:r>
            <a:r>
              <a:rPr lang="tr-TR" sz="1600" dirty="0"/>
              <a:t>. </a:t>
            </a:r>
            <a:r>
              <a:rPr lang="tr-TR" sz="1600" dirty="0" err="1"/>
              <a:t>There</a:t>
            </a:r>
            <a:r>
              <a:rPr lang="tr-TR" sz="1600" dirty="0"/>
              <a:t> </a:t>
            </a:r>
            <a:r>
              <a:rPr lang="tr-TR" sz="1600" dirty="0" err="1"/>
              <a:t>are</a:t>
            </a:r>
            <a:r>
              <a:rPr lang="tr-TR" sz="1600" dirty="0"/>
              <a:t> </a:t>
            </a:r>
            <a:r>
              <a:rPr lang="tr-TR" sz="1600" dirty="0" err="1"/>
              <a:t>scattered</a:t>
            </a:r>
            <a:r>
              <a:rPr lang="tr-TR" sz="1600" dirty="0"/>
              <a:t> </a:t>
            </a:r>
            <a:r>
              <a:rPr lang="tr-TR" sz="1600" dirty="0" err="1"/>
              <a:t>small</a:t>
            </a:r>
            <a:r>
              <a:rPr lang="tr-TR" sz="1600" dirty="0"/>
              <a:t> </a:t>
            </a:r>
            <a:r>
              <a:rPr lang="tr-TR" sz="1600" dirty="0" err="1"/>
              <a:t>foci</a:t>
            </a:r>
            <a:r>
              <a:rPr lang="tr-TR" sz="1600" dirty="0"/>
              <a:t> of </a:t>
            </a:r>
            <a:r>
              <a:rPr lang="tr-TR" sz="1600" dirty="0" err="1"/>
              <a:t>mucosal</a:t>
            </a:r>
            <a:r>
              <a:rPr lang="tr-TR" sz="1600" dirty="0"/>
              <a:t> </a:t>
            </a:r>
            <a:r>
              <a:rPr lang="tr-TR" sz="1600" dirty="0" err="1"/>
              <a:t>hemorrhage</a:t>
            </a:r>
            <a:r>
              <a:rPr lang="tr-TR" sz="1600" dirty="0"/>
              <a:t> </a:t>
            </a:r>
            <a:r>
              <a:rPr lang="tr-TR" sz="1600" dirty="0" err="1"/>
              <a:t>and</a:t>
            </a:r>
            <a:r>
              <a:rPr lang="tr-TR" sz="1600" dirty="0"/>
              <a:t> </a:t>
            </a:r>
            <a:r>
              <a:rPr lang="tr-TR" sz="1600" dirty="0" err="1"/>
              <a:t>erosion</a:t>
            </a:r>
            <a:r>
              <a:rPr lang="tr-TR" sz="1600" dirty="0"/>
              <a:t>.</a:t>
            </a:r>
          </a:p>
        </p:txBody>
      </p:sp>
      <p:pic>
        <p:nvPicPr>
          <p:cNvPr id="8" name="Resim 7"/>
          <p:cNvPicPr>
            <a:picLocks noChangeAspect="1"/>
          </p:cNvPicPr>
          <p:nvPr/>
        </p:nvPicPr>
        <p:blipFill>
          <a:blip r:embed="rId4"/>
          <a:stretch>
            <a:fillRect/>
          </a:stretch>
        </p:blipFill>
        <p:spPr>
          <a:xfrm>
            <a:off x="8339720" y="435578"/>
            <a:ext cx="3175000" cy="2133600"/>
          </a:xfrm>
          <a:prstGeom prst="rect">
            <a:avLst/>
          </a:prstGeom>
        </p:spPr>
      </p:pic>
      <p:sp>
        <p:nvSpPr>
          <p:cNvPr id="9" name="Dikdörtgen 8"/>
          <p:cNvSpPr/>
          <p:nvPr/>
        </p:nvSpPr>
        <p:spPr>
          <a:xfrm>
            <a:off x="8223814" y="2692288"/>
            <a:ext cx="3907987" cy="584775"/>
          </a:xfrm>
          <a:prstGeom prst="rect">
            <a:avLst/>
          </a:prstGeom>
        </p:spPr>
        <p:txBody>
          <a:bodyPr wrap="square">
            <a:spAutoFit/>
          </a:bodyPr>
          <a:lstStyle/>
          <a:p>
            <a:r>
              <a:rPr lang="tr-TR" sz="1600"/>
              <a:t>Bovine</a:t>
            </a:r>
            <a:r>
              <a:rPr lang="tr-TR" sz="1600" dirty="0"/>
              <a:t>, spiral </a:t>
            </a:r>
            <a:r>
              <a:rPr lang="tr-TR" sz="1600" dirty="0" err="1"/>
              <a:t>colon</a:t>
            </a:r>
            <a:r>
              <a:rPr lang="tr-TR" sz="1600" dirty="0"/>
              <a:t>. </a:t>
            </a:r>
            <a:r>
              <a:rPr lang="tr-TR" sz="1600" dirty="0" err="1"/>
              <a:t>There</a:t>
            </a:r>
            <a:r>
              <a:rPr lang="tr-TR" sz="1600" dirty="0"/>
              <a:t> </a:t>
            </a:r>
            <a:r>
              <a:rPr lang="tr-TR" sz="1600" dirty="0" err="1"/>
              <a:t>are</a:t>
            </a:r>
            <a:r>
              <a:rPr lang="tr-TR" sz="1600" dirty="0"/>
              <a:t> </a:t>
            </a:r>
            <a:r>
              <a:rPr lang="tr-TR" sz="1600" dirty="0" err="1"/>
              <a:t>multiple</a:t>
            </a:r>
            <a:r>
              <a:rPr lang="tr-TR" sz="1600" dirty="0"/>
              <a:t> </a:t>
            </a:r>
            <a:r>
              <a:rPr lang="tr-TR" sz="1600" dirty="0" err="1"/>
              <a:t>mucosal</a:t>
            </a:r>
            <a:r>
              <a:rPr lang="tr-TR" sz="1600" dirty="0"/>
              <a:t> </a:t>
            </a:r>
            <a:r>
              <a:rPr lang="tr-TR" sz="1600" dirty="0" err="1"/>
              <a:t>hemorrhages</a:t>
            </a:r>
            <a:r>
              <a:rPr lang="tr-TR" sz="1600" dirty="0"/>
              <a:t>.</a:t>
            </a:r>
          </a:p>
        </p:txBody>
      </p:sp>
      <p:pic>
        <p:nvPicPr>
          <p:cNvPr id="10" name="Resim 9"/>
          <p:cNvPicPr>
            <a:picLocks noChangeAspect="1"/>
          </p:cNvPicPr>
          <p:nvPr/>
        </p:nvPicPr>
        <p:blipFill>
          <a:blip r:embed="rId5"/>
          <a:stretch>
            <a:fillRect/>
          </a:stretch>
        </p:blipFill>
        <p:spPr>
          <a:xfrm>
            <a:off x="2367184" y="3646395"/>
            <a:ext cx="3175000" cy="2108200"/>
          </a:xfrm>
          <a:prstGeom prst="rect">
            <a:avLst/>
          </a:prstGeom>
        </p:spPr>
      </p:pic>
      <p:sp>
        <p:nvSpPr>
          <p:cNvPr id="11" name="Dikdörtgen 10"/>
          <p:cNvSpPr/>
          <p:nvPr/>
        </p:nvSpPr>
        <p:spPr>
          <a:xfrm>
            <a:off x="1832659" y="5877705"/>
            <a:ext cx="4105154" cy="584775"/>
          </a:xfrm>
          <a:prstGeom prst="rect">
            <a:avLst/>
          </a:prstGeom>
        </p:spPr>
        <p:txBody>
          <a:bodyPr wrap="square">
            <a:spAutoFit/>
          </a:bodyPr>
          <a:lstStyle/>
          <a:p>
            <a:r>
              <a:rPr lang="tr-TR" sz="1600" dirty="0" err="1"/>
              <a:t>Bovine</a:t>
            </a:r>
            <a:r>
              <a:rPr lang="tr-TR" sz="1600" dirty="0"/>
              <a:t>, </a:t>
            </a:r>
            <a:r>
              <a:rPr lang="tr-TR" sz="1600" dirty="0" err="1"/>
              <a:t>kidney</a:t>
            </a:r>
            <a:r>
              <a:rPr lang="tr-TR" sz="1600" dirty="0"/>
              <a:t>. </a:t>
            </a:r>
            <a:r>
              <a:rPr lang="tr-TR" sz="1600" dirty="0" err="1"/>
              <a:t>Multiple</a:t>
            </a:r>
            <a:r>
              <a:rPr lang="tr-TR" sz="1600" dirty="0"/>
              <a:t> </a:t>
            </a:r>
            <a:r>
              <a:rPr lang="tr-TR" sz="1600" dirty="0" err="1"/>
              <a:t>pale</a:t>
            </a:r>
            <a:r>
              <a:rPr lang="tr-TR" sz="1600" dirty="0"/>
              <a:t> </a:t>
            </a:r>
            <a:r>
              <a:rPr lang="tr-TR" sz="1600" dirty="0" err="1"/>
              <a:t>foci</a:t>
            </a:r>
            <a:r>
              <a:rPr lang="tr-TR" sz="1600" dirty="0"/>
              <a:t> in </a:t>
            </a:r>
            <a:r>
              <a:rPr lang="tr-TR" sz="1600" dirty="0" err="1"/>
              <a:t>the</a:t>
            </a:r>
            <a:r>
              <a:rPr lang="tr-TR" sz="1600" dirty="0"/>
              <a:t> </a:t>
            </a:r>
            <a:r>
              <a:rPr lang="tr-TR" sz="1600" dirty="0" err="1"/>
              <a:t>cortex</a:t>
            </a:r>
            <a:r>
              <a:rPr lang="tr-TR" sz="1600" dirty="0"/>
              <a:t> </a:t>
            </a:r>
            <a:r>
              <a:rPr lang="tr-TR" sz="1600" dirty="0" err="1"/>
              <a:t>are</a:t>
            </a:r>
            <a:r>
              <a:rPr lang="tr-TR" sz="1600" dirty="0"/>
              <a:t> </a:t>
            </a:r>
            <a:r>
              <a:rPr lang="tr-TR" sz="1600" dirty="0" err="1"/>
              <a:t>foci</a:t>
            </a:r>
            <a:r>
              <a:rPr lang="tr-TR" sz="1600" dirty="0"/>
              <a:t> of </a:t>
            </a:r>
            <a:r>
              <a:rPr lang="tr-TR" sz="1600" dirty="0" err="1"/>
              <a:t>institial</a:t>
            </a:r>
            <a:r>
              <a:rPr lang="tr-TR" sz="1600" dirty="0"/>
              <a:t> </a:t>
            </a:r>
            <a:r>
              <a:rPr lang="tr-TR" sz="1600" dirty="0" err="1"/>
              <a:t>nephritis</a:t>
            </a:r>
            <a:r>
              <a:rPr lang="tr-TR" sz="1600" dirty="0"/>
              <a:t>.</a:t>
            </a:r>
          </a:p>
        </p:txBody>
      </p:sp>
      <p:pic>
        <p:nvPicPr>
          <p:cNvPr id="12" name="Resim 11"/>
          <p:cNvPicPr>
            <a:picLocks noChangeAspect="1"/>
          </p:cNvPicPr>
          <p:nvPr/>
        </p:nvPicPr>
        <p:blipFill>
          <a:blip r:embed="rId6"/>
          <a:stretch>
            <a:fillRect/>
          </a:stretch>
        </p:blipFill>
        <p:spPr>
          <a:xfrm>
            <a:off x="6752220" y="3646395"/>
            <a:ext cx="3175000" cy="2108200"/>
          </a:xfrm>
          <a:prstGeom prst="rect">
            <a:avLst/>
          </a:prstGeom>
        </p:spPr>
      </p:pic>
      <p:sp>
        <p:nvSpPr>
          <p:cNvPr id="13" name="Dikdörtgen 12"/>
          <p:cNvSpPr/>
          <p:nvPr/>
        </p:nvSpPr>
        <p:spPr>
          <a:xfrm>
            <a:off x="6520405" y="5877704"/>
            <a:ext cx="3954684" cy="584775"/>
          </a:xfrm>
          <a:prstGeom prst="rect">
            <a:avLst/>
          </a:prstGeom>
        </p:spPr>
        <p:txBody>
          <a:bodyPr wrap="square">
            <a:spAutoFit/>
          </a:bodyPr>
          <a:lstStyle/>
          <a:p>
            <a:r>
              <a:rPr lang="tr-TR" sz="1600"/>
              <a:t>Bovine</a:t>
            </a:r>
            <a:r>
              <a:rPr lang="tr-TR" sz="1600" dirty="0"/>
              <a:t>, </a:t>
            </a:r>
            <a:r>
              <a:rPr lang="tr-TR" sz="1600" dirty="0" err="1"/>
              <a:t>colon</a:t>
            </a:r>
            <a:r>
              <a:rPr lang="tr-TR" sz="1600" dirty="0"/>
              <a:t>. </a:t>
            </a:r>
            <a:r>
              <a:rPr lang="tr-TR" sz="1600" dirty="0" err="1"/>
              <a:t>There</a:t>
            </a:r>
            <a:r>
              <a:rPr lang="tr-TR" sz="1600" dirty="0"/>
              <a:t> is severe </a:t>
            </a:r>
            <a:r>
              <a:rPr lang="tr-TR" sz="1600" dirty="0" err="1"/>
              <a:t>longitudinal</a:t>
            </a:r>
            <a:r>
              <a:rPr lang="tr-TR" sz="1600" dirty="0"/>
              <a:t> </a:t>
            </a:r>
            <a:r>
              <a:rPr lang="tr-TR" sz="1600" dirty="0" err="1"/>
              <a:t>linear</a:t>
            </a:r>
            <a:r>
              <a:rPr lang="tr-TR" sz="1600" dirty="0"/>
              <a:t> </a:t>
            </a:r>
            <a:r>
              <a:rPr lang="tr-TR" sz="1600" dirty="0" err="1"/>
              <a:t>congestion</a:t>
            </a:r>
            <a:r>
              <a:rPr lang="tr-TR" sz="1600" dirty="0"/>
              <a:t> of </a:t>
            </a:r>
            <a:r>
              <a:rPr lang="tr-TR" sz="1600" dirty="0" err="1"/>
              <a:t>the</a:t>
            </a:r>
            <a:r>
              <a:rPr lang="tr-TR" sz="1600" dirty="0"/>
              <a:t> </a:t>
            </a:r>
            <a:r>
              <a:rPr lang="tr-TR" sz="1600" dirty="0" err="1"/>
              <a:t>mucosa</a:t>
            </a:r>
            <a:r>
              <a:rPr lang="tr-TR" sz="1600" dirty="0"/>
              <a:t>.</a:t>
            </a:r>
          </a:p>
        </p:txBody>
      </p:sp>
    </p:spTree>
    <p:extLst>
      <p:ext uri="{BB962C8B-B14F-4D97-AF65-F5344CB8AC3E}">
        <p14:creationId xmlns:p14="http://schemas.microsoft.com/office/powerpoint/2010/main" val="846687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solidFill>
                  <a:srgbClr val="0070C0"/>
                </a:solidFill>
              </a:rPr>
              <a:t>Diagnosis</a:t>
            </a:r>
            <a:endParaRPr lang="tr-TR" dirty="0">
              <a:solidFill>
                <a:srgbClr val="0070C0"/>
              </a:solidFill>
            </a:endParaRPr>
          </a:p>
        </p:txBody>
      </p:sp>
      <p:sp>
        <p:nvSpPr>
          <p:cNvPr id="3" name="İçerik Yer Tutucusu 2"/>
          <p:cNvSpPr>
            <a:spLocks noGrp="1"/>
          </p:cNvSpPr>
          <p:nvPr>
            <p:ph idx="1"/>
          </p:nvPr>
        </p:nvSpPr>
        <p:spPr>
          <a:xfrm>
            <a:off x="838200" y="1389413"/>
            <a:ext cx="10515600" cy="4787550"/>
          </a:xfrm>
        </p:spPr>
        <p:txBody>
          <a:bodyPr>
            <a:normAutofit fontScale="92500" lnSpcReduction="10000"/>
          </a:bodyPr>
          <a:lstStyle/>
          <a:p>
            <a:r>
              <a:rPr lang="tr-TR" dirty="0" err="1">
                <a:solidFill>
                  <a:srgbClr val="00B0F0"/>
                </a:solidFill>
              </a:rPr>
              <a:t>Both</a:t>
            </a:r>
            <a:r>
              <a:rPr lang="tr-TR" dirty="0">
                <a:solidFill>
                  <a:srgbClr val="00B0F0"/>
                </a:solidFill>
              </a:rPr>
              <a:t> AlHV-1 </a:t>
            </a:r>
            <a:r>
              <a:rPr lang="tr-TR" dirty="0" err="1">
                <a:solidFill>
                  <a:srgbClr val="00B0F0"/>
                </a:solidFill>
              </a:rPr>
              <a:t>and</a:t>
            </a:r>
            <a:r>
              <a:rPr lang="tr-TR" dirty="0">
                <a:solidFill>
                  <a:srgbClr val="00B0F0"/>
                </a:solidFill>
              </a:rPr>
              <a:t> OvHV-2 </a:t>
            </a:r>
            <a:r>
              <a:rPr lang="tr-TR" dirty="0" err="1">
                <a:solidFill>
                  <a:srgbClr val="00B0F0"/>
                </a:solidFill>
              </a:rPr>
              <a:t>have</a:t>
            </a:r>
            <a:r>
              <a:rPr lang="tr-TR" dirty="0">
                <a:solidFill>
                  <a:srgbClr val="00B0F0"/>
                </a:solidFill>
              </a:rPr>
              <a:t> </a:t>
            </a:r>
            <a:r>
              <a:rPr lang="tr-TR" dirty="0" err="1">
                <a:solidFill>
                  <a:srgbClr val="00B0F0"/>
                </a:solidFill>
              </a:rPr>
              <a:t>been</a:t>
            </a:r>
            <a:r>
              <a:rPr lang="tr-TR" dirty="0">
                <a:solidFill>
                  <a:srgbClr val="00B0F0"/>
                </a:solidFill>
              </a:rPr>
              <a:t> </a:t>
            </a:r>
            <a:r>
              <a:rPr lang="tr-TR" dirty="0" err="1">
                <a:solidFill>
                  <a:srgbClr val="00B0F0"/>
                </a:solidFill>
              </a:rPr>
              <a:t>transmitted</a:t>
            </a:r>
            <a:r>
              <a:rPr lang="tr-TR" dirty="0">
                <a:solidFill>
                  <a:srgbClr val="00B0F0"/>
                </a:solidFill>
              </a:rPr>
              <a:t> </a:t>
            </a:r>
            <a:r>
              <a:rPr lang="tr-TR" dirty="0" err="1">
                <a:solidFill>
                  <a:srgbClr val="00B0F0"/>
                </a:solidFill>
              </a:rPr>
              <a:t>experimentally</a:t>
            </a:r>
            <a:r>
              <a:rPr lang="tr-TR" dirty="0">
                <a:solidFill>
                  <a:srgbClr val="00B0F0"/>
                </a:solidFill>
              </a:rPr>
              <a:t> </a:t>
            </a:r>
            <a:r>
              <a:rPr lang="tr-TR" dirty="0" err="1">
                <a:solidFill>
                  <a:srgbClr val="00B0F0"/>
                </a:solidFill>
              </a:rPr>
              <a:t>to</a:t>
            </a:r>
            <a:r>
              <a:rPr lang="tr-TR" dirty="0">
                <a:solidFill>
                  <a:srgbClr val="00B0F0"/>
                </a:solidFill>
              </a:rPr>
              <a:t> </a:t>
            </a:r>
            <a:r>
              <a:rPr lang="tr-TR" dirty="0" err="1">
                <a:solidFill>
                  <a:srgbClr val="00B0F0"/>
                </a:solidFill>
              </a:rPr>
              <a:t>cattle</a:t>
            </a:r>
            <a:r>
              <a:rPr lang="tr-TR" dirty="0">
                <a:solidFill>
                  <a:srgbClr val="00B0F0"/>
                </a:solidFill>
              </a:rPr>
              <a:t>, </a:t>
            </a:r>
            <a:r>
              <a:rPr lang="tr-TR" dirty="0" err="1">
                <a:solidFill>
                  <a:srgbClr val="00B0F0"/>
                </a:solidFill>
              </a:rPr>
              <a:t>rabbits</a:t>
            </a:r>
            <a:r>
              <a:rPr lang="tr-TR" dirty="0">
                <a:solidFill>
                  <a:srgbClr val="00B0F0"/>
                </a:solidFill>
              </a:rPr>
              <a:t> </a:t>
            </a:r>
            <a:r>
              <a:rPr lang="tr-TR" dirty="0" err="1">
                <a:solidFill>
                  <a:srgbClr val="00B0F0"/>
                </a:solidFill>
              </a:rPr>
              <a:t>and</a:t>
            </a:r>
            <a:r>
              <a:rPr lang="tr-TR" dirty="0">
                <a:solidFill>
                  <a:srgbClr val="00B0F0"/>
                </a:solidFill>
              </a:rPr>
              <a:t> </a:t>
            </a:r>
            <a:r>
              <a:rPr lang="tr-TR" dirty="0" err="1">
                <a:solidFill>
                  <a:srgbClr val="00B0F0"/>
                </a:solidFill>
              </a:rPr>
              <a:t>hamsters</a:t>
            </a:r>
            <a:r>
              <a:rPr lang="tr-TR" dirty="0">
                <a:solidFill>
                  <a:srgbClr val="00B0F0"/>
                </a:solidFill>
              </a:rPr>
              <a:t>, </a:t>
            </a:r>
            <a:r>
              <a:rPr lang="tr-TR" dirty="0" err="1">
                <a:solidFill>
                  <a:srgbClr val="00B0F0"/>
                </a:solidFill>
              </a:rPr>
              <a:t>which</a:t>
            </a:r>
            <a:r>
              <a:rPr lang="tr-TR" dirty="0">
                <a:solidFill>
                  <a:srgbClr val="00B0F0"/>
                </a:solidFill>
              </a:rPr>
              <a:t> </a:t>
            </a:r>
            <a:r>
              <a:rPr lang="tr-TR" dirty="0" err="1">
                <a:solidFill>
                  <a:srgbClr val="00B0F0"/>
                </a:solidFill>
              </a:rPr>
              <a:t>develop</a:t>
            </a:r>
            <a:r>
              <a:rPr lang="tr-TR" dirty="0">
                <a:solidFill>
                  <a:srgbClr val="00B0F0"/>
                </a:solidFill>
              </a:rPr>
              <a:t> </a:t>
            </a:r>
            <a:r>
              <a:rPr lang="tr-TR" dirty="0" err="1">
                <a:solidFill>
                  <a:srgbClr val="00B0F0"/>
                </a:solidFill>
              </a:rPr>
              <a:t>lesions</a:t>
            </a:r>
            <a:r>
              <a:rPr lang="tr-TR" dirty="0">
                <a:solidFill>
                  <a:srgbClr val="00B0F0"/>
                </a:solidFill>
              </a:rPr>
              <a:t> </a:t>
            </a:r>
            <a:r>
              <a:rPr lang="tr-TR" dirty="0" err="1">
                <a:solidFill>
                  <a:srgbClr val="00B0F0"/>
                </a:solidFill>
              </a:rPr>
              <a:t>characteristic</a:t>
            </a:r>
            <a:r>
              <a:rPr lang="tr-TR" dirty="0">
                <a:solidFill>
                  <a:srgbClr val="00B0F0"/>
                </a:solidFill>
              </a:rPr>
              <a:t> of MCF.</a:t>
            </a:r>
          </a:p>
          <a:p>
            <a:r>
              <a:rPr lang="tr-TR" dirty="0" err="1"/>
              <a:t>Viral</a:t>
            </a:r>
            <a:r>
              <a:rPr lang="tr-TR" dirty="0"/>
              <a:t> DNA has </a:t>
            </a:r>
            <a:r>
              <a:rPr lang="tr-TR" dirty="0" err="1"/>
              <a:t>been</a:t>
            </a:r>
            <a:r>
              <a:rPr lang="tr-TR" dirty="0"/>
              <a:t> </a:t>
            </a:r>
            <a:r>
              <a:rPr lang="tr-TR" dirty="0" err="1"/>
              <a:t>detected</a:t>
            </a:r>
            <a:r>
              <a:rPr lang="tr-TR" dirty="0"/>
              <a:t> in </a:t>
            </a:r>
            <a:r>
              <a:rPr lang="tr-TR" dirty="0" err="1"/>
              <a:t>clinical</a:t>
            </a:r>
            <a:r>
              <a:rPr lang="tr-TR" dirty="0"/>
              <a:t> </a:t>
            </a:r>
            <a:r>
              <a:rPr lang="tr-TR" dirty="0" err="1"/>
              <a:t>material</a:t>
            </a:r>
            <a:r>
              <a:rPr lang="tr-TR" dirty="0"/>
              <a:t> </a:t>
            </a:r>
            <a:r>
              <a:rPr lang="tr-TR" dirty="0" err="1"/>
              <a:t>from</a:t>
            </a:r>
            <a:r>
              <a:rPr lang="tr-TR" dirty="0"/>
              <a:t> </a:t>
            </a:r>
            <a:r>
              <a:rPr lang="tr-TR" dirty="0" err="1"/>
              <a:t>cases</a:t>
            </a:r>
            <a:r>
              <a:rPr lang="tr-TR" dirty="0"/>
              <a:t> of MCF </a:t>
            </a:r>
            <a:r>
              <a:rPr lang="tr-TR" dirty="0" err="1"/>
              <a:t>caused</a:t>
            </a:r>
            <a:r>
              <a:rPr lang="tr-TR" dirty="0"/>
              <a:t> </a:t>
            </a:r>
            <a:r>
              <a:rPr lang="tr-TR" dirty="0" err="1"/>
              <a:t>by</a:t>
            </a:r>
            <a:r>
              <a:rPr lang="tr-TR" dirty="0"/>
              <a:t> </a:t>
            </a:r>
            <a:r>
              <a:rPr lang="tr-TR" dirty="0" err="1"/>
              <a:t>both</a:t>
            </a:r>
            <a:r>
              <a:rPr lang="tr-TR" dirty="0"/>
              <a:t> AIHV-1 </a:t>
            </a:r>
            <a:r>
              <a:rPr lang="tr-TR" dirty="0" err="1"/>
              <a:t>and</a:t>
            </a:r>
            <a:r>
              <a:rPr lang="tr-TR" dirty="0"/>
              <a:t> OvHV-2 </a:t>
            </a:r>
            <a:r>
              <a:rPr lang="tr-TR" dirty="0" err="1"/>
              <a:t>using</a:t>
            </a:r>
            <a:r>
              <a:rPr lang="tr-TR" dirty="0"/>
              <a:t> </a:t>
            </a:r>
            <a:r>
              <a:rPr lang="tr-TR" dirty="0" err="1"/>
              <a:t>the</a:t>
            </a:r>
            <a:r>
              <a:rPr lang="tr-TR" dirty="0"/>
              <a:t> PCR. </a:t>
            </a:r>
            <a:r>
              <a:rPr lang="tr-TR" dirty="0">
                <a:solidFill>
                  <a:srgbClr val="FF2F92"/>
                </a:solidFill>
              </a:rPr>
              <a:t>PCR is </a:t>
            </a:r>
            <a:r>
              <a:rPr lang="tr-TR" dirty="0" err="1">
                <a:solidFill>
                  <a:srgbClr val="FF2F92"/>
                </a:solidFill>
              </a:rPr>
              <a:t>becoming</a:t>
            </a:r>
            <a:r>
              <a:rPr lang="tr-TR" dirty="0">
                <a:solidFill>
                  <a:srgbClr val="FF2F92"/>
                </a:solidFill>
              </a:rPr>
              <a:t> </a:t>
            </a:r>
            <a:r>
              <a:rPr lang="tr-TR" dirty="0" err="1">
                <a:solidFill>
                  <a:srgbClr val="FF2F92"/>
                </a:solidFill>
              </a:rPr>
              <a:t>the</a:t>
            </a:r>
            <a:r>
              <a:rPr lang="tr-TR" dirty="0">
                <a:solidFill>
                  <a:srgbClr val="FF2F92"/>
                </a:solidFill>
              </a:rPr>
              <a:t> </a:t>
            </a:r>
            <a:r>
              <a:rPr lang="tr-TR" dirty="0" err="1">
                <a:solidFill>
                  <a:srgbClr val="FF2F92"/>
                </a:solidFill>
              </a:rPr>
              <a:t>method</a:t>
            </a:r>
            <a:r>
              <a:rPr lang="tr-TR" dirty="0">
                <a:solidFill>
                  <a:srgbClr val="FF2F92"/>
                </a:solidFill>
              </a:rPr>
              <a:t> of </a:t>
            </a:r>
            <a:r>
              <a:rPr lang="tr-TR" dirty="0" err="1">
                <a:solidFill>
                  <a:srgbClr val="FF2F92"/>
                </a:solidFill>
              </a:rPr>
              <a:t>choice</a:t>
            </a:r>
            <a:r>
              <a:rPr lang="tr-TR" dirty="0">
                <a:solidFill>
                  <a:srgbClr val="FF2F92"/>
                </a:solidFill>
              </a:rPr>
              <a:t> </a:t>
            </a:r>
            <a:r>
              <a:rPr lang="tr-TR" dirty="0" err="1">
                <a:solidFill>
                  <a:srgbClr val="FF2F92"/>
                </a:solidFill>
              </a:rPr>
              <a:t>for</a:t>
            </a:r>
            <a:r>
              <a:rPr lang="tr-TR" dirty="0">
                <a:solidFill>
                  <a:srgbClr val="FF2F92"/>
                </a:solidFill>
              </a:rPr>
              <a:t> </a:t>
            </a:r>
            <a:r>
              <a:rPr lang="tr-TR" dirty="0" err="1">
                <a:solidFill>
                  <a:srgbClr val="FF2F92"/>
                </a:solidFill>
              </a:rPr>
              <a:t>diagnosing</a:t>
            </a:r>
            <a:r>
              <a:rPr lang="tr-TR" dirty="0">
                <a:solidFill>
                  <a:srgbClr val="FF2F92"/>
                </a:solidFill>
              </a:rPr>
              <a:t> </a:t>
            </a:r>
            <a:r>
              <a:rPr lang="tr-TR" dirty="0" err="1">
                <a:solidFill>
                  <a:srgbClr val="FF2F92"/>
                </a:solidFill>
              </a:rPr>
              <a:t>both</a:t>
            </a:r>
            <a:r>
              <a:rPr lang="tr-TR" dirty="0">
                <a:solidFill>
                  <a:srgbClr val="FF2F92"/>
                </a:solidFill>
              </a:rPr>
              <a:t> </a:t>
            </a:r>
            <a:r>
              <a:rPr lang="tr-TR" dirty="0" err="1">
                <a:solidFill>
                  <a:srgbClr val="FF2F92"/>
                </a:solidFill>
              </a:rPr>
              <a:t>forms</a:t>
            </a:r>
            <a:r>
              <a:rPr lang="tr-TR" dirty="0">
                <a:solidFill>
                  <a:srgbClr val="FF2F92"/>
                </a:solidFill>
              </a:rPr>
              <a:t> of </a:t>
            </a:r>
            <a:r>
              <a:rPr lang="tr-TR" dirty="0" err="1">
                <a:solidFill>
                  <a:srgbClr val="FF2F92"/>
                </a:solidFill>
              </a:rPr>
              <a:t>the</a:t>
            </a:r>
            <a:r>
              <a:rPr lang="tr-TR" dirty="0">
                <a:solidFill>
                  <a:srgbClr val="FF2F92"/>
                </a:solidFill>
              </a:rPr>
              <a:t> </a:t>
            </a:r>
            <a:r>
              <a:rPr lang="tr-TR" dirty="0" err="1">
                <a:solidFill>
                  <a:srgbClr val="FF2F92"/>
                </a:solidFill>
              </a:rPr>
              <a:t>disease</a:t>
            </a:r>
            <a:r>
              <a:rPr lang="tr-TR" dirty="0">
                <a:solidFill>
                  <a:srgbClr val="FF2F92"/>
                </a:solidFill>
              </a:rPr>
              <a:t>.</a:t>
            </a:r>
          </a:p>
          <a:p>
            <a:r>
              <a:rPr lang="tr-TR" dirty="0" err="1">
                <a:solidFill>
                  <a:srgbClr val="FF2F92"/>
                </a:solidFill>
              </a:rPr>
              <a:t>Serological</a:t>
            </a:r>
            <a:r>
              <a:rPr lang="tr-TR" dirty="0">
                <a:solidFill>
                  <a:srgbClr val="FF2F92"/>
                </a:solidFill>
              </a:rPr>
              <a:t> </a:t>
            </a:r>
            <a:r>
              <a:rPr lang="tr-TR" dirty="0" err="1">
                <a:solidFill>
                  <a:srgbClr val="FF2F92"/>
                </a:solidFill>
              </a:rPr>
              <a:t>tests</a:t>
            </a:r>
            <a:endParaRPr lang="tr-TR" dirty="0">
              <a:solidFill>
                <a:srgbClr val="FF2F92"/>
              </a:solidFill>
            </a:endParaRPr>
          </a:p>
          <a:p>
            <a:pPr lvl="1"/>
            <a:r>
              <a:rPr lang="tr-TR" dirty="0" err="1"/>
              <a:t>Virus</a:t>
            </a:r>
            <a:r>
              <a:rPr lang="tr-TR" dirty="0"/>
              <a:t> </a:t>
            </a:r>
            <a:r>
              <a:rPr lang="tr-TR" dirty="0" err="1"/>
              <a:t>neutralisation</a:t>
            </a:r>
            <a:r>
              <a:rPr lang="tr-TR" dirty="0"/>
              <a:t> </a:t>
            </a:r>
          </a:p>
          <a:p>
            <a:pPr lvl="1"/>
            <a:r>
              <a:rPr lang="tr-TR" dirty="0" err="1"/>
              <a:t>Immunoblotting</a:t>
            </a:r>
            <a:endParaRPr lang="tr-TR" dirty="0"/>
          </a:p>
          <a:p>
            <a:pPr lvl="1"/>
            <a:r>
              <a:rPr lang="tr-TR" dirty="0" err="1"/>
              <a:t>Enzyme-linked</a:t>
            </a:r>
            <a:r>
              <a:rPr lang="tr-TR" dirty="0"/>
              <a:t> </a:t>
            </a:r>
            <a:r>
              <a:rPr lang="tr-TR" dirty="0" err="1"/>
              <a:t>immunosorbent</a:t>
            </a:r>
            <a:r>
              <a:rPr lang="tr-TR" dirty="0"/>
              <a:t> </a:t>
            </a:r>
            <a:r>
              <a:rPr lang="tr-TR" dirty="0" err="1"/>
              <a:t>assay</a:t>
            </a:r>
            <a:r>
              <a:rPr lang="tr-TR" dirty="0"/>
              <a:t> (ELISA) </a:t>
            </a:r>
          </a:p>
          <a:p>
            <a:pPr lvl="1"/>
            <a:r>
              <a:rPr lang="tr-TR" dirty="0" err="1"/>
              <a:t>Immunofluorescence</a:t>
            </a:r>
            <a:endParaRPr lang="tr-TR" dirty="0">
              <a:solidFill>
                <a:srgbClr val="FF2F92"/>
              </a:solidFill>
            </a:endParaRPr>
          </a:p>
          <a:p>
            <a:pPr lvl="1"/>
            <a:r>
              <a:rPr lang="tr-TR" dirty="0" err="1"/>
              <a:t>Paired</a:t>
            </a:r>
            <a:r>
              <a:rPr lang="tr-TR" dirty="0"/>
              <a:t> serum </a:t>
            </a:r>
            <a:r>
              <a:rPr lang="tr-TR" dirty="0" err="1"/>
              <a:t>samples</a:t>
            </a:r>
            <a:r>
              <a:rPr lang="tr-TR" dirty="0"/>
              <a:t> (5 ml) </a:t>
            </a:r>
            <a:r>
              <a:rPr lang="tr-TR" dirty="0" err="1"/>
              <a:t>taken</a:t>
            </a:r>
            <a:r>
              <a:rPr lang="tr-TR" dirty="0"/>
              <a:t> 3–4 </a:t>
            </a:r>
            <a:r>
              <a:rPr lang="tr-TR" dirty="0" err="1"/>
              <a:t>weeks</a:t>
            </a:r>
            <a:r>
              <a:rPr lang="tr-TR" dirty="0"/>
              <a:t> apart</a:t>
            </a:r>
          </a:p>
          <a:p>
            <a:r>
              <a:rPr lang="tr-TR" dirty="0" err="1">
                <a:solidFill>
                  <a:srgbClr val="FF2F92"/>
                </a:solidFill>
              </a:rPr>
              <a:t>Virus</a:t>
            </a:r>
            <a:r>
              <a:rPr lang="tr-TR" dirty="0">
                <a:solidFill>
                  <a:srgbClr val="FF2F92"/>
                </a:solidFill>
              </a:rPr>
              <a:t> </a:t>
            </a:r>
            <a:r>
              <a:rPr lang="tr-TR" dirty="0" err="1">
                <a:solidFill>
                  <a:srgbClr val="FF2F92"/>
                </a:solidFill>
              </a:rPr>
              <a:t>isolation</a:t>
            </a:r>
            <a:r>
              <a:rPr lang="tr-TR" dirty="0">
                <a:solidFill>
                  <a:srgbClr val="FF2F92"/>
                </a:solidFill>
              </a:rPr>
              <a:t> </a:t>
            </a:r>
            <a:r>
              <a:rPr lang="tr-TR" dirty="0" err="1"/>
              <a:t>from</a:t>
            </a:r>
            <a:r>
              <a:rPr lang="tr-TR" dirty="0"/>
              <a:t> </a:t>
            </a:r>
            <a:r>
              <a:rPr lang="tr-TR" dirty="0" err="1"/>
              <a:t>peripheral</a:t>
            </a:r>
            <a:r>
              <a:rPr lang="tr-TR" dirty="0"/>
              <a:t> </a:t>
            </a:r>
            <a:r>
              <a:rPr lang="tr-TR" dirty="0" err="1"/>
              <a:t>blood</a:t>
            </a:r>
            <a:r>
              <a:rPr lang="tr-TR" dirty="0"/>
              <a:t> </a:t>
            </a:r>
            <a:r>
              <a:rPr lang="tr-TR" dirty="0" err="1"/>
              <a:t>leukocytes</a:t>
            </a:r>
            <a:r>
              <a:rPr lang="tr-TR" dirty="0"/>
              <a:t> (AlHV-1) </a:t>
            </a:r>
            <a:r>
              <a:rPr lang="tr-TR" dirty="0" err="1"/>
              <a:t>or</a:t>
            </a:r>
            <a:r>
              <a:rPr lang="tr-TR" dirty="0"/>
              <a:t> </a:t>
            </a:r>
            <a:r>
              <a:rPr lang="tr-TR" dirty="0" err="1"/>
              <a:t>lymphoid</a:t>
            </a:r>
            <a:r>
              <a:rPr lang="tr-TR" dirty="0"/>
              <a:t> </a:t>
            </a:r>
            <a:r>
              <a:rPr lang="tr-TR" dirty="0" err="1"/>
              <a:t>cells</a:t>
            </a:r>
            <a:endParaRPr lang="tr-TR" dirty="0"/>
          </a:p>
          <a:p>
            <a:pPr marL="0" indent="0">
              <a:buNone/>
            </a:pPr>
            <a:endParaRPr lang="tr-TR" dirty="0">
              <a:solidFill>
                <a:srgbClr val="FF2F92"/>
              </a:solidFill>
            </a:endParaRPr>
          </a:p>
        </p:txBody>
      </p:sp>
    </p:spTree>
    <p:extLst>
      <p:ext uri="{BB962C8B-B14F-4D97-AF65-F5344CB8AC3E}">
        <p14:creationId xmlns:p14="http://schemas.microsoft.com/office/powerpoint/2010/main" val="1047310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err="1">
                <a:solidFill>
                  <a:srgbClr val="FF2F92"/>
                </a:solidFill>
              </a:rPr>
              <a:t>Betaherpesvirinae</a:t>
            </a:r>
            <a:endParaRPr lang="tr-TR" dirty="0">
              <a:solidFill>
                <a:srgbClr val="FF2F92"/>
              </a:solidFill>
            </a:endParaRPr>
          </a:p>
          <a:p>
            <a:r>
              <a:rPr lang="en-US" dirty="0"/>
              <a:t>In this subgroup, there are viruses that cause </a:t>
            </a:r>
            <a:r>
              <a:rPr lang="en-US" dirty="0">
                <a:solidFill>
                  <a:srgbClr val="FF0000"/>
                </a:solidFill>
              </a:rPr>
              <a:t>infection in humans</a:t>
            </a:r>
            <a:r>
              <a:rPr lang="en-US" dirty="0"/>
              <a:t>. Only SHV2, which affects rhinitis in pigs, is present in this group.</a:t>
            </a:r>
            <a:endParaRPr lang="tr-TR" dirty="0"/>
          </a:p>
        </p:txBody>
      </p:sp>
    </p:spTree>
    <p:extLst>
      <p:ext uri="{BB962C8B-B14F-4D97-AF65-F5344CB8AC3E}">
        <p14:creationId xmlns:p14="http://schemas.microsoft.com/office/powerpoint/2010/main" val="22055187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1261641"/>
            <a:ext cx="10515600" cy="4915322"/>
          </a:xfrm>
        </p:spPr>
        <p:txBody>
          <a:bodyPr>
            <a:normAutofit/>
          </a:bodyPr>
          <a:lstStyle/>
          <a:p>
            <a:pPr marL="0" indent="0">
              <a:buNone/>
            </a:pPr>
            <a:r>
              <a:rPr lang="tr-TR" sz="3200" dirty="0" err="1">
                <a:solidFill>
                  <a:srgbClr val="C00000"/>
                </a:solidFill>
              </a:rPr>
              <a:t>Differential</a:t>
            </a:r>
            <a:r>
              <a:rPr lang="tr-TR" sz="3200" dirty="0">
                <a:solidFill>
                  <a:srgbClr val="C00000"/>
                </a:solidFill>
              </a:rPr>
              <a:t> </a:t>
            </a:r>
            <a:r>
              <a:rPr lang="tr-TR" sz="3200" dirty="0" err="1">
                <a:solidFill>
                  <a:srgbClr val="C00000"/>
                </a:solidFill>
              </a:rPr>
              <a:t>diagnosis</a:t>
            </a:r>
            <a:r>
              <a:rPr lang="tr-TR" sz="3200" dirty="0">
                <a:solidFill>
                  <a:srgbClr val="C00000"/>
                </a:solidFill>
              </a:rPr>
              <a:t> </a:t>
            </a:r>
          </a:p>
          <a:p>
            <a:r>
              <a:rPr lang="tr-TR" dirty="0" err="1"/>
              <a:t>Rinderpest</a:t>
            </a:r>
            <a:r>
              <a:rPr lang="tr-TR" dirty="0"/>
              <a:t> </a:t>
            </a:r>
          </a:p>
          <a:p>
            <a:r>
              <a:rPr lang="tr-TR" dirty="0" err="1"/>
              <a:t>Bovine</a:t>
            </a:r>
            <a:r>
              <a:rPr lang="tr-TR" dirty="0"/>
              <a:t> </a:t>
            </a:r>
            <a:r>
              <a:rPr lang="tr-TR" dirty="0" err="1"/>
              <a:t>viral</a:t>
            </a:r>
            <a:r>
              <a:rPr lang="tr-TR" dirty="0"/>
              <a:t> </a:t>
            </a:r>
            <a:r>
              <a:rPr lang="tr-TR" dirty="0" err="1"/>
              <a:t>diarrhoea</a:t>
            </a:r>
            <a:r>
              <a:rPr lang="tr-TR" dirty="0"/>
              <a:t> </a:t>
            </a:r>
            <a:r>
              <a:rPr lang="tr-TR" dirty="0" err="1"/>
              <a:t>mucosal</a:t>
            </a:r>
            <a:r>
              <a:rPr lang="tr-TR" dirty="0"/>
              <a:t> </a:t>
            </a:r>
            <a:r>
              <a:rPr lang="tr-TR" dirty="0" err="1"/>
              <a:t>disease</a:t>
            </a:r>
            <a:r>
              <a:rPr lang="tr-TR" dirty="0"/>
              <a:t> </a:t>
            </a:r>
          </a:p>
          <a:p>
            <a:r>
              <a:rPr lang="tr-TR" dirty="0" err="1"/>
              <a:t>Infectious</a:t>
            </a:r>
            <a:r>
              <a:rPr lang="tr-TR" dirty="0"/>
              <a:t> </a:t>
            </a:r>
            <a:r>
              <a:rPr lang="tr-TR" dirty="0" err="1"/>
              <a:t>bovine</a:t>
            </a:r>
            <a:r>
              <a:rPr lang="tr-TR" dirty="0"/>
              <a:t> </a:t>
            </a:r>
            <a:r>
              <a:rPr lang="tr-TR" dirty="0" err="1"/>
              <a:t>rhinotracheitis</a:t>
            </a:r>
            <a:r>
              <a:rPr lang="tr-TR" dirty="0"/>
              <a:t> </a:t>
            </a:r>
          </a:p>
          <a:p>
            <a:r>
              <a:rPr lang="tr-TR" dirty="0" err="1"/>
              <a:t>Bluetongue</a:t>
            </a:r>
            <a:r>
              <a:rPr lang="tr-TR" dirty="0"/>
              <a:t> </a:t>
            </a:r>
          </a:p>
          <a:p>
            <a:r>
              <a:rPr lang="tr-TR" dirty="0" err="1"/>
              <a:t>Epizootic</a:t>
            </a:r>
            <a:r>
              <a:rPr lang="tr-TR" dirty="0"/>
              <a:t> </a:t>
            </a:r>
            <a:r>
              <a:rPr lang="tr-TR" dirty="0" err="1"/>
              <a:t>haemorrhagic</a:t>
            </a:r>
            <a:r>
              <a:rPr lang="tr-TR" dirty="0"/>
              <a:t> </a:t>
            </a:r>
            <a:r>
              <a:rPr lang="tr-TR" dirty="0" err="1"/>
              <a:t>disease</a:t>
            </a:r>
            <a:r>
              <a:rPr lang="tr-TR" dirty="0"/>
              <a:t> </a:t>
            </a:r>
          </a:p>
          <a:p>
            <a:r>
              <a:rPr lang="tr-TR" dirty="0" err="1"/>
              <a:t>Foot</a:t>
            </a:r>
            <a:r>
              <a:rPr lang="tr-TR" dirty="0"/>
              <a:t> </a:t>
            </a:r>
            <a:r>
              <a:rPr lang="tr-TR" dirty="0" err="1"/>
              <a:t>and</a:t>
            </a:r>
            <a:r>
              <a:rPr lang="tr-TR" dirty="0"/>
              <a:t> </a:t>
            </a:r>
            <a:r>
              <a:rPr lang="tr-TR" dirty="0" err="1"/>
              <a:t>mouth</a:t>
            </a:r>
            <a:r>
              <a:rPr lang="tr-TR" dirty="0"/>
              <a:t> </a:t>
            </a:r>
            <a:r>
              <a:rPr lang="tr-TR" dirty="0" err="1"/>
              <a:t>disease</a:t>
            </a:r>
            <a:r>
              <a:rPr lang="tr-TR" dirty="0"/>
              <a:t> </a:t>
            </a:r>
          </a:p>
          <a:p>
            <a:r>
              <a:rPr lang="tr-TR" dirty="0" err="1"/>
              <a:t>Vesicular</a:t>
            </a:r>
            <a:r>
              <a:rPr lang="tr-TR" dirty="0"/>
              <a:t> </a:t>
            </a:r>
            <a:r>
              <a:rPr lang="tr-TR" dirty="0" err="1"/>
              <a:t>stomatitis</a:t>
            </a:r>
            <a:r>
              <a:rPr lang="tr-TR" dirty="0"/>
              <a:t> </a:t>
            </a:r>
          </a:p>
          <a:p>
            <a:r>
              <a:rPr lang="tr-TR" dirty="0" err="1"/>
              <a:t>Ingestion</a:t>
            </a:r>
            <a:r>
              <a:rPr lang="tr-TR" dirty="0"/>
              <a:t> of </a:t>
            </a:r>
            <a:r>
              <a:rPr lang="tr-TR" dirty="0" err="1"/>
              <a:t>caustic</a:t>
            </a:r>
            <a:r>
              <a:rPr lang="tr-TR" dirty="0"/>
              <a:t> </a:t>
            </a:r>
            <a:r>
              <a:rPr lang="tr-TR" dirty="0" err="1"/>
              <a:t>materials</a:t>
            </a:r>
            <a:r>
              <a:rPr lang="tr-TR" dirty="0"/>
              <a:t> </a:t>
            </a:r>
            <a:r>
              <a:rPr lang="tr-TR" dirty="0" err="1"/>
              <a:t>or</a:t>
            </a:r>
            <a:r>
              <a:rPr lang="tr-TR" dirty="0"/>
              <a:t> </a:t>
            </a:r>
            <a:r>
              <a:rPr lang="tr-TR" dirty="0" err="1"/>
              <a:t>some</a:t>
            </a:r>
            <a:r>
              <a:rPr lang="tr-TR" dirty="0"/>
              <a:t> </a:t>
            </a:r>
            <a:r>
              <a:rPr lang="tr-TR" dirty="0" err="1"/>
              <a:t>toxic</a:t>
            </a:r>
            <a:r>
              <a:rPr lang="tr-TR" dirty="0"/>
              <a:t> </a:t>
            </a:r>
            <a:r>
              <a:rPr lang="tr-TR" dirty="0" err="1"/>
              <a:t>plants</a:t>
            </a:r>
            <a:endParaRPr lang="tr-TR" dirty="0"/>
          </a:p>
        </p:txBody>
      </p:sp>
    </p:spTree>
    <p:extLst>
      <p:ext uri="{BB962C8B-B14F-4D97-AF65-F5344CB8AC3E}">
        <p14:creationId xmlns:p14="http://schemas.microsoft.com/office/powerpoint/2010/main" val="16816996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srgbClr val="0070C0"/>
                </a:solidFill>
              </a:rPr>
              <a:t>Control </a:t>
            </a:r>
            <a:r>
              <a:rPr lang="tr-TR" dirty="0" err="1">
                <a:solidFill>
                  <a:srgbClr val="0070C0"/>
                </a:solidFill>
              </a:rPr>
              <a:t>and</a:t>
            </a:r>
            <a:r>
              <a:rPr lang="tr-TR" dirty="0">
                <a:solidFill>
                  <a:srgbClr val="0070C0"/>
                </a:solidFill>
              </a:rPr>
              <a:t> </a:t>
            </a:r>
            <a:r>
              <a:rPr lang="tr-TR" dirty="0" err="1">
                <a:solidFill>
                  <a:srgbClr val="0070C0"/>
                </a:solidFill>
              </a:rPr>
              <a:t>Prevention</a:t>
            </a:r>
            <a:endParaRPr lang="tr-TR" dirty="0">
              <a:solidFill>
                <a:srgbClr val="0070C0"/>
              </a:solidFill>
            </a:endParaRPr>
          </a:p>
        </p:txBody>
      </p:sp>
      <p:sp>
        <p:nvSpPr>
          <p:cNvPr id="3" name="İçerik Yer Tutucusu 2"/>
          <p:cNvSpPr>
            <a:spLocks noGrp="1"/>
          </p:cNvSpPr>
          <p:nvPr>
            <p:ph idx="1"/>
          </p:nvPr>
        </p:nvSpPr>
        <p:spPr/>
        <p:txBody>
          <a:bodyPr>
            <a:normAutofit fontScale="92500" lnSpcReduction="20000"/>
          </a:bodyPr>
          <a:lstStyle/>
          <a:p>
            <a:r>
              <a:rPr lang="tr-TR" dirty="0" err="1"/>
              <a:t>The</a:t>
            </a:r>
            <a:r>
              <a:rPr lang="tr-TR" dirty="0"/>
              <a:t> </a:t>
            </a:r>
            <a:r>
              <a:rPr lang="tr-TR" dirty="0" err="1"/>
              <a:t>prognosis</a:t>
            </a:r>
            <a:r>
              <a:rPr lang="tr-TR" dirty="0"/>
              <a:t> is severe. </a:t>
            </a:r>
          </a:p>
          <a:p>
            <a:r>
              <a:rPr lang="tr-TR" dirty="0"/>
              <a:t>No </a:t>
            </a:r>
            <a:r>
              <a:rPr lang="tr-TR" dirty="0" err="1"/>
              <a:t>treatment</a:t>
            </a:r>
            <a:r>
              <a:rPr lang="tr-TR" dirty="0"/>
              <a:t> has </a:t>
            </a:r>
            <a:r>
              <a:rPr lang="tr-TR" dirty="0" err="1"/>
              <a:t>been</a:t>
            </a:r>
            <a:r>
              <a:rPr lang="tr-TR" dirty="0"/>
              <a:t> </a:t>
            </a:r>
            <a:r>
              <a:rPr lang="tr-TR" dirty="0" err="1"/>
              <a:t>found</a:t>
            </a:r>
            <a:r>
              <a:rPr lang="tr-TR" dirty="0"/>
              <a:t> </a:t>
            </a:r>
            <a:r>
              <a:rPr lang="tr-TR" dirty="0" err="1"/>
              <a:t>to</a:t>
            </a:r>
            <a:r>
              <a:rPr lang="tr-TR" dirty="0"/>
              <a:t> </a:t>
            </a:r>
            <a:r>
              <a:rPr lang="tr-TR" dirty="0" err="1"/>
              <a:t>provide</a:t>
            </a:r>
            <a:r>
              <a:rPr lang="tr-TR" dirty="0"/>
              <a:t> </a:t>
            </a:r>
            <a:r>
              <a:rPr lang="tr-TR" dirty="0" err="1"/>
              <a:t>any</a:t>
            </a:r>
            <a:r>
              <a:rPr lang="tr-TR" dirty="0"/>
              <a:t> </a:t>
            </a:r>
            <a:r>
              <a:rPr lang="tr-TR" dirty="0" err="1"/>
              <a:t>consistent</a:t>
            </a:r>
            <a:r>
              <a:rPr lang="tr-TR" dirty="0"/>
              <a:t> </a:t>
            </a:r>
            <a:r>
              <a:rPr lang="tr-TR" dirty="0" err="1"/>
              <a:t>benefit</a:t>
            </a:r>
            <a:r>
              <a:rPr lang="tr-TR" dirty="0"/>
              <a:t>. </a:t>
            </a:r>
            <a:r>
              <a:rPr lang="tr-TR" dirty="0" err="1"/>
              <a:t>Stress</a:t>
            </a:r>
            <a:r>
              <a:rPr lang="tr-TR" dirty="0"/>
              <a:t> </a:t>
            </a:r>
            <a:r>
              <a:rPr lang="tr-TR" dirty="0" err="1"/>
              <a:t>reduction</a:t>
            </a:r>
            <a:r>
              <a:rPr lang="tr-TR" dirty="0"/>
              <a:t> of </a:t>
            </a:r>
            <a:r>
              <a:rPr lang="tr-TR" dirty="0" err="1"/>
              <a:t>subclinical</a:t>
            </a:r>
            <a:r>
              <a:rPr lang="tr-TR" dirty="0"/>
              <a:t> </a:t>
            </a:r>
            <a:r>
              <a:rPr lang="tr-TR" dirty="0" err="1"/>
              <a:t>or</a:t>
            </a:r>
            <a:r>
              <a:rPr lang="tr-TR" dirty="0"/>
              <a:t> </a:t>
            </a:r>
            <a:r>
              <a:rPr lang="tr-TR" dirty="0" err="1"/>
              <a:t>mildly</a:t>
            </a:r>
            <a:r>
              <a:rPr lang="tr-TR" dirty="0"/>
              <a:t> </a:t>
            </a:r>
            <a:r>
              <a:rPr lang="tr-TR" dirty="0" err="1"/>
              <a:t>affected</a:t>
            </a:r>
            <a:r>
              <a:rPr lang="tr-TR" dirty="0"/>
              <a:t> </a:t>
            </a:r>
            <a:r>
              <a:rPr lang="tr-TR" dirty="0" err="1"/>
              <a:t>animals</a:t>
            </a:r>
            <a:r>
              <a:rPr lang="tr-TR" dirty="0"/>
              <a:t> is </a:t>
            </a:r>
            <a:r>
              <a:rPr lang="tr-TR" dirty="0" err="1"/>
              <a:t>indicated</a:t>
            </a:r>
            <a:r>
              <a:rPr lang="tr-TR" dirty="0"/>
              <a:t>. </a:t>
            </a:r>
          </a:p>
          <a:p>
            <a:r>
              <a:rPr lang="tr-TR" dirty="0">
                <a:solidFill>
                  <a:srgbClr val="C00000"/>
                </a:solidFill>
              </a:rPr>
              <a:t>No </a:t>
            </a:r>
            <a:r>
              <a:rPr lang="tr-TR" dirty="0" err="1">
                <a:solidFill>
                  <a:srgbClr val="C00000"/>
                </a:solidFill>
              </a:rPr>
              <a:t>vaccine</a:t>
            </a:r>
            <a:r>
              <a:rPr lang="tr-TR" dirty="0">
                <a:solidFill>
                  <a:srgbClr val="C00000"/>
                </a:solidFill>
              </a:rPr>
              <a:t> is </a:t>
            </a:r>
            <a:r>
              <a:rPr lang="tr-TR" dirty="0" err="1">
                <a:solidFill>
                  <a:srgbClr val="C00000"/>
                </a:solidFill>
              </a:rPr>
              <a:t>currently</a:t>
            </a:r>
            <a:r>
              <a:rPr lang="tr-TR" dirty="0">
                <a:solidFill>
                  <a:srgbClr val="C00000"/>
                </a:solidFill>
              </a:rPr>
              <a:t> </a:t>
            </a:r>
            <a:r>
              <a:rPr lang="tr-TR" dirty="0" err="1">
                <a:solidFill>
                  <a:srgbClr val="C00000"/>
                </a:solidFill>
              </a:rPr>
              <a:t>available</a:t>
            </a:r>
            <a:r>
              <a:rPr lang="tr-TR" dirty="0">
                <a:solidFill>
                  <a:srgbClr val="C00000"/>
                </a:solidFill>
              </a:rPr>
              <a:t>. </a:t>
            </a:r>
          </a:p>
          <a:p>
            <a:r>
              <a:rPr lang="tr-TR" dirty="0" err="1"/>
              <a:t>Sheep</a:t>
            </a:r>
            <a:r>
              <a:rPr lang="tr-TR" dirty="0"/>
              <a:t> can be </a:t>
            </a:r>
            <a:r>
              <a:rPr lang="tr-TR" dirty="0" err="1"/>
              <a:t>produced</a:t>
            </a:r>
            <a:r>
              <a:rPr lang="tr-TR" dirty="0"/>
              <a:t> </a:t>
            </a:r>
            <a:r>
              <a:rPr lang="tr-TR" dirty="0" err="1"/>
              <a:t>that</a:t>
            </a:r>
            <a:r>
              <a:rPr lang="tr-TR" dirty="0"/>
              <a:t> </a:t>
            </a:r>
            <a:r>
              <a:rPr lang="tr-TR" dirty="0" err="1"/>
              <a:t>are</a:t>
            </a:r>
            <a:r>
              <a:rPr lang="tr-TR" dirty="0"/>
              <a:t> </a:t>
            </a:r>
            <a:r>
              <a:rPr lang="tr-TR" dirty="0" err="1"/>
              <a:t>free</a:t>
            </a:r>
            <a:r>
              <a:rPr lang="tr-TR" dirty="0"/>
              <a:t> of </a:t>
            </a:r>
            <a:r>
              <a:rPr lang="tr-TR" dirty="0" err="1"/>
              <a:t>virus</a:t>
            </a:r>
            <a:r>
              <a:rPr lang="tr-TR" dirty="0"/>
              <a:t> </a:t>
            </a:r>
            <a:r>
              <a:rPr lang="tr-TR" dirty="0" err="1"/>
              <a:t>by</a:t>
            </a:r>
            <a:r>
              <a:rPr lang="tr-TR" dirty="0"/>
              <a:t> </a:t>
            </a:r>
            <a:r>
              <a:rPr lang="tr-TR" dirty="0" err="1"/>
              <a:t>early</a:t>
            </a:r>
            <a:r>
              <a:rPr lang="tr-TR" dirty="0"/>
              <a:t> </a:t>
            </a:r>
            <a:r>
              <a:rPr lang="tr-TR" dirty="0" err="1"/>
              <a:t>weaning</a:t>
            </a:r>
            <a:r>
              <a:rPr lang="tr-TR" dirty="0"/>
              <a:t> </a:t>
            </a:r>
            <a:r>
              <a:rPr lang="tr-TR" dirty="0" err="1"/>
              <a:t>and</a:t>
            </a:r>
            <a:r>
              <a:rPr lang="tr-TR" dirty="0"/>
              <a:t> </a:t>
            </a:r>
            <a:r>
              <a:rPr lang="tr-TR" dirty="0" err="1"/>
              <a:t>isolation</a:t>
            </a:r>
            <a:r>
              <a:rPr lang="tr-TR" dirty="0"/>
              <a:t>. </a:t>
            </a:r>
          </a:p>
          <a:p>
            <a:r>
              <a:rPr lang="tr-TR" dirty="0" err="1"/>
              <a:t>The</a:t>
            </a:r>
            <a:r>
              <a:rPr lang="tr-TR" dirty="0"/>
              <a:t> </a:t>
            </a:r>
            <a:r>
              <a:rPr lang="tr-TR" dirty="0" err="1"/>
              <a:t>only</a:t>
            </a:r>
            <a:r>
              <a:rPr lang="tr-TR" dirty="0"/>
              <a:t> </a:t>
            </a:r>
            <a:r>
              <a:rPr lang="tr-TR" dirty="0" err="1"/>
              <a:t>other</a:t>
            </a:r>
            <a:r>
              <a:rPr lang="tr-TR" dirty="0"/>
              <a:t> </a:t>
            </a:r>
            <a:r>
              <a:rPr lang="tr-TR" dirty="0" err="1"/>
              <a:t>effective</a:t>
            </a:r>
            <a:r>
              <a:rPr lang="tr-TR" dirty="0"/>
              <a:t> </a:t>
            </a:r>
            <a:r>
              <a:rPr lang="tr-TR" dirty="0" err="1"/>
              <a:t>control</a:t>
            </a:r>
            <a:r>
              <a:rPr lang="tr-TR" dirty="0"/>
              <a:t> </a:t>
            </a:r>
            <a:r>
              <a:rPr lang="tr-TR" dirty="0" err="1"/>
              <a:t>strategy</a:t>
            </a:r>
            <a:r>
              <a:rPr lang="tr-TR" dirty="0"/>
              <a:t> is </a:t>
            </a:r>
            <a:r>
              <a:rPr lang="tr-TR" dirty="0" err="1"/>
              <a:t>separation</a:t>
            </a:r>
            <a:r>
              <a:rPr lang="tr-TR" dirty="0"/>
              <a:t> of </a:t>
            </a:r>
            <a:r>
              <a:rPr lang="tr-TR" dirty="0" err="1"/>
              <a:t>carriers</a:t>
            </a:r>
            <a:r>
              <a:rPr lang="tr-TR" dirty="0"/>
              <a:t> </a:t>
            </a:r>
            <a:r>
              <a:rPr lang="tr-TR" dirty="0" err="1"/>
              <a:t>from</a:t>
            </a:r>
            <a:r>
              <a:rPr lang="tr-TR" dirty="0"/>
              <a:t> </a:t>
            </a:r>
            <a:r>
              <a:rPr lang="tr-TR" dirty="0" err="1"/>
              <a:t>susceptible</a:t>
            </a:r>
            <a:r>
              <a:rPr lang="tr-TR" dirty="0"/>
              <a:t> </a:t>
            </a:r>
            <a:r>
              <a:rPr lang="tr-TR" dirty="0" err="1"/>
              <a:t>species</a:t>
            </a:r>
            <a:r>
              <a:rPr lang="tr-TR" dirty="0"/>
              <a:t>. </a:t>
            </a:r>
          </a:p>
          <a:p>
            <a:r>
              <a:rPr lang="tr-TR" dirty="0" err="1"/>
              <a:t>When</a:t>
            </a:r>
            <a:r>
              <a:rPr lang="tr-TR" dirty="0"/>
              <a:t> </a:t>
            </a:r>
            <a:r>
              <a:rPr lang="tr-TR" dirty="0" err="1"/>
              <a:t>large</a:t>
            </a:r>
            <a:r>
              <a:rPr lang="tr-TR" dirty="0"/>
              <a:t> </a:t>
            </a:r>
            <a:r>
              <a:rPr lang="tr-TR" dirty="0" err="1"/>
              <a:t>numbers</a:t>
            </a:r>
            <a:r>
              <a:rPr lang="tr-TR" dirty="0"/>
              <a:t> of </a:t>
            </a:r>
            <a:r>
              <a:rPr lang="tr-TR" dirty="0" err="1"/>
              <a:t>potent</a:t>
            </a:r>
            <a:r>
              <a:rPr lang="tr-TR" dirty="0"/>
              <a:t> </a:t>
            </a:r>
            <a:r>
              <a:rPr lang="tr-TR" dirty="0" err="1"/>
              <a:t>shedders</a:t>
            </a:r>
            <a:r>
              <a:rPr lang="tr-TR" dirty="0"/>
              <a:t> </a:t>
            </a:r>
            <a:r>
              <a:rPr lang="tr-TR" dirty="0" err="1"/>
              <a:t>are</a:t>
            </a:r>
            <a:r>
              <a:rPr lang="tr-TR" dirty="0"/>
              <a:t> </a:t>
            </a:r>
            <a:r>
              <a:rPr lang="tr-TR" dirty="0" err="1"/>
              <a:t>present</a:t>
            </a:r>
            <a:r>
              <a:rPr lang="tr-TR" dirty="0"/>
              <a:t>, </a:t>
            </a:r>
            <a:r>
              <a:rPr lang="tr-TR" dirty="0" err="1"/>
              <a:t>such</a:t>
            </a:r>
            <a:r>
              <a:rPr lang="tr-TR" dirty="0"/>
              <a:t> as in </a:t>
            </a:r>
            <a:r>
              <a:rPr lang="tr-TR" dirty="0" err="1"/>
              <a:t>lamb</a:t>
            </a:r>
            <a:r>
              <a:rPr lang="tr-TR" dirty="0"/>
              <a:t> </a:t>
            </a:r>
            <a:r>
              <a:rPr lang="tr-TR" dirty="0" err="1"/>
              <a:t>feedlots</a:t>
            </a:r>
            <a:r>
              <a:rPr lang="tr-TR" dirty="0"/>
              <a:t>, </a:t>
            </a:r>
            <a:r>
              <a:rPr lang="tr-TR" dirty="0" err="1"/>
              <a:t>distances</a:t>
            </a:r>
            <a:r>
              <a:rPr lang="tr-TR" dirty="0"/>
              <a:t> &gt;1 km </a:t>
            </a:r>
            <a:r>
              <a:rPr lang="tr-TR" dirty="0" err="1"/>
              <a:t>may</a:t>
            </a:r>
            <a:r>
              <a:rPr lang="tr-TR" dirty="0"/>
              <a:t> be </a:t>
            </a:r>
            <a:r>
              <a:rPr lang="tr-TR" dirty="0" err="1"/>
              <a:t>necessary</a:t>
            </a:r>
            <a:r>
              <a:rPr lang="tr-TR" dirty="0"/>
              <a:t> </a:t>
            </a:r>
            <a:r>
              <a:rPr lang="tr-TR" dirty="0" err="1"/>
              <a:t>to</a:t>
            </a:r>
            <a:r>
              <a:rPr lang="tr-TR" dirty="0"/>
              <a:t> </a:t>
            </a:r>
            <a:r>
              <a:rPr lang="tr-TR" dirty="0" err="1"/>
              <a:t>protect</a:t>
            </a:r>
            <a:r>
              <a:rPr lang="tr-TR" dirty="0"/>
              <a:t> </a:t>
            </a:r>
            <a:r>
              <a:rPr lang="tr-TR" dirty="0" err="1"/>
              <a:t>highly</a:t>
            </a:r>
            <a:r>
              <a:rPr lang="tr-TR" dirty="0"/>
              <a:t> </a:t>
            </a:r>
            <a:r>
              <a:rPr lang="tr-TR" dirty="0" err="1"/>
              <a:t>susceptible</a:t>
            </a:r>
            <a:r>
              <a:rPr lang="tr-TR" dirty="0"/>
              <a:t> </a:t>
            </a:r>
            <a:r>
              <a:rPr lang="tr-TR" dirty="0" err="1"/>
              <a:t>species</a:t>
            </a:r>
            <a:r>
              <a:rPr lang="tr-TR" dirty="0"/>
              <a:t> </a:t>
            </a:r>
            <a:r>
              <a:rPr lang="tr-TR" dirty="0" err="1"/>
              <a:t>such</a:t>
            </a:r>
            <a:r>
              <a:rPr lang="tr-TR" dirty="0"/>
              <a:t> as </a:t>
            </a:r>
            <a:r>
              <a:rPr lang="tr-TR" dirty="0" err="1"/>
              <a:t>bison</a:t>
            </a:r>
            <a:r>
              <a:rPr lang="tr-TR" dirty="0"/>
              <a:t>.</a:t>
            </a:r>
            <a:br>
              <a:rPr lang="tr-TR" i="1" dirty="0"/>
            </a:br>
            <a:endParaRPr lang="tr-TR" i="1" dirty="0"/>
          </a:p>
          <a:p>
            <a:endParaRPr lang="tr-TR" dirty="0"/>
          </a:p>
        </p:txBody>
      </p:sp>
    </p:spTree>
    <p:extLst>
      <p:ext uri="{BB962C8B-B14F-4D97-AF65-F5344CB8AC3E}">
        <p14:creationId xmlns:p14="http://schemas.microsoft.com/office/powerpoint/2010/main" val="12936721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rgbClr val="0070C0"/>
                </a:solidFill>
              </a:rPr>
              <a:t>References</a:t>
            </a:r>
            <a:endParaRPr lang="tr-TR" dirty="0">
              <a:solidFill>
                <a:srgbClr val="0070C0"/>
              </a:solidFill>
            </a:endParaRPr>
          </a:p>
        </p:txBody>
      </p:sp>
      <p:sp>
        <p:nvSpPr>
          <p:cNvPr id="3" name="İçerik Yer Tutucusu 2"/>
          <p:cNvSpPr>
            <a:spLocks noGrp="1"/>
          </p:cNvSpPr>
          <p:nvPr>
            <p:ph idx="1"/>
          </p:nvPr>
        </p:nvSpPr>
        <p:spPr/>
        <p:txBody>
          <a:bodyPr/>
          <a:lstStyle/>
          <a:p>
            <a:r>
              <a:rPr lang="tr-TR" dirty="0">
                <a:hlinkClick r:id="rId2"/>
              </a:rPr>
              <a:t>http://www.cfsph.iastate.edu/Factsheets/pdfs/malignant_catarrhal_fever.pdf</a:t>
            </a:r>
            <a:endParaRPr lang="tr-TR" dirty="0"/>
          </a:p>
          <a:p>
            <a:r>
              <a:rPr lang="tr-TR" dirty="0">
                <a:hlinkClick r:id="rId3"/>
              </a:rPr>
              <a:t>http://www.msdvetmanual.com/generalized-conditions/malignant-catarrhal-fever/overview-of-malignant-catarrhal-fever</a:t>
            </a:r>
            <a:endParaRPr lang="tr-TR" dirty="0"/>
          </a:p>
          <a:p>
            <a:r>
              <a:rPr lang="tr-TR"/>
              <a:t>http://www.oie.int/fileadmin/Home/eng/Animal_Health_in_the_World/docs/pdf/Disease_cards/MALIGNANT_CATHARRAL_FEVER.pdf</a:t>
            </a:r>
          </a:p>
        </p:txBody>
      </p:sp>
    </p:spTree>
    <p:extLst>
      <p:ext uri="{BB962C8B-B14F-4D97-AF65-F5344CB8AC3E}">
        <p14:creationId xmlns:p14="http://schemas.microsoft.com/office/powerpoint/2010/main" val="24217192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26476" y="2018079"/>
            <a:ext cx="10515600" cy="1325563"/>
          </a:xfrm>
        </p:spPr>
        <p:txBody>
          <a:bodyPr/>
          <a:lstStyle/>
          <a:p>
            <a:pPr algn="ctr"/>
            <a:r>
              <a:rPr lang="tr-TR" dirty="0" err="1">
                <a:solidFill>
                  <a:srgbClr val="0070C0"/>
                </a:solidFill>
              </a:rPr>
              <a:t>Feline</a:t>
            </a:r>
            <a:r>
              <a:rPr lang="tr-TR" dirty="0">
                <a:solidFill>
                  <a:srgbClr val="0070C0"/>
                </a:solidFill>
              </a:rPr>
              <a:t> </a:t>
            </a:r>
            <a:r>
              <a:rPr lang="tr-TR" dirty="0" err="1">
                <a:solidFill>
                  <a:srgbClr val="0070C0"/>
                </a:solidFill>
              </a:rPr>
              <a:t>Herpesvirus</a:t>
            </a:r>
            <a:r>
              <a:rPr lang="tr-TR" dirty="0">
                <a:solidFill>
                  <a:srgbClr val="0070C0"/>
                </a:solidFill>
              </a:rPr>
              <a:t> 1</a:t>
            </a:r>
          </a:p>
        </p:txBody>
      </p:sp>
    </p:spTree>
    <p:extLst>
      <p:ext uri="{BB962C8B-B14F-4D97-AF65-F5344CB8AC3E}">
        <p14:creationId xmlns:p14="http://schemas.microsoft.com/office/powerpoint/2010/main" val="32582601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r>
              <a:rPr lang="tr-TR" dirty="0" err="1">
                <a:solidFill>
                  <a:srgbClr val="FF33CC"/>
                </a:solidFill>
              </a:rPr>
              <a:t>Feline</a:t>
            </a:r>
            <a:r>
              <a:rPr lang="tr-TR" dirty="0">
                <a:solidFill>
                  <a:srgbClr val="FF33CC"/>
                </a:solidFill>
              </a:rPr>
              <a:t> </a:t>
            </a:r>
            <a:r>
              <a:rPr lang="tr-TR" dirty="0" err="1">
                <a:solidFill>
                  <a:srgbClr val="FF33CC"/>
                </a:solidFill>
              </a:rPr>
              <a:t>viral</a:t>
            </a:r>
            <a:r>
              <a:rPr lang="tr-TR" dirty="0">
                <a:solidFill>
                  <a:srgbClr val="FF33CC"/>
                </a:solidFill>
              </a:rPr>
              <a:t> </a:t>
            </a:r>
            <a:r>
              <a:rPr lang="tr-TR" dirty="0" err="1">
                <a:solidFill>
                  <a:srgbClr val="FF33CC"/>
                </a:solidFill>
              </a:rPr>
              <a:t>rhinotracheitis</a:t>
            </a:r>
            <a:r>
              <a:rPr lang="tr-TR" dirty="0">
                <a:solidFill>
                  <a:srgbClr val="FF33CC"/>
                </a:solidFill>
              </a:rPr>
              <a:t> (FVR) </a:t>
            </a:r>
            <a:r>
              <a:rPr lang="tr-TR" dirty="0"/>
              <a:t>is an </a:t>
            </a:r>
            <a:r>
              <a:rPr lang="tr-TR" dirty="0" err="1"/>
              <a:t>upper</a:t>
            </a:r>
            <a:r>
              <a:rPr lang="tr-TR" dirty="0"/>
              <a:t> </a:t>
            </a:r>
            <a:r>
              <a:rPr lang="tr-TR" dirty="0" err="1"/>
              <a:t>respiratory</a:t>
            </a:r>
            <a:r>
              <a:rPr lang="tr-TR" dirty="0"/>
              <a:t> </a:t>
            </a:r>
            <a:r>
              <a:rPr lang="tr-TR" dirty="0" err="1"/>
              <a:t>infection</a:t>
            </a:r>
            <a:r>
              <a:rPr lang="tr-TR" dirty="0"/>
              <a:t> of </a:t>
            </a:r>
            <a:r>
              <a:rPr lang="tr-TR" dirty="0" err="1"/>
              <a:t>the</a:t>
            </a:r>
            <a:r>
              <a:rPr lang="tr-TR" dirty="0"/>
              <a:t> </a:t>
            </a:r>
            <a:r>
              <a:rPr lang="tr-TR" dirty="0" err="1"/>
              <a:t>nose</a:t>
            </a:r>
            <a:r>
              <a:rPr lang="tr-TR" dirty="0"/>
              <a:t> </a:t>
            </a:r>
            <a:r>
              <a:rPr lang="tr-TR" dirty="0" err="1"/>
              <a:t>and</a:t>
            </a:r>
            <a:r>
              <a:rPr lang="tr-TR" dirty="0"/>
              <a:t> </a:t>
            </a:r>
            <a:r>
              <a:rPr lang="tr-TR" dirty="0" err="1"/>
              <a:t>throat</a:t>
            </a:r>
            <a:r>
              <a:rPr lang="tr-TR" dirty="0"/>
              <a:t> in </a:t>
            </a:r>
            <a:r>
              <a:rPr lang="tr-TR" dirty="0" err="1"/>
              <a:t>cats</a:t>
            </a:r>
            <a:r>
              <a:rPr lang="tr-TR" dirty="0"/>
              <a:t>. </a:t>
            </a:r>
          </a:p>
          <a:p>
            <a:r>
              <a:rPr lang="tr-TR" dirty="0" err="1">
                <a:solidFill>
                  <a:srgbClr val="FF3300"/>
                </a:solidFill>
              </a:rPr>
              <a:t>It</a:t>
            </a:r>
            <a:r>
              <a:rPr lang="tr-TR" dirty="0">
                <a:solidFill>
                  <a:srgbClr val="FF3300"/>
                </a:solidFill>
              </a:rPr>
              <a:t> is </a:t>
            </a:r>
            <a:r>
              <a:rPr lang="tr-TR" dirty="0" err="1">
                <a:solidFill>
                  <a:srgbClr val="FF3300"/>
                </a:solidFill>
              </a:rPr>
              <a:t>caused</a:t>
            </a:r>
            <a:r>
              <a:rPr lang="tr-TR" dirty="0">
                <a:solidFill>
                  <a:srgbClr val="FF3300"/>
                </a:solidFill>
              </a:rPr>
              <a:t> </a:t>
            </a:r>
            <a:r>
              <a:rPr lang="tr-TR" dirty="0" err="1">
                <a:solidFill>
                  <a:srgbClr val="FF3300"/>
                </a:solidFill>
              </a:rPr>
              <a:t>by</a:t>
            </a:r>
            <a:r>
              <a:rPr lang="tr-TR" dirty="0">
                <a:solidFill>
                  <a:srgbClr val="FF3300"/>
                </a:solidFill>
              </a:rPr>
              <a:t>, </a:t>
            </a:r>
            <a:r>
              <a:rPr lang="tr-TR" dirty="0" err="1">
                <a:solidFill>
                  <a:srgbClr val="FF3300"/>
                </a:solidFill>
              </a:rPr>
              <a:t>and</a:t>
            </a:r>
            <a:r>
              <a:rPr lang="tr-TR" dirty="0">
                <a:solidFill>
                  <a:srgbClr val="FF3300"/>
                </a:solidFill>
              </a:rPr>
              <a:t> </a:t>
            </a:r>
            <a:r>
              <a:rPr lang="tr-TR" dirty="0" err="1">
                <a:solidFill>
                  <a:srgbClr val="FF3300"/>
                </a:solidFill>
              </a:rPr>
              <a:t>also</a:t>
            </a:r>
            <a:r>
              <a:rPr lang="tr-TR" dirty="0">
                <a:solidFill>
                  <a:srgbClr val="FF3300"/>
                </a:solidFill>
              </a:rPr>
              <a:t> </a:t>
            </a:r>
            <a:r>
              <a:rPr lang="tr-TR" dirty="0" err="1">
                <a:solidFill>
                  <a:srgbClr val="FF3300"/>
                </a:solidFill>
              </a:rPr>
              <a:t>know</a:t>
            </a:r>
            <a:r>
              <a:rPr lang="tr-TR" dirty="0">
                <a:solidFill>
                  <a:srgbClr val="FF3300"/>
                </a:solidFill>
              </a:rPr>
              <a:t> as </a:t>
            </a:r>
            <a:r>
              <a:rPr lang="tr-TR" dirty="0" err="1">
                <a:solidFill>
                  <a:srgbClr val="FF3300"/>
                </a:solidFill>
              </a:rPr>
              <a:t>feline</a:t>
            </a:r>
            <a:r>
              <a:rPr lang="tr-TR" dirty="0">
                <a:solidFill>
                  <a:srgbClr val="FF3300"/>
                </a:solidFill>
              </a:rPr>
              <a:t> </a:t>
            </a:r>
            <a:r>
              <a:rPr lang="tr-TR" dirty="0" err="1">
                <a:solidFill>
                  <a:srgbClr val="FF3300"/>
                </a:solidFill>
              </a:rPr>
              <a:t>herpesvirus</a:t>
            </a:r>
            <a:r>
              <a:rPr lang="tr-TR" dirty="0">
                <a:solidFill>
                  <a:srgbClr val="FF3300"/>
                </a:solidFill>
              </a:rPr>
              <a:t> 1 (FHV-1).</a:t>
            </a:r>
            <a:r>
              <a:rPr lang="tr-TR" dirty="0"/>
              <a:t> </a:t>
            </a:r>
          </a:p>
          <a:p>
            <a:r>
              <a:rPr lang="tr-TR" dirty="0"/>
              <a:t>Background </a:t>
            </a:r>
            <a:r>
              <a:rPr lang="tr-TR" dirty="0" err="1"/>
              <a:t>Feline</a:t>
            </a:r>
            <a:r>
              <a:rPr lang="tr-TR" dirty="0"/>
              <a:t> </a:t>
            </a:r>
            <a:r>
              <a:rPr lang="tr-TR" dirty="0" err="1"/>
              <a:t>herpesvirus</a:t>
            </a:r>
            <a:r>
              <a:rPr lang="tr-TR" dirty="0"/>
              <a:t> 1 (FHV-1) is a </a:t>
            </a:r>
            <a:r>
              <a:rPr lang="tr-TR" dirty="0" err="1"/>
              <a:t>common</a:t>
            </a:r>
            <a:r>
              <a:rPr lang="tr-TR" dirty="0"/>
              <a:t> </a:t>
            </a:r>
            <a:r>
              <a:rPr lang="tr-TR" dirty="0" err="1"/>
              <a:t>cause</a:t>
            </a:r>
            <a:r>
              <a:rPr lang="tr-TR" dirty="0"/>
              <a:t> of </a:t>
            </a:r>
            <a:r>
              <a:rPr lang="tr-TR" dirty="0" err="1">
                <a:solidFill>
                  <a:srgbClr val="CC66FF"/>
                </a:solidFill>
              </a:rPr>
              <a:t>ocular</a:t>
            </a:r>
            <a:r>
              <a:rPr lang="tr-TR" dirty="0">
                <a:solidFill>
                  <a:srgbClr val="CC66FF"/>
                </a:solidFill>
              </a:rPr>
              <a:t> </a:t>
            </a:r>
            <a:r>
              <a:rPr lang="tr-TR" dirty="0" err="1">
                <a:solidFill>
                  <a:srgbClr val="CC66FF"/>
                </a:solidFill>
              </a:rPr>
              <a:t>and</a:t>
            </a:r>
            <a:r>
              <a:rPr lang="tr-TR" dirty="0">
                <a:solidFill>
                  <a:srgbClr val="CC66FF"/>
                </a:solidFill>
              </a:rPr>
              <a:t> </a:t>
            </a:r>
            <a:r>
              <a:rPr lang="tr-TR" dirty="0" err="1">
                <a:solidFill>
                  <a:srgbClr val="CC66FF"/>
                </a:solidFill>
              </a:rPr>
              <a:t>upper</a:t>
            </a:r>
            <a:r>
              <a:rPr lang="tr-TR" dirty="0">
                <a:solidFill>
                  <a:srgbClr val="CC66FF"/>
                </a:solidFill>
              </a:rPr>
              <a:t> </a:t>
            </a:r>
            <a:r>
              <a:rPr lang="tr-TR" dirty="0" err="1">
                <a:solidFill>
                  <a:srgbClr val="CC66FF"/>
                </a:solidFill>
              </a:rPr>
              <a:t>respiratory</a:t>
            </a:r>
            <a:r>
              <a:rPr lang="tr-TR" dirty="0">
                <a:solidFill>
                  <a:srgbClr val="CC66FF"/>
                </a:solidFill>
              </a:rPr>
              <a:t> </a:t>
            </a:r>
            <a:r>
              <a:rPr lang="tr-TR" dirty="0" err="1">
                <a:solidFill>
                  <a:srgbClr val="CC66FF"/>
                </a:solidFill>
              </a:rPr>
              <a:t>disease</a:t>
            </a:r>
            <a:r>
              <a:rPr lang="tr-TR" dirty="0">
                <a:solidFill>
                  <a:srgbClr val="CC66FF"/>
                </a:solidFill>
              </a:rPr>
              <a:t> </a:t>
            </a:r>
            <a:r>
              <a:rPr lang="tr-TR" dirty="0"/>
              <a:t>in </a:t>
            </a:r>
            <a:r>
              <a:rPr lang="tr-TR" dirty="0" err="1"/>
              <a:t>cats</a:t>
            </a:r>
            <a:r>
              <a:rPr lang="tr-TR" dirty="0"/>
              <a:t> </a:t>
            </a:r>
            <a:r>
              <a:rPr lang="tr-TR" dirty="0" err="1"/>
              <a:t>and</a:t>
            </a:r>
            <a:r>
              <a:rPr lang="tr-TR" dirty="0"/>
              <a:t> </a:t>
            </a:r>
            <a:r>
              <a:rPr lang="tr-TR" dirty="0" err="1"/>
              <a:t>kittens</a:t>
            </a:r>
            <a:r>
              <a:rPr lang="tr-TR" dirty="0"/>
              <a:t>, </a:t>
            </a:r>
            <a:r>
              <a:rPr lang="tr-TR" dirty="0" err="1"/>
              <a:t>and</a:t>
            </a:r>
            <a:r>
              <a:rPr lang="tr-TR" dirty="0"/>
              <a:t> a </a:t>
            </a:r>
            <a:r>
              <a:rPr lang="tr-TR" dirty="0" err="1"/>
              <a:t>potential</a:t>
            </a:r>
            <a:r>
              <a:rPr lang="tr-TR" dirty="0"/>
              <a:t> </a:t>
            </a:r>
            <a:r>
              <a:rPr lang="tr-TR" dirty="0" err="1"/>
              <a:t>cause</a:t>
            </a:r>
            <a:r>
              <a:rPr lang="tr-TR" dirty="0"/>
              <a:t> of </a:t>
            </a:r>
            <a:r>
              <a:rPr lang="tr-TR" dirty="0" err="1">
                <a:solidFill>
                  <a:srgbClr val="00B0F0"/>
                </a:solidFill>
              </a:rPr>
              <a:t>eosinophilic</a:t>
            </a:r>
            <a:r>
              <a:rPr lang="tr-TR" dirty="0">
                <a:solidFill>
                  <a:srgbClr val="00B0F0"/>
                </a:solidFill>
              </a:rPr>
              <a:t> </a:t>
            </a:r>
            <a:r>
              <a:rPr lang="tr-TR" dirty="0" err="1">
                <a:solidFill>
                  <a:srgbClr val="00B0F0"/>
                </a:solidFill>
              </a:rPr>
              <a:t>dermatitis</a:t>
            </a:r>
            <a:r>
              <a:rPr lang="tr-TR" dirty="0"/>
              <a:t>.</a:t>
            </a:r>
          </a:p>
          <a:p>
            <a:r>
              <a:rPr lang="tr-TR" dirty="0" err="1"/>
              <a:t>Cats</a:t>
            </a:r>
            <a:r>
              <a:rPr lang="tr-TR" dirty="0"/>
              <a:t> of </a:t>
            </a:r>
            <a:r>
              <a:rPr lang="tr-TR" dirty="0" err="1"/>
              <a:t>all</a:t>
            </a:r>
            <a:r>
              <a:rPr lang="tr-TR" dirty="0"/>
              <a:t> </a:t>
            </a:r>
            <a:r>
              <a:rPr lang="tr-TR" dirty="0" err="1"/>
              <a:t>ages</a:t>
            </a:r>
            <a:r>
              <a:rPr lang="tr-TR" dirty="0"/>
              <a:t> </a:t>
            </a:r>
            <a:r>
              <a:rPr lang="tr-TR" dirty="0" err="1"/>
              <a:t>are</a:t>
            </a:r>
            <a:r>
              <a:rPr lang="tr-TR" dirty="0"/>
              <a:t> </a:t>
            </a:r>
            <a:r>
              <a:rPr lang="tr-TR" dirty="0" err="1"/>
              <a:t>susceptible</a:t>
            </a:r>
            <a:r>
              <a:rPr lang="tr-TR" dirty="0"/>
              <a:t>, but </a:t>
            </a:r>
            <a:r>
              <a:rPr lang="tr-TR" dirty="0" err="1"/>
              <a:t>kittens</a:t>
            </a:r>
            <a:r>
              <a:rPr lang="tr-TR" dirty="0"/>
              <a:t> </a:t>
            </a:r>
            <a:r>
              <a:rPr lang="tr-TR" dirty="0" err="1"/>
              <a:t>are</a:t>
            </a:r>
            <a:r>
              <a:rPr lang="tr-TR" dirty="0"/>
              <a:t> at a </a:t>
            </a:r>
            <a:r>
              <a:rPr lang="tr-TR" dirty="0" err="1"/>
              <a:t>higher</a:t>
            </a:r>
            <a:r>
              <a:rPr lang="tr-TR" dirty="0"/>
              <a:t> risk </a:t>
            </a:r>
            <a:r>
              <a:rPr lang="tr-TR" dirty="0" err="1"/>
              <a:t>and</a:t>
            </a:r>
            <a:r>
              <a:rPr lang="tr-TR" dirty="0"/>
              <a:t> </a:t>
            </a:r>
            <a:r>
              <a:rPr lang="tr-TR" dirty="0" err="1"/>
              <a:t>may</a:t>
            </a:r>
            <a:r>
              <a:rPr lang="tr-TR" dirty="0"/>
              <a:t> be </a:t>
            </a:r>
            <a:r>
              <a:rPr lang="tr-TR" dirty="0" err="1"/>
              <a:t>infected</a:t>
            </a:r>
            <a:r>
              <a:rPr lang="tr-TR" dirty="0"/>
              <a:t> at </a:t>
            </a:r>
            <a:r>
              <a:rPr lang="tr-TR" dirty="0" err="1"/>
              <a:t>about</a:t>
            </a:r>
            <a:r>
              <a:rPr lang="tr-TR" dirty="0"/>
              <a:t> </a:t>
            </a:r>
            <a:r>
              <a:rPr lang="tr-TR" dirty="0" err="1"/>
              <a:t>five</a:t>
            </a:r>
            <a:r>
              <a:rPr lang="tr-TR" dirty="0"/>
              <a:t> </a:t>
            </a:r>
            <a:r>
              <a:rPr lang="tr-TR" dirty="0" err="1"/>
              <a:t>weeks</a:t>
            </a:r>
            <a:r>
              <a:rPr lang="tr-TR" dirty="0"/>
              <a:t> of age. </a:t>
            </a:r>
            <a:r>
              <a:rPr lang="tr-TR" dirty="0" err="1"/>
              <a:t>Pregnant</a:t>
            </a:r>
            <a:r>
              <a:rPr lang="tr-TR" dirty="0"/>
              <a:t> </a:t>
            </a:r>
            <a:r>
              <a:rPr lang="tr-TR" dirty="0" err="1"/>
              <a:t>cats</a:t>
            </a:r>
            <a:r>
              <a:rPr lang="tr-TR" dirty="0"/>
              <a:t> </a:t>
            </a:r>
            <a:r>
              <a:rPr lang="tr-TR" dirty="0" err="1"/>
              <a:t>or</a:t>
            </a:r>
            <a:r>
              <a:rPr lang="tr-TR" dirty="0"/>
              <a:t> </a:t>
            </a:r>
            <a:r>
              <a:rPr lang="tr-TR" dirty="0" err="1"/>
              <a:t>those</a:t>
            </a:r>
            <a:r>
              <a:rPr lang="tr-TR" dirty="0"/>
              <a:t> </a:t>
            </a:r>
            <a:r>
              <a:rPr lang="tr-TR" dirty="0" err="1"/>
              <a:t>suffering</a:t>
            </a:r>
            <a:r>
              <a:rPr lang="tr-TR" dirty="0"/>
              <a:t> </a:t>
            </a:r>
            <a:r>
              <a:rPr lang="tr-TR" dirty="0" err="1"/>
              <a:t>from</a:t>
            </a:r>
            <a:r>
              <a:rPr lang="tr-TR" dirty="0"/>
              <a:t> a </a:t>
            </a:r>
            <a:r>
              <a:rPr lang="tr-TR" dirty="0" err="1"/>
              <a:t>lowered</a:t>
            </a:r>
            <a:r>
              <a:rPr lang="tr-TR" dirty="0"/>
              <a:t> </a:t>
            </a:r>
            <a:r>
              <a:rPr lang="tr-TR" dirty="0" err="1"/>
              <a:t>immunity</a:t>
            </a:r>
            <a:r>
              <a:rPr lang="tr-TR" dirty="0"/>
              <a:t> </a:t>
            </a:r>
            <a:r>
              <a:rPr lang="tr-TR" dirty="0" err="1"/>
              <a:t>due</a:t>
            </a:r>
            <a:r>
              <a:rPr lang="tr-TR" dirty="0"/>
              <a:t> </a:t>
            </a:r>
            <a:r>
              <a:rPr lang="tr-TR" dirty="0" err="1"/>
              <a:t>to</a:t>
            </a:r>
            <a:r>
              <a:rPr lang="tr-TR" dirty="0"/>
              <a:t> a </a:t>
            </a:r>
            <a:r>
              <a:rPr lang="tr-TR" dirty="0" err="1"/>
              <a:t>pre-existing</a:t>
            </a:r>
            <a:r>
              <a:rPr lang="tr-TR" dirty="0"/>
              <a:t> </a:t>
            </a:r>
            <a:r>
              <a:rPr lang="tr-TR" dirty="0" err="1"/>
              <a:t>disease</a:t>
            </a:r>
            <a:r>
              <a:rPr lang="tr-TR" dirty="0"/>
              <a:t> </a:t>
            </a:r>
            <a:r>
              <a:rPr lang="tr-TR" dirty="0" err="1"/>
              <a:t>are</a:t>
            </a:r>
            <a:r>
              <a:rPr lang="tr-TR" dirty="0"/>
              <a:t> </a:t>
            </a:r>
            <a:r>
              <a:rPr lang="tr-TR" dirty="0" err="1"/>
              <a:t>also</a:t>
            </a:r>
            <a:r>
              <a:rPr lang="tr-TR" dirty="0"/>
              <a:t> at </a:t>
            </a:r>
            <a:r>
              <a:rPr lang="tr-TR" dirty="0" err="1"/>
              <a:t>higher</a:t>
            </a:r>
            <a:r>
              <a:rPr lang="tr-TR" dirty="0"/>
              <a:t> risk.</a:t>
            </a:r>
          </a:p>
        </p:txBody>
      </p:sp>
    </p:spTree>
    <p:extLst>
      <p:ext uri="{BB962C8B-B14F-4D97-AF65-F5344CB8AC3E}">
        <p14:creationId xmlns:p14="http://schemas.microsoft.com/office/powerpoint/2010/main" val="29933959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solidFill>
                  <a:srgbClr val="0070C0"/>
                </a:solidFill>
              </a:rPr>
              <a:t>Transmission</a:t>
            </a:r>
            <a:endParaRPr lang="tr-TR" dirty="0">
              <a:solidFill>
                <a:srgbClr val="0070C0"/>
              </a:solidFill>
            </a:endParaRPr>
          </a:p>
        </p:txBody>
      </p:sp>
      <p:sp>
        <p:nvSpPr>
          <p:cNvPr id="3" name="İçerik Yer Tutucusu 2"/>
          <p:cNvSpPr>
            <a:spLocks noGrp="1"/>
          </p:cNvSpPr>
          <p:nvPr>
            <p:ph idx="1"/>
          </p:nvPr>
        </p:nvSpPr>
        <p:spPr>
          <a:xfrm>
            <a:off x="380011" y="1825625"/>
            <a:ext cx="11340934" cy="4351338"/>
          </a:xfrm>
        </p:spPr>
        <p:txBody>
          <a:bodyPr>
            <a:normAutofit lnSpcReduction="10000"/>
          </a:bodyPr>
          <a:lstStyle/>
          <a:p>
            <a:r>
              <a:rPr lang="tr-TR" dirty="0" err="1">
                <a:solidFill>
                  <a:srgbClr val="FF33CC"/>
                </a:solidFill>
              </a:rPr>
              <a:t>The</a:t>
            </a:r>
            <a:r>
              <a:rPr lang="tr-TR" dirty="0">
                <a:solidFill>
                  <a:srgbClr val="FF33CC"/>
                </a:solidFill>
              </a:rPr>
              <a:t> </a:t>
            </a:r>
            <a:r>
              <a:rPr lang="tr-TR" dirty="0" err="1">
                <a:solidFill>
                  <a:srgbClr val="FF33CC"/>
                </a:solidFill>
              </a:rPr>
              <a:t>most</a:t>
            </a:r>
            <a:r>
              <a:rPr lang="tr-TR" dirty="0">
                <a:solidFill>
                  <a:srgbClr val="FF33CC"/>
                </a:solidFill>
              </a:rPr>
              <a:t> </a:t>
            </a:r>
            <a:r>
              <a:rPr lang="tr-TR" dirty="0" err="1">
                <a:solidFill>
                  <a:srgbClr val="FF33CC"/>
                </a:solidFill>
              </a:rPr>
              <a:t>common</a:t>
            </a:r>
            <a:r>
              <a:rPr lang="tr-TR" dirty="0">
                <a:solidFill>
                  <a:srgbClr val="FF33CC"/>
                </a:solidFill>
              </a:rPr>
              <a:t> </a:t>
            </a:r>
            <a:r>
              <a:rPr lang="tr-TR" dirty="0" err="1">
                <a:solidFill>
                  <a:srgbClr val="FF33CC"/>
                </a:solidFill>
              </a:rPr>
              <a:t>way</a:t>
            </a:r>
            <a:r>
              <a:rPr lang="tr-TR" dirty="0">
                <a:solidFill>
                  <a:srgbClr val="FF33CC"/>
                </a:solidFill>
              </a:rPr>
              <a:t> </a:t>
            </a:r>
            <a:r>
              <a:rPr lang="tr-TR" dirty="0" err="1">
                <a:solidFill>
                  <a:srgbClr val="FF33CC"/>
                </a:solidFill>
              </a:rPr>
              <a:t>for</a:t>
            </a:r>
            <a:r>
              <a:rPr lang="tr-TR" dirty="0">
                <a:solidFill>
                  <a:srgbClr val="FF33CC"/>
                </a:solidFill>
              </a:rPr>
              <a:t> </a:t>
            </a:r>
            <a:r>
              <a:rPr lang="tr-TR" dirty="0" err="1">
                <a:solidFill>
                  <a:srgbClr val="FF33CC"/>
                </a:solidFill>
              </a:rPr>
              <a:t>the</a:t>
            </a:r>
            <a:r>
              <a:rPr lang="tr-TR" dirty="0">
                <a:solidFill>
                  <a:srgbClr val="FF33CC"/>
                </a:solidFill>
              </a:rPr>
              <a:t> </a:t>
            </a:r>
            <a:r>
              <a:rPr lang="tr-TR" dirty="0" err="1">
                <a:solidFill>
                  <a:srgbClr val="FF33CC"/>
                </a:solidFill>
              </a:rPr>
              <a:t>herpesvirus</a:t>
            </a:r>
            <a:r>
              <a:rPr lang="tr-TR" dirty="0">
                <a:solidFill>
                  <a:srgbClr val="FF33CC"/>
                </a:solidFill>
              </a:rPr>
              <a:t> </a:t>
            </a:r>
            <a:r>
              <a:rPr lang="tr-TR" dirty="0" err="1">
                <a:solidFill>
                  <a:srgbClr val="FF33CC"/>
                </a:solidFill>
              </a:rPr>
              <a:t>to</a:t>
            </a:r>
            <a:r>
              <a:rPr lang="tr-TR" dirty="0">
                <a:solidFill>
                  <a:srgbClr val="FF33CC"/>
                </a:solidFill>
              </a:rPr>
              <a:t> spread is </a:t>
            </a:r>
            <a:r>
              <a:rPr lang="tr-TR" dirty="0" err="1">
                <a:solidFill>
                  <a:srgbClr val="FF33CC"/>
                </a:solidFill>
              </a:rPr>
              <a:t>through</a:t>
            </a:r>
            <a:r>
              <a:rPr lang="tr-TR" dirty="0">
                <a:solidFill>
                  <a:srgbClr val="FF33CC"/>
                </a:solidFill>
              </a:rPr>
              <a:t> </a:t>
            </a:r>
            <a:r>
              <a:rPr lang="tr-TR" dirty="0" err="1">
                <a:solidFill>
                  <a:srgbClr val="FF33CC"/>
                </a:solidFill>
              </a:rPr>
              <a:t>contact</a:t>
            </a:r>
            <a:r>
              <a:rPr lang="tr-TR" dirty="0">
                <a:solidFill>
                  <a:srgbClr val="FF33CC"/>
                </a:solidFill>
              </a:rPr>
              <a:t> </a:t>
            </a:r>
            <a:r>
              <a:rPr lang="tr-TR" dirty="0" err="1">
                <a:solidFill>
                  <a:srgbClr val="FF33CC"/>
                </a:solidFill>
              </a:rPr>
              <a:t>with</a:t>
            </a:r>
            <a:r>
              <a:rPr lang="tr-TR" dirty="0">
                <a:solidFill>
                  <a:srgbClr val="FF33CC"/>
                </a:solidFill>
              </a:rPr>
              <a:t> </a:t>
            </a:r>
            <a:r>
              <a:rPr lang="tr-TR" dirty="0" err="1">
                <a:solidFill>
                  <a:srgbClr val="FF33CC"/>
                </a:solidFill>
              </a:rPr>
              <a:t>discharge</a:t>
            </a:r>
            <a:r>
              <a:rPr lang="tr-TR" dirty="0">
                <a:solidFill>
                  <a:srgbClr val="FF33CC"/>
                </a:solidFill>
              </a:rPr>
              <a:t> </a:t>
            </a:r>
            <a:r>
              <a:rPr lang="tr-TR" dirty="0" err="1">
                <a:solidFill>
                  <a:srgbClr val="FF33CC"/>
                </a:solidFill>
              </a:rPr>
              <a:t>from</a:t>
            </a:r>
            <a:r>
              <a:rPr lang="tr-TR" dirty="0">
                <a:solidFill>
                  <a:srgbClr val="FF33CC"/>
                </a:solidFill>
              </a:rPr>
              <a:t> an </a:t>
            </a:r>
            <a:r>
              <a:rPr lang="tr-TR" dirty="0" err="1">
                <a:solidFill>
                  <a:srgbClr val="FF33CC"/>
                </a:solidFill>
              </a:rPr>
              <a:t>infected</a:t>
            </a:r>
            <a:r>
              <a:rPr lang="tr-TR" dirty="0">
                <a:solidFill>
                  <a:srgbClr val="FF33CC"/>
                </a:solidFill>
              </a:rPr>
              <a:t> </a:t>
            </a:r>
            <a:r>
              <a:rPr lang="tr-TR" dirty="0" err="1">
                <a:solidFill>
                  <a:srgbClr val="FF33CC"/>
                </a:solidFill>
              </a:rPr>
              <a:t>cat’s</a:t>
            </a:r>
            <a:r>
              <a:rPr lang="tr-TR" dirty="0">
                <a:solidFill>
                  <a:srgbClr val="FF33CC"/>
                </a:solidFill>
              </a:rPr>
              <a:t> </a:t>
            </a:r>
            <a:r>
              <a:rPr lang="tr-TR" dirty="0" err="1">
                <a:solidFill>
                  <a:srgbClr val="FF33CC"/>
                </a:solidFill>
              </a:rPr>
              <a:t>eyes</a:t>
            </a:r>
            <a:r>
              <a:rPr lang="tr-TR" dirty="0">
                <a:solidFill>
                  <a:srgbClr val="FF33CC"/>
                </a:solidFill>
              </a:rPr>
              <a:t>, </a:t>
            </a:r>
            <a:r>
              <a:rPr lang="tr-TR" dirty="0" err="1">
                <a:solidFill>
                  <a:srgbClr val="FF33CC"/>
                </a:solidFill>
              </a:rPr>
              <a:t>mouth</a:t>
            </a:r>
            <a:r>
              <a:rPr lang="tr-TR" dirty="0">
                <a:solidFill>
                  <a:srgbClr val="FF33CC"/>
                </a:solidFill>
              </a:rPr>
              <a:t> </a:t>
            </a:r>
            <a:r>
              <a:rPr lang="tr-TR" dirty="0" err="1">
                <a:solidFill>
                  <a:srgbClr val="FF33CC"/>
                </a:solidFill>
              </a:rPr>
              <a:t>or</a:t>
            </a:r>
            <a:r>
              <a:rPr lang="tr-TR" dirty="0">
                <a:solidFill>
                  <a:srgbClr val="FF33CC"/>
                </a:solidFill>
              </a:rPr>
              <a:t> </a:t>
            </a:r>
            <a:r>
              <a:rPr lang="tr-TR" dirty="0" err="1">
                <a:solidFill>
                  <a:srgbClr val="FF33CC"/>
                </a:solidFill>
              </a:rPr>
              <a:t>nose</a:t>
            </a:r>
            <a:r>
              <a:rPr lang="tr-TR" dirty="0">
                <a:solidFill>
                  <a:srgbClr val="FF33CC"/>
                </a:solidFill>
              </a:rPr>
              <a:t>. </a:t>
            </a:r>
          </a:p>
          <a:p>
            <a:r>
              <a:rPr lang="tr-TR" dirty="0" err="1"/>
              <a:t>Cats</a:t>
            </a:r>
            <a:r>
              <a:rPr lang="tr-TR" dirty="0"/>
              <a:t> can </a:t>
            </a:r>
            <a:r>
              <a:rPr lang="tr-TR" dirty="0" err="1"/>
              <a:t>catch</a:t>
            </a:r>
            <a:r>
              <a:rPr lang="tr-TR" dirty="0"/>
              <a:t> </a:t>
            </a:r>
            <a:r>
              <a:rPr lang="tr-TR" dirty="0" err="1"/>
              <a:t>this</a:t>
            </a:r>
            <a:r>
              <a:rPr lang="tr-TR" dirty="0"/>
              <a:t> </a:t>
            </a:r>
            <a:r>
              <a:rPr lang="tr-TR" dirty="0" err="1"/>
              <a:t>virus</a:t>
            </a:r>
            <a:r>
              <a:rPr lang="tr-TR" dirty="0"/>
              <a:t> </a:t>
            </a:r>
            <a:r>
              <a:rPr lang="tr-TR" dirty="0" err="1"/>
              <a:t>by</a:t>
            </a:r>
            <a:r>
              <a:rPr lang="tr-TR" dirty="0"/>
              <a:t> </a:t>
            </a:r>
            <a:r>
              <a:rPr lang="tr-TR" dirty="0" err="1"/>
              <a:t>sharing</a:t>
            </a:r>
            <a:r>
              <a:rPr lang="tr-TR" dirty="0"/>
              <a:t> </a:t>
            </a:r>
            <a:r>
              <a:rPr lang="tr-TR" dirty="0" err="1"/>
              <a:t>litter</a:t>
            </a:r>
            <a:r>
              <a:rPr lang="tr-TR" dirty="0"/>
              <a:t> </a:t>
            </a:r>
            <a:r>
              <a:rPr lang="tr-TR" dirty="0" err="1"/>
              <a:t>boxes</a:t>
            </a:r>
            <a:r>
              <a:rPr lang="tr-TR" dirty="0"/>
              <a:t>, </a:t>
            </a:r>
            <a:r>
              <a:rPr lang="tr-TR" dirty="0" err="1"/>
              <a:t>food</a:t>
            </a:r>
            <a:r>
              <a:rPr lang="tr-TR" dirty="0"/>
              <a:t> </a:t>
            </a:r>
            <a:r>
              <a:rPr lang="tr-TR" dirty="0" err="1"/>
              <a:t>and</a:t>
            </a:r>
            <a:r>
              <a:rPr lang="tr-TR" dirty="0"/>
              <a:t> </a:t>
            </a:r>
            <a:r>
              <a:rPr lang="tr-TR" dirty="0" err="1"/>
              <a:t>water</a:t>
            </a:r>
            <a:r>
              <a:rPr lang="tr-TR" dirty="0"/>
              <a:t> </a:t>
            </a:r>
            <a:r>
              <a:rPr lang="tr-TR" dirty="0" err="1"/>
              <a:t>dishes</a:t>
            </a:r>
            <a:r>
              <a:rPr lang="tr-TR" dirty="0"/>
              <a:t> </a:t>
            </a:r>
            <a:r>
              <a:rPr lang="tr-TR" dirty="0" err="1"/>
              <a:t>with</a:t>
            </a:r>
            <a:r>
              <a:rPr lang="tr-TR" dirty="0"/>
              <a:t> an </a:t>
            </a:r>
            <a:r>
              <a:rPr lang="tr-TR" dirty="0" err="1"/>
              <a:t>infected</a:t>
            </a:r>
            <a:r>
              <a:rPr lang="tr-TR" dirty="0"/>
              <a:t> </a:t>
            </a:r>
            <a:r>
              <a:rPr lang="tr-TR" dirty="0" err="1"/>
              <a:t>cat</a:t>
            </a:r>
            <a:r>
              <a:rPr lang="tr-TR" dirty="0"/>
              <a:t>, as </a:t>
            </a:r>
            <a:r>
              <a:rPr lang="tr-TR" dirty="0" err="1"/>
              <a:t>well</a:t>
            </a:r>
            <a:r>
              <a:rPr lang="tr-TR" dirty="0"/>
              <a:t> as </a:t>
            </a:r>
            <a:r>
              <a:rPr lang="tr-TR" dirty="0" err="1"/>
              <a:t>by</a:t>
            </a:r>
            <a:r>
              <a:rPr lang="tr-TR" dirty="0"/>
              <a:t> </a:t>
            </a:r>
            <a:r>
              <a:rPr lang="tr-TR" dirty="0" err="1"/>
              <a:t>mutual</a:t>
            </a:r>
            <a:r>
              <a:rPr lang="tr-TR" dirty="0"/>
              <a:t> </a:t>
            </a:r>
            <a:r>
              <a:rPr lang="tr-TR" dirty="0" err="1"/>
              <a:t>grooming</a:t>
            </a:r>
            <a:r>
              <a:rPr lang="tr-TR" dirty="0"/>
              <a:t>. </a:t>
            </a:r>
          </a:p>
          <a:p>
            <a:r>
              <a:rPr lang="tr-TR" dirty="0"/>
              <a:t>An </a:t>
            </a:r>
            <a:r>
              <a:rPr lang="tr-TR" dirty="0" err="1"/>
              <a:t>infected</a:t>
            </a:r>
            <a:r>
              <a:rPr lang="tr-TR" dirty="0"/>
              <a:t> </a:t>
            </a:r>
            <a:r>
              <a:rPr lang="tr-TR" dirty="0" err="1"/>
              <a:t>pregnant</a:t>
            </a:r>
            <a:r>
              <a:rPr lang="tr-TR" dirty="0"/>
              <a:t> </a:t>
            </a:r>
            <a:r>
              <a:rPr lang="tr-TR" dirty="0" err="1"/>
              <a:t>cat</a:t>
            </a:r>
            <a:r>
              <a:rPr lang="tr-TR" dirty="0"/>
              <a:t> </a:t>
            </a:r>
            <a:r>
              <a:rPr lang="tr-TR" dirty="0" err="1"/>
              <a:t>might</a:t>
            </a:r>
            <a:r>
              <a:rPr lang="tr-TR" dirty="0"/>
              <a:t> </a:t>
            </a:r>
            <a:r>
              <a:rPr lang="tr-TR" dirty="0" err="1"/>
              <a:t>also</a:t>
            </a:r>
            <a:r>
              <a:rPr lang="tr-TR" dirty="0"/>
              <a:t> </a:t>
            </a:r>
            <a:r>
              <a:rPr lang="tr-TR" dirty="0" err="1"/>
              <a:t>pass</a:t>
            </a:r>
            <a:r>
              <a:rPr lang="tr-TR" dirty="0"/>
              <a:t> </a:t>
            </a:r>
            <a:r>
              <a:rPr lang="tr-TR" dirty="0" err="1"/>
              <a:t>the</a:t>
            </a:r>
            <a:r>
              <a:rPr lang="tr-TR" dirty="0"/>
              <a:t> </a:t>
            </a:r>
            <a:r>
              <a:rPr lang="tr-TR" dirty="0" err="1"/>
              <a:t>virus</a:t>
            </a:r>
            <a:r>
              <a:rPr lang="tr-TR" dirty="0"/>
              <a:t> on </a:t>
            </a:r>
            <a:r>
              <a:rPr lang="tr-TR" dirty="0" err="1"/>
              <a:t>to</a:t>
            </a:r>
            <a:r>
              <a:rPr lang="tr-TR" dirty="0"/>
              <a:t> </a:t>
            </a:r>
            <a:r>
              <a:rPr lang="tr-TR" dirty="0" err="1"/>
              <a:t>kittens</a:t>
            </a:r>
            <a:r>
              <a:rPr lang="tr-TR" dirty="0"/>
              <a:t> </a:t>
            </a:r>
            <a:r>
              <a:rPr lang="tr-TR" dirty="0" err="1"/>
              <a:t>who</a:t>
            </a:r>
            <a:r>
              <a:rPr lang="tr-TR" dirty="0"/>
              <a:t> </a:t>
            </a:r>
            <a:r>
              <a:rPr lang="tr-TR" dirty="0" err="1"/>
              <a:t>are</a:t>
            </a:r>
            <a:r>
              <a:rPr lang="tr-TR" dirty="0"/>
              <a:t> </a:t>
            </a:r>
            <a:r>
              <a:rPr lang="tr-TR" dirty="0" err="1"/>
              <a:t>still</a:t>
            </a:r>
            <a:r>
              <a:rPr lang="tr-TR" dirty="0"/>
              <a:t> in </a:t>
            </a:r>
            <a:r>
              <a:rPr lang="tr-TR" dirty="0" err="1"/>
              <a:t>the</a:t>
            </a:r>
            <a:r>
              <a:rPr lang="tr-TR" dirty="0"/>
              <a:t> </a:t>
            </a:r>
            <a:r>
              <a:rPr lang="tr-TR" dirty="0" err="1"/>
              <a:t>uterus</a:t>
            </a:r>
            <a:r>
              <a:rPr lang="tr-TR" dirty="0"/>
              <a:t>. </a:t>
            </a:r>
            <a:r>
              <a:rPr lang="tr-TR" dirty="0" err="1"/>
              <a:t>Because</a:t>
            </a:r>
            <a:r>
              <a:rPr lang="tr-TR" dirty="0"/>
              <a:t> </a:t>
            </a:r>
            <a:r>
              <a:rPr lang="tr-TR" dirty="0" err="1"/>
              <a:t>the</a:t>
            </a:r>
            <a:r>
              <a:rPr lang="tr-TR" dirty="0"/>
              <a:t> </a:t>
            </a:r>
            <a:r>
              <a:rPr lang="tr-TR" dirty="0" err="1"/>
              <a:t>virus</a:t>
            </a:r>
            <a:r>
              <a:rPr lang="tr-TR" dirty="0"/>
              <a:t> is </a:t>
            </a:r>
            <a:r>
              <a:rPr lang="tr-TR" dirty="0" err="1"/>
              <a:t>highly</a:t>
            </a:r>
            <a:r>
              <a:rPr lang="tr-TR" dirty="0"/>
              <a:t> </a:t>
            </a:r>
            <a:r>
              <a:rPr lang="tr-TR" dirty="0" err="1"/>
              <a:t>contagious</a:t>
            </a:r>
            <a:r>
              <a:rPr lang="tr-TR" dirty="0"/>
              <a:t>, it is </a:t>
            </a:r>
            <a:r>
              <a:rPr lang="tr-TR" dirty="0" err="1"/>
              <a:t>common</a:t>
            </a:r>
            <a:r>
              <a:rPr lang="tr-TR" dirty="0"/>
              <a:t> in </a:t>
            </a:r>
            <a:r>
              <a:rPr lang="tr-TR" dirty="0" err="1"/>
              <a:t>catteries</a:t>
            </a:r>
            <a:r>
              <a:rPr lang="tr-TR" dirty="0"/>
              <a:t>, </a:t>
            </a:r>
            <a:r>
              <a:rPr lang="tr-TR" dirty="0" err="1"/>
              <a:t>shelters</a:t>
            </a:r>
            <a:r>
              <a:rPr lang="tr-TR" dirty="0"/>
              <a:t> </a:t>
            </a:r>
            <a:r>
              <a:rPr lang="tr-TR" dirty="0" err="1"/>
              <a:t>and</a:t>
            </a:r>
            <a:r>
              <a:rPr lang="tr-TR" dirty="0"/>
              <a:t> </a:t>
            </a:r>
            <a:r>
              <a:rPr lang="tr-TR" dirty="0" err="1"/>
              <a:t>multi-cat</a:t>
            </a:r>
            <a:r>
              <a:rPr lang="tr-TR" dirty="0"/>
              <a:t> </a:t>
            </a:r>
            <a:r>
              <a:rPr lang="tr-TR" dirty="0" err="1"/>
              <a:t>households</a:t>
            </a:r>
            <a:r>
              <a:rPr lang="tr-TR" dirty="0"/>
              <a:t>.</a:t>
            </a:r>
          </a:p>
          <a:p>
            <a:r>
              <a:rPr lang="tr-TR" dirty="0" err="1">
                <a:solidFill>
                  <a:srgbClr val="FF3300"/>
                </a:solidFill>
              </a:rPr>
              <a:t>Some</a:t>
            </a:r>
            <a:r>
              <a:rPr lang="tr-TR" dirty="0">
                <a:solidFill>
                  <a:srgbClr val="FF3300"/>
                </a:solidFill>
              </a:rPr>
              <a:t> </a:t>
            </a:r>
            <a:r>
              <a:rPr lang="tr-TR" dirty="0" err="1">
                <a:solidFill>
                  <a:srgbClr val="FF3300"/>
                </a:solidFill>
              </a:rPr>
              <a:t>cats</a:t>
            </a:r>
            <a:r>
              <a:rPr lang="tr-TR" dirty="0">
                <a:solidFill>
                  <a:srgbClr val="FF3300"/>
                </a:solidFill>
              </a:rPr>
              <a:t> </a:t>
            </a:r>
            <a:r>
              <a:rPr lang="tr-TR" dirty="0" err="1">
                <a:solidFill>
                  <a:srgbClr val="FF3300"/>
                </a:solidFill>
              </a:rPr>
              <a:t>who</a:t>
            </a:r>
            <a:r>
              <a:rPr lang="tr-TR" dirty="0">
                <a:solidFill>
                  <a:srgbClr val="FF3300"/>
                </a:solidFill>
              </a:rPr>
              <a:t> </a:t>
            </a:r>
            <a:r>
              <a:rPr lang="tr-TR" dirty="0" err="1">
                <a:solidFill>
                  <a:srgbClr val="FF3300"/>
                </a:solidFill>
              </a:rPr>
              <a:t>become</a:t>
            </a:r>
            <a:r>
              <a:rPr lang="tr-TR" dirty="0">
                <a:solidFill>
                  <a:srgbClr val="FF3300"/>
                </a:solidFill>
              </a:rPr>
              <a:t> </a:t>
            </a:r>
            <a:r>
              <a:rPr lang="tr-TR" dirty="0" err="1">
                <a:solidFill>
                  <a:srgbClr val="FF3300"/>
                </a:solidFill>
              </a:rPr>
              <a:t>infected</a:t>
            </a:r>
            <a:r>
              <a:rPr lang="tr-TR" dirty="0">
                <a:solidFill>
                  <a:srgbClr val="FF3300"/>
                </a:solidFill>
              </a:rPr>
              <a:t> </a:t>
            </a:r>
            <a:r>
              <a:rPr lang="tr-TR" dirty="0" err="1">
                <a:solidFill>
                  <a:srgbClr val="FF3300"/>
                </a:solidFill>
              </a:rPr>
              <a:t>with</a:t>
            </a:r>
            <a:r>
              <a:rPr lang="tr-TR" dirty="0">
                <a:solidFill>
                  <a:srgbClr val="FF3300"/>
                </a:solidFill>
              </a:rPr>
              <a:t> </a:t>
            </a:r>
            <a:r>
              <a:rPr lang="tr-TR" dirty="0" err="1">
                <a:solidFill>
                  <a:srgbClr val="FF3300"/>
                </a:solidFill>
              </a:rPr>
              <a:t>feline</a:t>
            </a:r>
            <a:r>
              <a:rPr lang="tr-TR" dirty="0">
                <a:solidFill>
                  <a:srgbClr val="FF3300"/>
                </a:solidFill>
              </a:rPr>
              <a:t> </a:t>
            </a:r>
            <a:r>
              <a:rPr lang="tr-TR" dirty="0" err="1">
                <a:solidFill>
                  <a:srgbClr val="FF3300"/>
                </a:solidFill>
              </a:rPr>
              <a:t>herpes</a:t>
            </a:r>
            <a:r>
              <a:rPr lang="tr-TR" dirty="0">
                <a:solidFill>
                  <a:srgbClr val="FF3300"/>
                </a:solidFill>
              </a:rPr>
              <a:t> </a:t>
            </a:r>
            <a:r>
              <a:rPr lang="tr-TR" dirty="0" err="1">
                <a:solidFill>
                  <a:srgbClr val="FF3300"/>
                </a:solidFill>
              </a:rPr>
              <a:t>are</a:t>
            </a:r>
            <a:r>
              <a:rPr lang="tr-TR" dirty="0">
                <a:solidFill>
                  <a:srgbClr val="FF3300"/>
                </a:solidFill>
              </a:rPr>
              <a:t> </a:t>
            </a:r>
            <a:r>
              <a:rPr lang="tr-TR" dirty="0" err="1">
                <a:solidFill>
                  <a:srgbClr val="FF3300"/>
                </a:solidFill>
              </a:rPr>
              <a:t>latent</a:t>
            </a:r>
            <a:r>
              <a:rPr lang="tr-TR" dirty="0">
                <a:solidFill>
                  <a:srgbClr val="FF3300"/>
                </a:solidFill>
              </a:rPr>
              <a:t> </a:t>
            </a:r>
            <a:r>
              <a:rPr lang="tr-TR" dirty="0" err="1">
                <a:solidFill>
                  <a:srgbClr val="FF3300"/>
                </a:solidFill>
              </a:rPr>
              <a:t>carriers</a:t>
            </a:r>
            <a:r>
              <a:rPr lang="tr-TR" dirty="0">
                <a:solidFill>
                  <a:srgbClr val="FF3300"/>
                </a:solidFill>
              </a:rPr>
              <a:t>. </a:t>
            </a:r>
          </a:p>
          <a:p>
            <a:pPr lvl="1"/>
            <a:r>
              <a:rPr lang="tr-TR" dirty="0" err="1"/>
              <a:t>Even</a:t>
            </a:r>
            <a:r>
              <a:rPr lang="tr-TR" dirty="0"/>
              <a:t> </a:t>
            </a:r>
            <a:r>
              <a:rPr lang="tr-TR" dirty="0" err="1"/>
              <a:t>though</a:t>
            </a:r>
            <a:r>
              <a:rPr lang="tr-TR" dirty="0"/>
              <a:t> </a:t>
            </a:r>
            <a:r>
              <a:rPr lang="tr-TR" dirty="0" err="1"/>
              <a:t>they</a:t>
            </a:r>
            <a:r>
              <a:rPr lang="tr-TR" dirty="0"/>
              <a:t> </a:t>
            </a:r>
            <a:r>
              <a:rPr lang="tr-TR" dirty="0" err="1"/>
              <a:t>will</a:t>
            </a:r>
            <a:r>
              <a:rPr lang="tr-TR" dirty="0"/>
              <a:t> </a:t>
            </a:r>
            <a:r>
              <a:rPr lang="tr-TR" dirty="0" err="1"/>
              <a:t>never</a:t>
            </a:r>
            <a:r>
              <a:rPr lang="tr-TR" dirty="0"/>
              <a:t> </a:t>
            </a:r>
            <a:r>
              <a:rPr lang="tr-TR" dirty="0" err="1"/>
              <a:t>display</a:t>
            </a:r>
            <a:r>
              <a:rPr lang="tr-TR" dirty="0"/>
              <a:t> </a:t>
            </a:r>
            <a:r>
              <a:rPr lang="tr-TR" dirty="0" err="1"/>
              <a:t>symptoms</a:t>
            </a:r>
            <a:r>
              <a:rPr lang="tr-TR" dirty="0"/>
              <a:t>, </a:t>
            </a:r>
            <a:r>
              <a:rPr lang="tr-TR" dirty="0" err="1"/>
              <a:t>they</a:t>
            </a:r>
            <a:r>
              <a:rPr lang="tr-TR" dirty="0"/>
              <a:t> can </a:t>
            </a:r>
            <a:r>
              <a:rPr lang="tr-TR" dirty="0" err="1"/>
              <a:t>still</a:t>
            </a:r>
            <a:r>
              <a:rPr lang="tr-TR" dirty="0"/>
              <a:t> </a:t>
            </a:r>
            <a:r>
              <a:rPr lang="tr-TR" dirty="0" err="1"/>
              <a:t>pass</a:t>
            </a:r>
            <a:r>
              <a:rPr lang="tr-TR" dirty="0"/>
              <a:t> </a:t>
            </a:r>
            <a:r>
              <a:rPr lang="tr-TR" dirty="0" err="1"/>
              <a:t>the</a:t>
            </a:r>
            <a:r>
              <a:rPr lang="tr-TR" dirty="0"/>
              <a:t> </a:t>
            </a:r>
            <a:r>
              <a:rPr lang="tr-TR" dirty="0" err="1"/>
              <a:t>virus</a:t>
            </a:r>
            <a:r>
              <a:rPr lang="tr-TR" dirty="0"/>
              <a:t> on </a:t>
            </a:r>
            <a:r>
              <a:rPr lang="tr-TR" dirty="0" err="1"/>
              <a:t>to</a:t>
            </a:r>
            <a:r>
              <a:rPr lang="tr-TR" dirty="0"/>
              <a:t> </a:t>
            </a:r>
            <a:r>
              <a:rPr lang="tr-TR" dirty="0" err="1"/>
              <a:t>other</a:t>
            </a:r>
            <a:r>
              <a:rPr lang="tr-TR" dirty="0"/>
              <a:t> </a:t>
            </a:r>
            <a:r>
              <a:rPr lang="tr-TR" dirty="0" err="1"/>
              <a:t>cats</a:t>
            </a:r>
            <a:r>
              <a:rPr lang="tr-TR" dirty="0"/>
              <a:t>. </a:t>
            </a:r>
            <a:r>
              <a:rPr lang="tr-TR" dirty="0" err="1"/>
              <a:t>Stress</a:t>
            </a:r>
            <a:r>
              <a:rPr lang="tr-TR" dirty="0"/>
              <a:t> can </a:t>
            </a:r>
            <a:r>
              <a:rPr lang="tr-TR" dirty="0" err="1"/>
              <a:t>cause</a:t>
            </a:r>
            <a:r>
              <a:rPr lang="tr-TR" dirty="0"/>
              <a:t> </a:t>
            </a:r>
            <a:r>
              <a:rPr lang="tr-TR" dirty="0" err="1"/>
              <a:t>these</a:t>
            </a:r>
            <a:r>
              <a:rPr lang="tr-TR" dirty="0"/>
              <a:t> </a:t>
            </a:r>
            <a:r>
              <a:rPr lang="tr-TR" dirty="0" err="1"/>
              <a:t>carriers</a:t>
            </a:r>
            <a:r>
              <a:rPr lang="tr-TR" dirty="0"/>
              <a:t> </a:t>
            </a:r>
            <a:r>
              <a:rPr lang="tr-TR" dirty="0" err="1"/>
              <a:t>to</a:t>
            </a:r>
            <a:r>
              <a:rPr lang="tr-TR" dirty="0"/>
              <a:t> “</a:t>
            </a:r>
            <a:r>
              <a:rPr lang="tr-TR" dirty="0" err="1"/>
              <a:t>shed</a:t>
            </a:r>
            <a:r>
              <a:rPr lang="tr-TR" dirty="0"/>
              <a:t>” </a:t>
            </a:r>
            <a:r>
              <a:rPr lang="tr-TR" dirty="0" err="1"/>
              <a:t>the</a:t>
            </a:r>
            <a:r>
              <a:rPr lang="tr-TR" dirty="0"/>
              <a:t> </a:t>
            </a:r>
            <a:r>
              <a:rPr lang="tr-TR" dirty="0" err="1"/>
              <a:t>virus</a:t>
            </a:r>
            <a:r>
              <a:rPr lang="tr-TR" dirty="0"/>
              <a:t>, </a:t>
            </a:r>
            <a:r>
              <a:rPr lang="tr-TR" dirty="0" err="1"/>
              <a:t>exhibiting</a:t>
            </a:r>
            <a:r>
              <a:rPr lang="tr-TR" dirty="0"/>
              <a:t> </a:t>
            </a:r>
            <a:r>
              <a:rPr lang="tr-TR" dirty="0" err="1"/>
              <a:t>mild</a:t>
            </a:r>
            <a:r>
              <a:rPr lang="tr-TR" dirty="0"/>
              <a:t> </a:t>
            </a:r>
            <a:r>
              <a:rPr lang="tr-TR" dirty="0" err="1"/>
              <a:t>symptoms</a:t>
            </a:r>
            <a:r>
              <a:rPr lang="tr-TR" dirty="0"/>
              <a:t>, </a:t>
            </a:r>
            <a:r>
              <a:rPr lang="tr-TR" dirty="0" err="1"/>
              <a:t>which</a:t>
            </a:r>
            <a:r>
              <a:rPr lang="tr-TR" dirty="0"/>
              <a:t> </a:t>
            </a:r>
            <a:r>
              <a:rPr lang="tr-TR" dirty="0" err="1"/>
              <a:t>clear</a:t>
            </a:r>
            <a:r>
              <a:rPr lang="tr-TR" dirty="0"/>
              <a:t> </a:t>
            </a:r>
            <a:r>
              <a:rPr lang="tr-TR" dirty="0" err="1"/>
              <a:t>up</a:t>
            </a:r>
            <a:r>
              <a:rPr lang="tr-TR" dirty="0"/>
              <a:t> on </a:t>
            </a:r>
            <a:r>
              <a:rPr lang="tr-TR" dirty="0" err="1"/>
              <a:t>their</a:t>
            </a:r>
            <a:r>
              <a:rPr lang="tr-TR" dirty="0"/>
              <a:t> </a:t>
            </a:r>
            <a:r>
              <a:rPr lang="tr-TR" dirty="0" err="1"/>
              <a:t>own</a:t>
            </a:r>
            <a:r>
              <a:rPr lang="tr-TR" dirty="0"/>
              <a:t> </a:t>
            </a:r>
            <a:r>
              <a:rPr lang="tr-TR" dirty="0" err="1"/>
              <a:t>after</a:t>
            </a:r>
            <a:r>
              <a:rPr lang="tr-TR" dirty="0"/>
              <a:t> a </a:t>
            </a:r>
            <a:r>
              <a:rPr lang="tr-TR" dirty="0" err="1"/>
              <a:t>few</a:t>
            </a:r>
            <a:r>
              <a:rPr lang="tr-TR" dirty="0"/>
              <a:t> </a:t>
            </a:r>
            <a:r>
              <a:rPr lang="tr-TR" dirty="0" err="1"/>
              <a:t>days</a:t>
            </a:r>
            <a:r>
              <a:rPr lang="tr-TR" dirty="0"/>
              <a:t>.</a:t>
            </a:r>
          </a:p>
        </p:txBody>
      </p:sp>
      <p:sp>
        <p:nvSpPr>
          <p:cNvPr id="4" name="5-Nokta Yıldız 3"/>
          <p:cNvSpPr/>
          <p:nvPr/>
        </p:nvSpPr>
        <p:spPr>
          <a:xfrm>
            <a:off x="380011" y="5047013"/>
            <a:ext cx="458189" cy="55814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6059099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28575"/>
            <a:ext cx="10515600" cy="1325563"/>
          </a:xfrm>
        </p:spPr>
        <p:txBody>
          <a:bodyPr/>
          <a:lstStyle/>
          <a:p>
            <a:r>
              <a:rPr lang="tr-TR" dirty="0" err="1">
                <a:solidFill>
                  <a:srgbClr val="0070C0"/>
                </a:solidFill>
              </a:rPr>
              <a:t>Clinical</a:t>
            </a:r>
            <a:r>
              <a:rPr lang="tr-TR" dirty="0">
                <a:solidFill>
                  <a:srgbClr val="0070C0"/>
                </a:solidFill>
              </a:rPr>
              <a:t> </a:t>
            </a:r>
            <a:r>
              <a:rPr lang="tr-TR" dirty="0" err="1">
                <a:solidFill>
                  <a:srgbClr val="0070C0"/>
                </a:solidFill>
              </a:rPr>
              <a:t>Signs</a:t>
            </a:r>
            <a:endParaRPr lang="tr-TR" dirty="0">
              <a:solidFill>
                <a:srgbClr val="0070C0"/>
              </a:solidFill>
            </a:endParaRPr>
          </a:p>
        </p:txBody>
      </p:sp>
      <p:sp>
        <p:nvSpPr>
          <p:cNvPr id="3" name="İçerik Yer Tutucusu 2"/>
          <p:cNvSpPr>
            <a:spLocks noGrp="1"/>
          </p:cNvSpPr>
          <p:nvPr>
            <p:ph idx="1"/>
          </p:nvPr>
        </p:nvSpPr>
        <p:spPr>
          <a:xfrm>
            <a:off x="355601" y="807914"/>
            <a:ext cx="11285414" cy="4923693"/>
          </a:xfrm>
        </p:spPr>
        <p:txBody>
          <a:bodyPr>
            <a:noAutofit/>
          </a:bodyPr>
          <a:lstStyle/>
          <a:p>
            <a:pPr>
              <a:lnSpc>
                <a:spcPct val="120000"/>
              </a:lnSpc>
            </a:pPr>
            <a:r>
              <a:rPr lang="tr-TR" sz="2100" dirty="0" err="1"/>
              <a:t>Some</a:t>
            </a:r>
            <a:r>
              <a:rPr lang="tr-TR" sz="2100" dirty="0"/>
              <a:t> </a:t>
            </a:r>
            <a:r>
              <a:rPr lang="tr-TR" sz="2100" dirty="0" err="1"/>
              <a:t>infected</a:t>
            </a:r>
            <a:r>
              <a:rPr lang="tr-TR" sz="2100" dirty="0"/>
              <a:t> </a:t>
            </a:r>
            <a:r>
              <a:rPr lang="tr-TR" sz="2100" dirty="0" err="1"/>
              <a:t>cats</a:t>
            </a:r>
            <a:r>
              <a:rPr lang="tr-TR" sz="2100" dirty="0"/>
              <a:t> can </a:t>
            </a:r>
            <a:r>
              <a:rPr lang="tr-TR" sz="2100" dirty="0" err="1"/>
              <a:t>remain</a:t>
            </a:r>
            <a:r>
              <a:rPr lang="tr-TR" sz="2100" dirty="0"/>
              <a:t> </a:t>
            </a:r>
            <a:r>
              <a:rPr lang="tr-TR" sz="2100" dirty="0" err="1"/>
              <a:t>without</a:t>
            </a:r>
            <a:r>
              <a:rPr lang="tr-TR" sz="2100" dirty="0"/>
              <a:t> </a:t>
            </a:r>
            <a:r>
              <a:rPr lang="tr-TR" sz="2100" dirty="0" err="1"/>
              <a:t>symptoms</a:t>
            </a:r>
            <a:r>
              <a:rPr lang="tr-TR" sz="2100" dirty="0"/>
              <a:t>, yet </a:t>
            </a:r>
            <a:r>
              <a:rPr lang="tr-TR" sz="2100" dirty="0" err="1"/>
              <a:t>act</a:t>
            </a:r>
            <a:r>
              <a:rPr lang="tr-TR" sz="2100" dirty="0"/>
              <a:t> as </a:t>
            </a:r>
            <a:r>
              <a:rPr lang="tr-TR" sz="2100" dirty="0" err="1"/>
              <a:t>carriers</a:t>
            </a:r>
            <a:r>
              <a:rPr lang="tr-TR" sz="2100" dirty="0"/>
              <a:t> </a:t>
            </a:r>
            <a:r>
              <a:rPr lang="tr-TR" sz="2100" dirty="0" err="1"/>
              <a:t>and</a:t>
            </a:r>
            <a:r>
              <a:rPr lang="tr-TR" sz="2100" dirty="0"/>
              <a:t> spread </a:t>
            </a:r>
            <a:r>
              <a:rPr lang="tr-TR" sz="2100" dirty="0" err="1"/>
              <a:t>the</a:t>
            </a:r>
            <a:r>
              <a:rPr lang="tr-TR" sz="2100" dirty="0"/>
              <a:t> </a:t>
            </a:r>
            <a:r>
              <a:rPr lang="tr-TR" sz="2100" dirty="0" err="1"/>
              <a:t>infection</a:t>
            </a:r>
            <a:r>
              <a:rPr lang="tr-TR" sz="2100" dirty="0"/>
              <a:t> </a:t>
            </a:r>
            <a:r>
              <a:rPr lang="tr-TR" sz="2100" dirty="0" err="1"/>
              <a:t>to</a:t>
            </a:r>
            <a:r>
              <a:rPr lang="tr-TR" sz="2100" dirty="0"/>
              <a:t> </a:t>
            </a:r>
            <a:r>
              <a:rPr lang="tr-TR" sz="2100" dirty="0" err="1"/>
              <a:t>other</a:t>
            </a:r>
            <a:r>
              <a:rPr lang="tr-TR" sz="2100" dirty="0"/>
              <a:t> </a:t>
            </a:r>
            <a:r>
              <a:rPr lang="tr-TR" sz="2100" dirty="0" err="1"/>
              <a:t>non-infected</a:t>
            </a:r>
            <a:r>
              <a:rPr lang="tr-TR" sz="2100" dirty="0"/>
              <a:t> </a:t>
            </a:r>
            <a:r>
              <a:rPr lang="tr-TR" sz="2100" dirty="0" err="1"/>
              <a:t>cats</a:t>
            </a:r>
            <a:r>
              <a:rPr lang="tr-TR" sz="2100" dirty="0"/>
              <a:t>. </a:t>
            </a:r>
            <a:r>
              <a:rPr lang="tr-TR" sz="2100" dirty="0" err="1"/>
              <a:t>The</a:t>
            </a:r>
            <a:r>
              <a:rPr lang="tr-TR" sz="2100" dirty="0"/>
              <a:t> </a:t>
            </a:r>
            <a:r>
              <a:rPr lang="tr-TR" sz="2100" dirty="0" err="1"/>
              <a:t>following</a:t>
            </a:r>
            <a:r>
              <a:rPr lang="tr-TR" sz="2100" dirty="0"/>
              <a:t> </a:t>
            </a:r>
            <a:r>
              <a:rPr lang="tr-TR" sz="2100" dirty="0" err="1"/>
              <a:t>symptoms</a:t>
            </a:r>
            <a:r>
              <a:rPr lang="tr-TR" sz="2100" dirty="0"/>
              <a:t> </a:t>
            </a:r>
            <a:r>
              <a:rPr lang="tr-TR" sz="2100" dirty="0" err="1"/>
              <a:t>may</a:t>
            </a:r>
            <a:r>
              <a:rPr lang="tr-TR" sz="2100" dirty="0"/>
              <a:t> </a:t>
            </a:r>
            <a:r>
              <a:rPr lang="tr-TR" sz="2100" dirty="0" err="1"/>
              <a:t>also</a:t>
            </a:r>
            <a:r>
              <a:rPr lang="tr-TR" sz="2100" dirty="0"/>
              <a:t> be </a:t>
            </a:r>
            <a:r>
              <a:rPr lang="tr-TR" sz="2100" dirty="0" err="1"/>
              <a:t>sporadic</a:t>
            </a:r>
            <a:r>
              <a:rPr lang="tr-TR" sz="2100" dirty="0"/>
              <a:t> in a FHV-1 </a:t>
            </a:r>
            <a:r>
              <a:rPr lang="tr-TR" sz="2100" dirty="0" err="1"/>
              <a:t>carrier</a:t>
            </a:r>
            <a:r>
              <a:rPr lang="tr-TR" sz="2100" dirty="0"/>
              <a:t>: </a:t>
            </a:r>
          </a:p>
          <a:p>
            <a:r>
              <a:rPr lang="tr-TR" sz="2100" dirty="0" err="1"/>
              <a:t>Sudden</a:t>
            </a:r>
            <a:r>
              <a:rPr lang="tr-TR" sz="2100" dirty="0"/>
              <a:t>, </a:t>
            </a:r>
            <a:r>
              <a:rPr lang="tr-TR" sz="2100" dirty="0" err="1"/>
              <a:t>uncontrollable</a:t>
            </a:r>
            <a:r>
              <a:rPr lang="tr-TR" sz="2100" dirty="0"/>
              <a:t> </a:t>
            </a:r>
            <a:r>
              <a:rPr lang="tr-TR" sz="2100" dirty="0" err="1"/>
              <a:t>attacks</a:t>
            </a:r>
            <a:r>
              <a:rPr lang="tr-TR" sz="2100" dirty="0"/>
              <a:t> of </a:t>
            </a:r>
            <a:r>
              <a:rPr lang="tr-TR" sz="2100" dirty="0" err="1"/>
              <a:t>sneezing</a:t>
            </a:r>
            <a:endParaRPr lang="tr-TR" sz="2100" dirty="0"/>
          </a:p>
          <a:p>
            <a:r>
              <a:rPr lang="tr-TR" sz="2100" dirty="0" err="1">
                <a:solidFill>
                  <a:srgbClr val="FF33CC"/>
                </a:solidFill>
              </a:rPr>
              <a:t>Watery</a:t>
            </a:r>
            <a:r>
              <a:rPr lang="tr-TR" sz="2100" dirty="0">
                <a:solidFill>
                  <a:srgbClr val="FF33CC"/>
                </a:solidFill>
              </a:rPr>
              <a:t> </a:t>
            </a:r>
            <a:r>
              <a:rPr lang="tr-TR" sz="2100" dirty="0" err="1">
                <a:solidFill>
                  <a:srgbClr val="FF33CC"/>
                </a:solidFill>
              </a:rPr>
              <a:t>or</a:t>
            </a:r>
            <a:r>
              <a:rPr lang="tr-TR" sz="2100" dirty="0">
                <a:solidFill>
                  <a:srgbClr val="FF33CC"/>
                </a:solidFill>
              </a:rPr>
              <a:t> </a:t>
            </a:r>
            <a:r>
              <a:rPr lang="tr-TR" sz="2100" dirty="0" err="1">
                <a:solidFill>
                  <a:srgbClr val="FF33CC"/>
                </a:solidFill>
              </a:rPr>
              <a:t>mucopurulent</a:t>
            </a:r>
            <a:r>
              <a:rPr lang="tr-TR" sz="2100" dirty="0">
                <a:solidFill>
                  <a:srgbClr val="FF33CC"/>
                </a:solidFill>
              </a:rPr>
              <a:t> </a:t>
            </a:r>
            <a:r>
              <a:rPr lang="tr-TR" sz="2100" dirty="0" err="1">
                <a:solidFill>
                  <a:srgbClr val="FF33CC"/>
                </a:solidFill>
              </a:rPr>
              <a:t>nasal</a:t>
            </a:r>
            <a:r>
              <a:rPr lang="tr-TR" sz="2100" dirty="0">
                <a:solidFill>
                  <a:srgbClr val="FF33CC"/>
                </a:solidFill>
              </a:rPr>
              <a:t> </a:t>
            </a:r>
            <a:r>
              <a:rPr lang="tr-TR" sz="2100" dirty="0" err="1">
                <a:solidFill>
                  <a:srgbClr val="FF33CC"/>
                </a:solidFill>
              </a:rPr>
              <a:t>discharge</a:t>
            </a:r>
            <a:endParaRPr lang="tr-TR" sz="2100" dirty="0">
              <a:solidFill>
                <a:srgbClr val="FF33CC"/>
              </a:solidFill>
            </a:endParaRPr>
          </a:p>
          <a:p>
            <a:r>
              <a:rPr lang="tr-TR" sz="2100" dirty="0" err="1"/>
              <a:t>Loss</a:t>
            </a:r>
            <a:r>
              <a:rPr lang="tr-TR" sz="2100" dirty="0"/>
              <a:t> of sense of </a:t>
            </a:r>
            <a:r>
              <a:rPr lang="tr-TR" sz="2100" dirty="0" err="1"/>
              <a:t>smell</a:t>
            </a:r>
            <a:endParaRPr lang="tr-TR" sz="2100" dirty="0"/>
          </a:p>
          <a:p>
            <a:r>
              <a:rPr lang="tr-TR" sz="2100" dirty="0" err="1"/>
              <a:t>Spasm</a:t>
            </a:r>
            <a:r>
              <a:rPr lang="tr-TR" sz="2100" dirty="0"/>
              <a:t> of </a:t>
            </a:r>
            <a:r>
              <a:rPr lang="tr-TR" sz="2100" dirty="0" err="1"/>
              <a:t>the</a:t>
            </a:r>
            <a:r>
              <a:rPr lang="tr-TR" sz="2100" dirty="0"/>
              <a:t> </a:t>
            </a:r>
            <a:r>
              <a:rPr lang="tr-TR" sz="2100" dirty="0" err="1"/>
              <a:t>eyelid</a:t>
            </a:r>
            <a:r>
              <a:rPr lang="tr-TR" sz="2100" dirty="0"/>
              <a:t> </a:t>
            </a:r>
            <a:r>
              <a:rPr lang="tr-TR" sz="2100" dirty="0" err="1"/>
              <a:t>muscle</a:t>
            </a:r>
            <a:r>
              <a:rPr lang="tr-TR" sz="2100" dirty="0"/>
              <a:t> </a:t>
            </a:r>
            <a:r>
              <a:rPr lang="tr-TR" sz="2100" dirty="0" err="1"/>
              <a:t>resulting</a:t>
            </a:r>
            <a:r>
              <a:rPr lang="tr-TR" sz="2100" dirty="0"/>
              <a:t> in </a:t>
            </a:r>
            <a:r>
              <a:rPr lang="tr-TR" sz="2100" dirty="0" err="1"/>
              <a:t>closure</a:t>
            </a:r>
            <a:r>
              <a:rPr lang="tr-TR" sz="2100" dirty="0"/>
              <a:t> of </a:t>
            </a:r>
            <a:r>
              <a:rPr lang="tr-TR" sz="2100" dirty="0" err="1"/>
              <a:t>the</a:t>
            </a:r>
            <a:r>
              <a:rPr lang="tr-TR" sz="2100" dirty="0"/>
              <a:t> </a:t>
            </a:r>
            <a:r>
              <a:rPr lang="tr-TR" sz="2100" dirty="0" err="1"/>
              <a:t>eye</a:t>
            </a:r>
            <a:r>
              <a:rPr lang="tr-TR" sz="2100" dirty="0"/>
              <a:t> (</a:t>
            </a:r>
            <a:r>
              <a:rPr lang="tr-TR" sz="2100" dirty="0" err="1"/>
              <a:t>blepharospasm</a:t>
            </a:r>
            <a:r>
              <a:rPr lang="tr-TR" sz="2100" dirty="0"/>
              <a:t>)</a:t>
            </a:r>
          </a:p>
          <a:p>
            <a:r>
              <a:rPr lang="tr-TR" sz="2100" dirty="0" err="1">
                <a:solidFill>
                  <a:srgbClr val="FF33CC"/>
                </a:solidFill>
              </a:rPr>
              <a:t>Eye</a:t>
            </a:r>
            <a:r>
              <a:rPr lang="tr-TR" sz="2100" dirty="0">
                <a:solidFill>
                  <a:srgbClr val="FF33CC"/>
                </a:solidFill>
              </a:rPr>
              <a:t> </a:t>
            </a:r>
            <a:r>
              <a:rPr lang="tr-TR" sz="2100" dirty="0" err="1">
                <a:solidFill>
                  <a:srgbClr val="FF33CC"/>
                </a:solidFill>
              </a:rPr>
              <a:t>discharge</a:t>
            </a:r>
            <a:endParaRPr lang="tr-TR" sz="2100" dirty="0">
              <a:solidFill>
                <a:srgbClr val="FF33CC"/>
              </a:solidFill>
            </a:endParaRPr>
          </a:p>
          <a:p>
            <a:r>
              <a:rPr lang="tr-TR" sz="2100" dirty="0" err="1"/>
              <a:t>Inflammation</a:t>
            </a:r>
            <a:r>
              <a:rPr lang="tr-TR" sz="2100" dirty="0"/>
              <a:t> of </a:t>
            </a:r>
            <a:r>
              <a:rPr lang="tr-TR" sz="2100" dirty="0" err="1"/>
              <a:t>the</a:t>
            </a:r>
            <a:r>
              <a:rPr lang="tr-TR" sz="2100" dirty="0"/>
              <a:t> </a:t>
            </a:r>
            <a:r>
              <a:rPr lang="tr-TR" sz="2100" dirty="0" err="1"/>
              <a:t>conjunctiva</a:t>
            </a:r>
            <a:r>
              <a:rPr lang="tr-TR" sz="2100" dirty="0"/>
              <a:t> of </a:t>
            </a:r>
            <a:r>
              <a:rPr lang="tr-TR" sz="2100" dirty="0" err="1"/>
              <a:t>the</a:t>
            </a:r>
            <a:r>
              <a:rPr lang="tr-TR" sz="2100" dirty="0"/>
              <a:t> </a:t>
            </a:r>
            <a:r>
              <a:rPr lang="tr-TR" sz="2100" dirty="0" err="1"/>
              <a:t>eye</a:t>
            </a:r>
            <a:r>
              <a:rPr lang="tr-TR" sz="2100" dirty="0"/>
              <a:t> (</a:t>
            </a:r>
            <a:r>
              <a:rPr lang="tr-TR" sz="2100" dirty="0" err="1"/>
              <a:t>conjunctivitis</a:t>
            </a:r>
            <a:r>
              <a:rPr lang="tr-TR" sz="2100" dirty="0"/>
              <a:t>)</a:t>
            </a:r>
          </a:p>
          <a:p>
            <a:r>
              <a:rPr lang="tr-TR" sz="2100" dirty="0" err="1">
                <a:solidFill>
                  <a:srgbClr val="FF33CC"/>
                </a:solidFill>
              </a:rPr>
              <a:t>Keratitis</a:t>
            </a:r>
            <a:r>
              <a:rPr lang="tr-TR" sz="2100" dirty="0"/>
              <a:t> (</a:t>
            </a:r>
            <a:r>
              <a:rPr lang="tr-TR" sz="2100" dirty="0" err="1"/>
              <a:t>inflammation</a:t>
            </a:r>
            <a:r>
              <a:rPr lang="tr-TR" sz="2100" dirty="0"/>
              <a:t> of </a:t>
            </a:r>
            <a:r>
              <a:rPr lang="tr-TR" sz="2100" dirty="0" err="1"/>
              <a:t>the</a:t>
            </a:r>
            <a:r>
              <a:rPr lang="tr-TR" sz="2100" dirty="0"/>
              <a:t> </a:t>
            </a:r>
            <a:r>
              <a:rPr lang="tr-TR" sz="2100" dirty="0" err="1"/>
              <a:t>cornea</a:t>
            </a:r>
            <a:r>
              <a:rPr lang="tr-TR" sz="2100" dirty="0"/>
              <a:t> </a:t>
            </a:r>
            <a:r>
              <a:rPr lang="tr-TR" sz="2100" dirty="0" err="1"/>
              <a:t>causing</a:t>
            </a:r>
            <a:r>
              <a:rPr lang="tr-TR" sz="2100" dirty="0"/>
              <a:t> </a:t>
            </a:r>
            <a:r>
              <a:rPr lang="tr-TR" sz="2100" dirty="0" err="1"/>
              <a:t>watery</a:t>
            </a:r>
            <a:r>
              <a:rPr lang="tr-TR" sz="2100" dirty="0"/>
              <a:t> </a:t>
            </a:r>
            <a:r>
              <a:rPr lang="tr-TR" sz="2100" dirty="0" err="1"/>
              <a:t>painful</a:t>
            </a:r>
            <a:r>
              <a:rPr lang="tr-TR" sz="2100" dirty="0"/>
              <a:t> </a:t>
            </a:r>
            <a:r>
              <a:rPr lang="tr-TR" sz="2100" dirty="0" err="1"/>
              <a:t>eyes</a:t>
            </a:r>
            <a:r>
              <a:rPr lang="tr-TR" sz="2100" dirty="0"/>
              <a:t> </a:t>
            </a:r>
            <a:r>
              <a:rPr lang="tr-TR" sz="2100" dirty="0" err="1"/>
              <a:t>and</a:t>
            </a:r>
            <a:r>
              <a:rPr lang="tr-TR" sz="2100" dirty="0"/>
              <a:t> </a:t>
            </a:r>
            <a:r>
              <a:rPr lang="tr-TR" sz="2100" dirty="0" err="1"/>
              <a:t>blurred</a:t>
            </a:r>
            <a:r>
              <a:rPr lang="tr-TR" sz="2100" dirty="0"/>
              <a:t> </a:t>
            </a:r>
            <a:r>
              <a:rPr lang="tr-TR" sz="2100" dirty="0" err="1"/>
              <a:t>vision</a:t>
            </a:r>
            <a:r>
              <a:rPr lang="tr-TR" sz="2100" dirty="0"/>
              <a:t>)</a:t>
            </a:r>
          </a:p>
          <a:p>
            <a:r>
              <a:rPr lang="tr-TR" sz="2100" dirty="0" err="1"/>
              <a:t>Lack</a:t>
            </a:r>
            <a:r>
              <a:rPr lang="tr-TR" sz="2100" dirty="0"/>
              <a:t> of </a:t>
            </a:r>
            <a:r>
              <a:rPr lang="tr-TR" sz="2100" dirty="0" err="1"/>
              <a:t>appetite</a:t>
            </a:r>
            <a:endParaRPr lang="tr-TR" sz="2100" dirty="0"/>
          </a:p>
          <a:p>
            <a:r>
              <a:rPr lang="tr-TR" sz="2100" dirty="0">
                <a:solidFill>
                  <a:srgbClr val="FF33CC"/>
                </a:solidFill>
              </a:rPr>
              <a:t>Fever</a:t>
            </a:r>
          </a:p>
          <a:p>
            <a:r>
              <a:rPr lang="tr-TR" sz="2100" dirty="0"/>
              <a:t>General </a:t>
            </a:r>
            <a:r>
              <a:rPr lang="tr-TR" sz="2100" dirty="0" err="1"/>
              <a:t>malaise</a:t>
            </a:r>
            <a:endParaRPr lang="tr-TR" sz="2100" dirty="0"/>
          </a:p>
          <a:p>
            <a:r>
              <a:rPr lang="tr-TR" sz="2100" dirty="0" err="1"/>
              <a:t>Loss</a:t>
            </a:r>
            <a:r>
              <a:rPr lang="tr-TR" sz="2100" dirty="0"/>
              <a:t> of </a:t>
            </a:r>
            <a:r>
              <a:rPr lang="tr-TR" sz="2100" dirty="0" err="1"/>
              <a:t>pregnancy</a:t>
            </a:r>
            <a:endParaRPr lang="tr-TR" sz="2100" dirty="0"/>
          </a:p>
          <a:p>
            <a:r>
              <a:rPr lang="tr-TR" sz="2100" dirty="0" err="1">
                <a:solidFill>
                  <a:srgbClr val="FF0000"/>
                </a:solidFill>
              </a:rPr>
              <a:t>Cats</a:t>
            </a:r>
            <a:r>
              <a:rPr lang="tr-TR" sz="2100" dirty="0">
                <a:solidFill>
                  <a:srgbClr val="FF0000"/>
                </a:solidFill>
              </a:rPr>
              <a:t> </a:t>
            </a:r>
            <a:r>
              <a:rPr lang="tr-TR" sz="2100" dirty="0" err="1">
                <a:solidFill>
                  <a:srgbClr val="FF0000"/>
                </a:solidFill>
              </a:rPr>
              <a:t>weakened</a:t>
            </a:r>
            <a:r>
              <a:rPr lang="tr-TR" sz="2100" dirty="0">
                <a:solidFill>
                  <a:srgbClr val="FF0000"/>
                </a:solidFill>
              </a:rPr>
              <a:t> </a:t>
            </a:r>
            <a:r>
              <a:rPr lang="tr-TR" sz="2100" dirty="0" err="1">
                <a:solidFill>
                  <a:srgbClr val="FF0000"/>
                </a:solidFill>
              </a:rPr>
              <a:t>by</a:t>
            </a:r>
            <a:r>
              <a:rPr lang="tr-TR" sz="2100" dirty="0">
                <a:solidFill>
                  <a:srgbClr val="FF0000"/>
                </a:solidFill>
              </a:rPr>
              <a:t> </a:t>
            </a:r>
            <a:r>
              <a:rPr lang="tr-TR" sz="2100" dirty="0" err="1">
                <a:solidFill>
                  <a:srgbClr val="FF0000"/>
                </a:solidFill>
              </a:rPr>
              <a:t>the</a:t>
            </a:r>
            <a:r>
              <a:rPr lang="tr-TR" sz="2100" dirty="0">
                <a:solidFill>
                  <a:srgbClr val="FF0000"/>
                </a:solidFill>
              </a:rPr>
              <a:t> </a:t>
            </a:r>
            <a:r>
              <a:rPr lang="tr-TR" sz="2100" dirty="0" err="1">
                <a:solidFill>
                  <a:srgbClr val="FF0000"/>
                </a:solidFill>
              </a:rPr>
              <a:t>virus</a:t>
            </a:r>
            <a:r>
              <a:rPr lang="tr-TR" sz="2100" dirty="0">
                <a:solidFill>
                  <a:srgbClr val="FF0000"/>
                </a:solidFill>
              </a:rPr>
              <a:t> </a:t>
            </a:r>
            <a:r>
              <a:rPr lang="tr-TR" sz="2100" dirty="0" err="1">
                <a:solidFill>
                  <a:srgbClr val="FF0000"/>
                </a:solidFill>
              </a:rPr>
              <a:t>may</a:t>
            </a:r>
            <a:r>
              <a:rPr lang="tr-TR" sz="2100" dirty="0">
                <a:solidFill>
                  <a:srgbClr val="FF0000"/>
                </a:solidFill>
              </a:rPr>
              <a:t> </a:t>
            </a:r>
            <a:r>
              <a:rPr lang="tr-TR" sz="2100" dirty="0" err="1">
                <a:solidFill>
                  <a:srgbClr val="FF0000"/>
                </a:solidFill>
              </a:rPr>
              <a:t>also</a:t>
            </a:r>
            <a:r>
              <a:rPr lang="tr-TR" sz="2100" dirty="0">
                <a:solidFill>
                  <a:srgbClr val="FF0000"/>
                </a:solidFill>
              </a:rPr>
              <a:t> </a:t>
            </a:r>
            <a:r>
              <a:rPr lang="tr-TR" sz="2100" dirty="0" err="1">
                <a:solidFill>
                  <a:srgbClr val="FF0000"/>
                </a:solidFill>
              </a:rPr>
              <a:t>develop</a:t>
            </a:r>
            <a:r>
              <a:rPr lang="tr-TR" sz="2100" dirty="0">
                <a:solidFill>
                  <a:srgbClr val="FF0000"/>
                </a:solidFill>
              </a:rPr>
              <a:t> </a:t>
            </a:r>
            <a:r>
              <a:rPr lang="tr-TR" sz="2100" dirty="0" err="1">
                <a:solidFill>
                  <a:srgbClr val="FF0000"/>
                </a:solidFill>
              </a:rPr>
              <a:t>secondary</a:t>
            </a:r>
            <a:r>
              <a:rPr lang="tr-TR" sz="2100" dirty="0">
                <a:solidFill>
                  <a:srgbClr val="FF0000"/>
                </a:solidFill>
              </a:rPr>
              <a:t> </a:t>
            </a:r>
            <a:r>
              <a:rPr lang="tr-TR" sz="2100" dirty="0" err="1">
                <a:solidFill>
                  <a:srgbClr val="FF0000"/>
                </a:solidFill>
              </a:rPr>
              <a:t>infections</a:t>
            </a:r>
            <a:r>
              <a:rPr lang="tr-TR" sz="2100" dirty="0">
                <a:solidFill>
                  <a:srgbClr val="FF0000"/>
                </a:solidFill>
              </a:rPr>
              <a:t>.</a:t>
            </a:r>
          </a:p>
        </p:txBody>
      </p:sp>
    </p:spTree>
    <p:extLst>
      <p:ext uri="{BB962C8B-B14F-4D97-AF65-F5344CB8AC3E}">
        <p14:creationId xmlns:p14="http://schemas.microsoft.com/office/powerpoint/2010/main" val="20418259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17720" y="114300"/>
            <a:ext cx="3797300" cy="4191000"/>
          </a:xfrm>
          <a:prstGeom prst="rect">
            <a:avLst/>
          </a:prstGeom>
        </p:spPr>
      </p:pic>
      <p:sp>
        <p:nvSpPr>
          <p:cNvPr id="5" name="Dikdörtgen 4"/>
          <p:cNvSpPr/>
          <p:nvPr/>
        </p:nvSpPr>
        <p:spPr>
          <a:xfrm>
            <a:off x="0" y="4305300"/>
            <a:ext cx="6096000" cy="246221"/>
          </a:xfrm>
          <a:prstGeom prst="rect">
            <a:avLst/>
          </a:prstGeom>
        </p:spPr>
        <p:txBody>
          <a:bodyPr>
            <a:spAutoFit/>
          </a:bodyPr>
          <a:lstStyle/>
          <a:p>
            <a:r>
              <a:rPr lang="tr-TR" sz="1000" dirty="0"/>
              <a:t>http://</a:t>
            </a:r>
            <a:r>
              <a:rPr lang="tr-TR" sz="1000" dirty="0" err="1"/>
              <a:t>homepage.usask.ca</a:t>
            </a:r>
            <a:r>
              <a:rPr lang="tr-TR" sz="1000" dirty="0"/>
              <a:t>/~vim458/</a:t>
            </a:r>
            <a:r>
              <a:rPr lang="tr-TR" sz="1000" dirty="0" err="1"/>
              <a:t>virology</a:t>
            </a:r>
            <a:r>
              <a:rPr lang="tr-TR" sz="1000" dirty="0"/>
              <a:t>/studpages2010/</a:t>
            </a:r>
            <a:r>
              <a:rPr lang="tr-TR" sz="1000" dirty="0" err="1"/>
              <a:t>felineuri</a:t>
            </a:r>
            <a:r>
              <a:rPr lang="tr-TR" sz="1000" dirty="0"/>
              <a:t>/</a:t>
            </a:r>
            <a:r>
              <a:rPr lang="tr-TR" sz="1000" dirty="0" err="1"/>
              <a:t>rhino_transmission.html</a:t>
            </a:r>
            <a:endParaRPr lang="tr-TR" sz="1000" dirty="0"/>
          </a:p>
        </p:txBody>
      </p:sp>
      <p:pic>
        <p:nvPicPr>
          <p:cNvPr id="6" name="Resim 5"/>
          <p:cNvPicPr>
            <a:picLocks noChangeAspect="1"/>
          </p:cNvPicPr>
          <p:nvPr/>
        </p:nvPicPr>
        <p:blipFill>
          <a:blip r:embed="rId3"/>
          <a:stretch>
            <a:fillRect/>
          </a:stretch>
        </p:blipFill>
        <p:spPr>
          <a:xfrm>
            <a:off x="4341445" y="1037004"/>
            <a:ext cx="3231662" cy="3178972"/>
          </a:xfrm>
          <a:prstGeom prst="rect">
            <a:avLst/>
          </a:prstGeom>
        </p:spPr>
      </p:pic>
      <p:pic>
        <p:nvPicPr>
          <p:cNvPr id="7" name="Resim 6"/>
          <p:cNvPicPr>
            <a:picLocks noChangeAspect="1"/>
          </p:cNvPicPr>
          <p:nvPr/>
        </p:nvPicPr>
        <p:blipFill>
          <a:blip r:embed="rId4"/>
          <a:stretch>
            <a:fillRect/>
          </a:stretch>
        </p:blipFill>
        <p:spPr>
          <a:xfrm>
            <a:off x="7888653" y="114300"/>
            <a:ext cx="4186115" cy="3210404"/>
          </a:xfrm>
          <a:prstGeom prst="rect">
            <a:avLst/>
          </a:prstGeom>
        </p:spPr>
      </p:pic>
      <p:sp>
        <p:nvSpPr>
          <p:cNvPr id="8" name="Dikdörtgen 7"/>
          <p:cNvSpPr/>
          <p:nvPr/>
        </p:nvSpPr>
        <p:spPr>
          <a:xfrm>
            <a:off x="7479322" y="3343500"/>
            <a:ext cx="6096000" cy="246221"/>
          </a:xfrm>
          <a:prstGeom prst="rect">
            <a:avLst/>
          </a:prstGeom>
        </p:spPr>
        <p:txBody>
          <a:bodyPr>
            <a:spAutoFit/>
          </a:bodyPr>
          <a:lstStyle/>
          <a:p>
            <a:r>
              <a:rPr lang="tr-TR" sz="1000" dirty="0"/>
              <a:t>http://</a:t>
            </a:r>
            <a:r>
              <a:rPr lang="tr-TR" sz="1000" dirty="0" err="1"/>
              <a:t>www.critterology.com</a:t>
            </a:r>
            <a:r>
              <a:rPr lang="tr-TR" sz="1000" dirty="0"/>
              <a:t>/feline_herpesvirus_1_feline_viral_rhinotracheitis-112.html</a:t>
            </a:r>
          </a:p>
        </p:txBody>
      </p:sp>
    </p:spTree>
    <p:extLst>
      <p:ext uri="{BB962C8B-B14F-4D97-AF65-F5344CB8AC3E}">
        <p14:creationId xmlns:p14="http://schemas.microsoft.com/office/powerpoint/2010/main" val="14919356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 y="1"/>
            <a:ext cx="5929914" cy="4447436"/>
          </a:xfrm>
          <a:prstGeom prst="rect">
            <a:avLst/>
          </a:prstGeom>
        </p:spPr>
      </p:pic>
      <p:sp>
        <p:nvSpPr>
          <p:cNvPr id="5" name="Dikdörtgen 4"/>
          <p:cNvSpPr/>
          <p:nvPr/>
        </p:nvSpPr>
        <p:spPr>
          <a:xfrm>
            <a:off x="1" y="4447437"/>
            <a:ext cx="5929914" cy="523220"/>
          </a:xfrm>
          <a:prstGeom prst="rect">
            <a:avLst/>
          </a:prstGeom>
        </p:spPr>
        <p:txBody>
          <a:bodyPr wrap="square">
            <a:spAutoFit/>
          </a:bodyPr>
          <a:lstStyle/>
          <a:p>
            <a:r>
              <a:rPr lang="tr-TR" sz="1400" dirty="0" err="1">
                <a:solidFill>
                  <a:srgbClr val="444444"/>
                </a:solidFill>
                <a:latin typeface="Arial" charset="0"/>
              </a:rPr>
              <a:t>The</a:t>
            </a:r>
            <a:r>
              <a:rPr lang="tr-TR" sz="1400" dirty="0">
                <a:solidFill>
                  <a:srgbClr val="444444"/>
                </a:solidFill>
                <a:latin typeface="Arial" charset="0"/>
              </a:rPr>
              <a:t> </a:t>
            </a:r>
            <a:r>
              <a:rPr lang="tr-TR" sz="1400" dirty="0" err="1">
                <a:solidFill>
                  <a:srgbClr val="444444"/>
                </a:solidFill>
                <a:latin typeface="Arial" charset="0"/>
              </a:rPr>
              <a:t>usually</a:t>
            </a:r>
            <a:r>
              <a:rPr lang="tr-TR" sz="1400" dirty="0">
                <a:solidFill>
                  <a:srgbClr val="444444"/>
                </a:solidFill>
                <a:latin typeface="Arial" charset="0"/>
              </a:rPr>
              <a:t> </a:t>
            </a:r>
            <a:r>
              <a:rPr lang="tr-TR" sz="1400" dirty="0" err="1">
                <a:solidFill>
                  <a:srgbClr val="444444"/>
                </a:solidFill>
                <a:latin typeface="Arial" charset="0"/>
              </a:rPr>
              <a:t>clear</a:t>
            </a:r>
            <a:r>
              <a:rPr lang="tr-TR" sz="1400" dirty="0">
                <a:solidFill>
                  <a:srgbClr val="444444"/>
                </a:solidFill>
                <a:latin typeface="Arial" charset="0"/>
              </a:rPr>
              <a:t> </a:t>
            </a:r>
            <a:r>
              <a:rPr lang="tr-TR" sz="1400" dirty="0" err="1">
                <a:solidFill>
                  <a:srgbClr val="444444"/>
                </a:solidFill>
                <a:latin typeface="Arial" charset="0"/>
              </a:rPr>
              <a:t>air</a:t>
            </a:r>
            <a:r>
              <a:rPr lang="tr-TR" sz="1400" dirty="0">
                <a:solidFill>
                  <a:srgbClr val="444444"/>
                </a:solidFill>
                <a:latin typeface="Arial" charset="0"/>
              </a:rPr>
              <a:t> </a:t>
            </a:r>
            <a:r>
              <a:rPr lang="tr-TR" sz="1400" dirty="0" err="1">
                <a:solidFill>
                  <a:srgbClr val="444444"/>
                </a:solidFill>
                <a:latin typeface="Arial" charset="0"/>
              </a:rPr>
              <a:t>spaces</a:t>
            </a:r>
            <a:r>
              <a:rPr lang="tr-TR" sz="1400" dirty="0">
                <a:solidFill>
                  <a:srgbClr val="444444"/>
                </a:solidFill>
                <a:latin typeface="Arial" charset="0"/>
              </a:rPr>
              <a:t> in </a:t>
            </a:r>
            <a:r>
              <a:rPr lang="tr-TR" sz="1400" dirty="0" err="1">
                <a:solidFill>
                  <a:srgbClr val="444444"/>
                </a:solidFill>
                <a:latin typeface="Arial" charset="0"/>
              </a:rPr>
              <a:t>the</a:t>
            </a:r>
            <a:r>
              <a:rPr lang="tr-TR" sz="1400" dirty="0">
                <a:solidFill>
                  <a:srgbClr val="444444"/>
                </a:solidFill>
                <a:latin typeface="Arial" charset="0"/>
              </a:rPr>
              <a:t> </a:t>
            </a:r>
            <a:r>
              <a:rPr lang="tr-TR" sz="1400" dirty="0" err="1">
                <a:solidFill>
                  <a:srgbClr val="444444"/>
                </a:solidFill>
                <a:latin typeface="Arial" charset="0"/>
              </a:rPr>
              <a:t>lung</a:t>
            </a:r>
            <a:r>
              <a:rPr lang="tr-TR" sz="1400" dirty="0">
                <a:solidFill>
                  <a:srgbClr val="444444"/>
                </a:solidFill>
                <a:latin typeface="Arial" charset="0"/>
              </a:rPr>
              <a:t> </a:t>
            </a:r>
            <a:r>
              <a:rPr lang="tr-TR" sz="1400" dirty="0" err="1">
                <a:solidFill>
                  <a:srgbClr val="444444"/>
                </a:solidFill>
                <a:latin typeface="Arial" charset="0"/>
              </a:rPr>
              <a:t>are</a:t>
            </a:r>
            <a:r>
              <a:rPr lang="tr-TR" sz="1400" dirty="0"/>
              <a:t> </a:t>
            </a:r>
            <a:r>
              <a:rPr lang="tr-TR" sz="1400" dirty="0" err="1">
                <a:solidFill>
                  <a:srgbClr val="444444"/>
                </a:solidFill>
                <a:latin typeface="Arial" charset="0"/>
              </a:rPr>
              <a:t>filled</a:t>
            </a:r>
            <a:r>
              <a:rPr lang="tr-TR" sz="1400" dirty="0">
                <a:solidFill>
                  <a:srgbClr val="444444"/>
                </a:solidFill>
                <a:latin typeface="Arial" charset="0"/>
              </a:rPr>
              <a:t> </a:t>
            </a:r>
            <a:r>
              <a:rPr lang="tr-TR" sz="1400" dirty="0" err="1">
                <a:solidFill>
                  <a:srgbClr val="444444"/>
                </a:solidFill>
                <a:latin typeface="Arial" charset="0"/>
              </a:rPr>
              <a:t>with</a:t>
            </a:r>
            <a:r>
              <a:rPr lang="tr-TR" sz="1400" dirty="0">
                <a:solidFill>
                  <a:srgbClr val="444444"/>
                </a:solidFill>
                <a:latin typeface="Arial" charset="0"/>
              </a:rPr>
              <a:t> </a:t>
            </a:r>
            <a:r>
              <a:rPr lang="tr-TR" sz="1400" dirty="0" err="1">
                <a:solidFill>
                  <a:srgbClr val="444444"/>
                </a:solidFill>
                <a:latin typeface="Arial" charset="0"/>
              </a:rPr>
              <a:t>inflammatory</a:t>
            </a:r>
            <a:r>
              <a:rPr lang="tr-TR" sz="1400" dirty="0">
                <a:solidFill>
                  <a:srgbClr val="444444"/>
                </a:solidFill>
                <a:latin typeface="Arial" charset="0"/>
              </a:rPr>
              <a:t> </a:t>
            </a:r>
            <a:r>
              <a:rPr lang="tr-TR" sz="1400" dirty="0" err="1">
                <a:solidFill>
                  <a:srgbClr val="444444"/>
                </a:solidFill>
                <a:latin typeface="Arial" charset="0"/>
              </a:rPr>
              <a:t>cells</a:t>
            </a:r>
            <a:r>
              <a:rPr lang="tr-TR" sz="1400" dirty="0">
                <a:solidFill>
                  <a:srgbClr val="444444"/>
                </a:solidFill>
                <a:latin typeface="Arial" charset="0"/>
              </a:rPr>
              <a:t> &amp; </a:t>
            </a:r>
            <a:r>
              <a:rPr lang="tr-TR" sz="1400" dirty="0" err="1">
                <a:solidFill>
                  <a:srgbClr val="444444"/>
                </a:solidFill>
                <a:latin typeface="Arial" charset="0"/>
              </a:rPr>
              <a:t>debris</a:t>
            </a:r>
            <a:endParaRPr lang="tr-TR" sz="1400" dirty="0"/>
          </a:p>
        </p:txBody>
      </p:sp>
      <p:pic>
        <p:nvPicPr>
          <p:cNvPr id="6" name="Resim 5"/>
          <p:cNvPicPr>
            <a:picLocks noChangeAspect="1"/>
          </p:cNvPicPr>
          <p:nvPr/>
        </p:nvPicPr>
        <p:blipFill>
          <a:blip r:embed="rId3"/>
          <a:stretch>
            <a:fillRect/>
          </a:stretch>
        </p:blipFill>
        <p:spPr>
          <a:xfrm>
            <a:off x="6320773" y="2274276"/>
            <a:ext cx="5871227" cy="4583724"/>
          </a:xfrm>
          <a:prstGeom prst="rect">
            <a:avLst/>
          </a:prstGeom>
        </p:spPr>
      </p:pic>
      <p:sp>
        <p:nvSpPr>
          <p:cNvPr id="7" name="Dikdörtgen 6"/>
          <p:cNvSpPr/>
          <p:nvPr/>
        </p:nvSpPr>
        <p:spPr>
          <a:xfrm>
            <a:off x="6208386" y="1751056"/>
            <a:ext cx="6096000" cy="523220"/>
          </a:xfrm>
          <a:prstGeom prst="rect">
            <a:avLst/>
          </a:prstGeom>
        </p:spPr>
        <p:txBody>
          <a:bodyPr>
            <a:spAutoFit/>
          </a:bodyPr>
          <a:lstStyle/>
          <a:p>
            <a:r>
              <a:rPr lang="tr-TR" sz="1400" dirty="0" err="1">
                <a:solidFill>
                  <a:srgbClr val="444444"/>
                </a:solidFill>
                <a:latin typeface="Arial" charset="0"/>
              </a:rPr>
              <a:t>The</a:t>
            </a:r>
            <a:r>
              <a:rPr lang="tr-TR" sz="1400" dirty="0">
                <a:solidFill>
                  <a:srgbClr val="444444"/>
                </a:solidFill>
                <a:latin typeface="Arial" charset="0"/>
              </a:rPr>
              <a:t> </a:t>
            </a:r>
            <a:r>
              <a:rPr lang="tr-TR" sz="1400" dirty="0" err="1">
                <a:solidFill>
                  <a:srgbClr val="444444"/>
                </a:solidFill>
                <a:latin typeface="Arial" charset="0"/>
              </a:rPr>
              <a:t>arrow</a:t>
            </a:r>
            <a:r>
              <a:rPr lang="tr-TR" sz="1400" dirty="0">
                <a:solidFill>
                  <a:srgbClr val="444444"/>
                </a:solidFill>
                <a:latin typeface="Arial" charset="0"/>
              </a:rPr>
              <a:t> </a:t>
            </a:r>
            <a:r>
              <a:rPr lang="tr-TR" sz="1400" dirty="0" err="1">
                <a:solidFill>
                  <a:srgbClr val="444444"/>
                </a:solidFill>
                <a:latin typeface="Arial" charset="0"/>
              </a:rPr>
              <a:t>points</a:t>
            </a:r>
            <a:r>
              <a:rPr lang="tr-TR" sz="1400" dirty="0">
                <a:solidFill>
                  <a:srgbClr val="444444"/>
                </a:solidFill>
                <a:latin typeface="Arial" charset="0"/>
              </a:rPr>
              <a:t> </a:t>
            </a:r>
            <a:r>
              <a:rPr lang="tr-TR" sz="1400" dirty="0" err="1">
                <a:solidFill>
                  <a:srgbClr val="444444"/>
                </a:solidFill>
                <a:latin typeface="Arial" charset="0"/>
              </a:rPr>
              <a:t>to</a:t>
            </a:r>
            <a:r>
              <a:rPr lang="tr-TR" sz="1400" dirty="0">
                <a:solidFill>
                  <a:srgbClr val="444444"/>
                </a:solidFill>
                <a:latin typeface="Arial" charset="0"/>
              </a:rPr>
              <a:t> a </a:t>
            </a:r>
            <a:r>
              <a:rPr lang="tr-TR" sz="1400" dirty="0" err="1">
                <a:solidFill>
                  <a:srgbClr val="444444"/>
                </a:solidFill>
                <a:latin typeface="Arial" charset="0"/>
              </a:rPr>
              <a:t>syncitial</a:t>
            </a:r>
            <a:r>
              <a:rPr lang="tr-TR" sz="1400" dirty="0">
                <a:solidFill>
                  <a:srgbClr val="444444"/>
                </a:solidFill>
                <a:latin typeface="Arial" charset="0"/>
              </a:rPr>
              <a:t> </a:t>
            </a:r>
            <a:r>
              <a:rPr lang="tr-TR" sz="1400" dirty="0" err="1">
                <a:solidFill>
                  <a:srgbClr val="444444"/>
                </a:solidFill>
                <a:latin typeface="Arial" charset="0"/>
              </a:rPr>
              <a:t>cell</a:t>
            </a:r>
            <a:r>
              <a:rPr lang="tr-TR" sz="1400" dirty="0">
                <a:solidFill>
                  <a:srgbClr val="444444"/>
                </a:solidFill>
                <a:latin typeface="Arial" charset="0"/>
              </a:rPr>
              <a:t> </a:t>
            </a:r>
            <a:r>
              <a:rPr lang="tr-TR" sz="1400" dirty="0" err="1">
                <a:solidFill>
                  <a:srgbClr val="444444"/>
                </a:solidFill>
                <a:latin typeface="Arial" charset="0"/>
              </a:rPr>
              <a:t>containing</a:t>
            </a:r>
            <a:r>
              <a:rPr lang="tr-TR" sz="1400" dirty="0">
                <a:solidFill>
                  <a:srgbClr val="444444"/>
                </a:solidFill>
                <a:latin typeface="Arial" charset="0"/>
              </a:rPr>
              <a:t> </a:t>
            </a:r>
            <a:r>
              <a:rPr lang="tr-TR" sz="1400" dirty="0" err="1">
                <a:solidFill>
                  <a:srgbClr val="444444"/>
                </a:solidFill>
                <a:latin typeface="Arial" charset="0"/>
              </a:rPr>
              <a:t>multiple</a:t>
            </a:r>
            <a:r>
              <a:rPr lang="tr-TR" sz="1400" dirty="0">
                <a:solidFill>
                  <a:srgbClr val="444444"/>
                </a:solidFill>
                <a:latin typeface="Arial" charset="0"/>
              </a:rPr>
              <a:t> </a:t>
            </a:r>
            <a:r>
              <a:rPr lang="tr-TR" sz="1400" dirty="0" err="1">
                <a:solidFill>
                  <a:srgbClr val="444444"/>
                </a:solidFill>
                <a:latin typeface="Arial" charset="0"/>
              </a:rPr>
              <a:t>nuclei</a:t>
            </a:r>
            <a:r>
              <a:rPr lang="tr-TR" sz="1400" dirty="0">
                <a:solidFill>
                  <a:srgbClr val="444444"/>
                </a:solidFill>
                <a:latin typeface="Arial" charset="0"/>
              </a:rPr>
              <a:t>.</a:t>
            </a:r>
            <a:br>
              <a:rPr lang="tr-TR" sz="1400" dirty="0"/>
            </a:br>
            <a:r>
              <a:rPr lang="tr-TR" sz="1400" dirty="0" err="1">
                <a:solidFill>
                  <a:srgbClr val="444444"/>
                </a:solidFill>
                <a:latin typeface="Arial" charset="0"/>
              </a:rPr>
              <a:t>These</a:t>
            </a:r>
            <a:r>
              <a:rPr lang="tr-TR" sz="1400" dirty="0">
                <a:solidFill>
                  <a:srgbClr val="444444"/>
                </a:solidFill>
                <a:latin typeface="Arial" charset="0"/>
              </a:rPr>
              <a:t> </a:t>
            </a:r>
            <a:r>
              <a:rPr lang="tr-TR" sz="1400" dirty="0" err="1">
                <a:solidFill>
                  <a:srgbClr val="444444"/>
                </a:solidFill>
                <a:latin typeface="Arial" charset="0"/>
              </a:rPr>
              <a:t>nuclei</a:t>
            </a:r>
            <a:r>
              <a:rPr lang="tr-TR" sz="1400" dirty="0">
                <a:solidFill>
                  <a:srgbClr val="444444"/>
                </a:solidFill>
                <a:latin typeface="Arial" charset="0"/>
              </a:rPr>
              <a:t> </a:t>
            </a:r>
            <a:r>
              <a:rPr lang="tr-TR" sz="1400" dirty="0" err="1">
                <a:solidFill>
                  <a:srgbClr val="444444"/>
                </a:solidFill>
                <a:latin typeface="Arial" charset="0"/>
              </a:rPr>
              <a:t>contain</a:t>
            </a:r>
            <a:r>
              <a:rPr lang="tr-TR" sz="1400" dirty="0">
                <a:solidFill>
                  <a:srgbClr val="444444"/>
                </a:solidFill>
                <a:latin typeface="Arial" charset="0"/>
              </a:rPr>
              <a:t> </a:t>
            </a:r>
            <a:r>
              <a:rPr lang="tr-TR" sz="1400" dirty="0" err="1">
                <a:solidFill>
                  <a:srgbClr val="444444"/>
                </a:solidFill>
                <a:latin typeface="Arial" charset="0"/>
              </a:rPr>
              <a:t>characteristic</a:t>
            </a:r>
            <a:r>
              <a:rPr lang="tr-TR" sz="1400" dirty="0">
                <a:solidFill>
                  <a:srgbClr val="444444"/>
                </a:solidFill>
                <a:latin typeface="Arial" charset="0"/>
              </a:rPr>
              <a:t> </a:t>
            </a:r>
            <a:r>
              <a:rPr lang="tr-TR" sz="1400" dirty="0" err="1">
                <a:solidFill>
                  <a:srgbClr val="444444"/>
                </a:solidFill>
                <a:latin typeface="Arial" charset="0"/>
              </a:rPr>
              <a:t>viral</a:t>
            </a:r>
            <a:r>
              <a:rPr lang="tr-TR" sz="1400" dirty="0">
                <a:solidFill>
                  <a:srgbClr val="444444"/>
                </a:solidFill>
                <a:latin typeface="Arial" charset="0"/>
              </a:rPr>
              <a:t> </a:t>
            </a:r>
            <a:r>
              <a:rPr lang="tr-TR" sz="1400" dirty="0" err="1">
                <a:solidFill>
                  <a:srgbClr val="444444"/>
                </a:solidFill>
                <a:latin typeface="Arial" charset="0"/>
              </a:rPr>
              <a:t>inclusion</a:t>
            </a:r>
            <a:r>
              <a:rPr lang="tr-TR" sz="1400" dirty="0">
                <a:solidFill>
                  <a:srgbClr val="444444"/>
                </a:solidFill>
                <a:latin typeface="Arial" charset="0"/>
              </a:rPr>
              <a:t> </a:t>
            </a:r>
            <a:r>
              <a:rPr lang="tr-TR" sz="1400" dirty="0" err="1">
                <a:solidFill>
                  <a:srgbClr val="444444"/>
                </a:solidFill>
                <a:latin typeface="Arial" charset="0"/>
              </a:rPr>
              <a:t>bodies</a:t>
            </a:r>
            <a:endParaRPr lang="tr-TR" sz="1400" dirty="0"/>
          </a:p>
        </p:txBody>
      </p:sp>
      <p:sp>
        <p:nvSpPr>
          <p:cNvPr id="8" name="Dikdörtgen 7"/>
          <p:cNvSpPr/>
          <p:nvPr/>
        </p:nvSpPr>
        <p:spPr>
          <a:xfrm>
            <a:off x="0" y="6611779"/>
            <a:ext cx="6096000" cy="246221"/>
          </a:xfrm>
          <a:prstGeom prst="rect">
            <a:avLst/>
          </a:prstGeom>
        </p:spPr>
        <p:txBody>
          <a:bodyPr>
            <a:spAutoFit/>
          </a:bodyPr>
          <a:lstStyle/>
          <a:p>
            <a:r>
              <a:rPr lang="tr-TR" sz="1000" dirty="0"/>
              <a:t>http://</a:t>
            </a:r>
            <a:r>
              <a:rPr lang="tr-TR" sz="1000" dirty="0" err="1"/>
              <a:t>www.parrymedicalwriting.com</a:t>
            </a:r>
            <a:r>
              <a:rPr lang="tr-TR" sz="1000" dirty="0"/>
              <a:t>/</a:t>
            </a:r>
            <a:r>
              <a:rPr lang="tr-TR" sz="1000" dirty="0" err="1"/>
              <a:t>herpesvirus</a:t>
            </a:r>
            <a:r>
              <a:rPr lang="tr-TR" sz="1000" dirty="0"/>
              <a:t>-</a:t>
            </a:r>
            <a:r>
              <a:rPr lang="tr-TR" sz="1000" dirty="0" err="1"/>
              <a:t>infection</a:t>
            </a:r>
            <a:r>
              <a:rPr lang="tr-TR" sz="1000" dirty="0"/>
              <a:t>-in-</a:t>
            </a:r>
            <a:r>
              <a:rPr lang="tr-TR" sz="1000" dirty="0" err="1"/>
              <a:t>cats</a:t>
            </a:r>
            <a:r>
              <a:rPr lang="tr-TR" sz="1000" dirty="0"/>
              <a:t>/</a:t>
            </a:r>
          </a:p>
        </p:txBody>
      </p:sp>
    </p:spTree>
    <p:extLst>
      <p:ext uri="{BB962C8B-B14F-4D97-AF65-F5344CB8AC3E}">
        <p14:creationId xmlns:p14="http://schemas.microsoft.com/office/powerpoint/2010/main" val="33817272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solidFill>
                  <a:srgbClr val="0070C0"/>
                </a:solidFill>
              </a:rPr>
              <a:t>Diagnosis</a:t>
            </a:r>
            <a:endParaRPr lang="tr-TR" dirty="0">
              <a:solidFill>
                <a:srgbClr val="0070C0"/>
              </a:solidFill>
            </a:endParaRPr>
          </a:p>
        </p:txBody>
      </p:sp>
      <p:sp>
        <p:nvSpPr>
          <p:cNvPr id="3" name="İçerik Yer Tutucusu 2"/>
          <p:cNvSpPr>
            <a:spLocks noGrp="1"/>
          </p:cNvSpPr>
          <p:nvPr>
            <p:ph idx="1"/>
          </p:nvPr>
        </p:nvSpPr>
        <p:spPr/>
        <p:txBody>
          <a:bodyPr/>
          <a:lstStyle/>
          <a:p>
            <a:r>
              <a:rPr lang="tr-TR" dirty="0" err="1"/>
              <a:t>Virus</a:t>
            </a:r>
            <a:r>
              <a:rPr lang="tr-TR" dirty="0"/>
              <a:t> </a:t>
            </a:r>
            <a:r>
              <a:rPr lang="tr-TR" dirty="0" err="1"/>
              <a:t>isolation</a:t>
            </a:r>
            <a:endParaRPr lang="tr-TR" dirty="0"/>
          </a:p>
          <a:p>
            <a:r>
              <a:rPr lang="tr-TR" dirty="0"/>
              <a:t>PCR</a:t>
            </a:r>
          </a:p>
          <a:p>
            <a:r>
              <a:rPr lang="tr-TR" dirty="0" err="1"/>
              <a:t>Virus</a:t>
            </a:r>
            <a:r>
              <a:rPr lang="tr-TR" dirty="0"/>
              <a:t> </a:t>
            </a:r>
            <a:r>
              <a:rPr lang="tr-TR" dirty="0" err="1"/>
              <a:t>neutralization</a:t>
            </a:r>
            <a:endParaRPr lang="tr-TR" dirty="0"/>
          </a:p>
          <a:p>
            <a:r>
              <a:rPr lang="tr-TR" dirty="0"/>
              <a:t>IF</a:t>
            </a:r>
          </a:p>
          <a:p>
            <a:r>
              <a:rPr lang="tr-TR" dirty="0" err="1"/>
              <a:t>Samples</a:t>
            </a:r>
            <a:r>
              <a:rPr lang="tr-TR" dirty="0"/>
              <a:t> </a:t>
            </a:r>
            <a:r>
              <a:rPr lang="tr-TR" dirty="0" err="1"/>
              <a:t>taken</a:t>
            </a:r>
            <a:r>
              <a:rPr lang="tr-TR" dirty="0"/>
              <a:t> </a:t>
            </a:r>
            <a:r>
              <a:rPr lang="tr-TR" dirty="0" err="1"/>
              <a:t>from</a:t>
            </a:r>
            <a:r>
              <a:rPr lang="tr-TR" dirty="0"/>
              <a:t> </a:t>
            </a:r>
            <a:r>
              <a:rPr lang="tr-TR" dirty="0" err="1"/>
              <a:t>the</a:t>
            </a:r>
            <a:r>
              <a:rPr lang="tr-TR" dirty="0"/>
              <a:t> </a:t>
            </a:r>
            <a:r>
              <a:rPr lang="tr-TR" dirty="0" err="1"/>
              <a:t>conjunctiva</a:t>
            </a:r>
            <a:r>
              <a:rPr lang="tr-TR" dirty="0"/>
              <a:t> of </a:t>
            </a:r>
            <a:r>
              <a:rPr lang="tr-TR" dirty="0" err="1"/>
              <a:t>the</a:t>
            </a:r>
            <a:r>
              <a:rPr lang="tr-TR" dirty="0"/>
              <a:t> </a:t>
            </a:r>
            <a:r>
              <a:rPr lang="tr-TR" dirty="0" err="1"/>
              <a:t>eye</a:t>
            </a:r>
            <a:r>
              <a:rPr lang="tr-TR" dirty="0"/>
              <a:t> </a:t>
            </a:r>
            <a:r>
              <a:rPr lang="tr-TR" dirty="0" err="1"/>
              <a:t>are</a:t>
            </a:r>
            <a:r>
              <a:rPr lang="tr-TR" dirty="0"/>
              <a:t> </a:t>
            </a:r>
            <a:r>
              <a:rPr lang="tr-TR" dirty="0" err="1"/>
              <a:t>stained</a:t>
            </a:r>
            <a:r>
              <a:rPr lang="tr-TR" dirty="0"/>
              <a:t> </a:t>
            </a:r>
            <a:r>
              <a:rPr lang="tr-TR" dirty="0" err="1"/>
              <a:t>to</a:t>
            </a:r>
            <a:r>
              <a:rPr lang="tr-TR" dirty="0"/>
              <a:t> </a:t>
            </a:r>
            <a:r>
              <a:rPr lang="tr-TR" dirty="0" err="1"/>
              <a:t>detect</a:t>
            </a:r>
            <a:r>
              <a:rPr lang="tr-TR" dirty="0"/>
              <a:t> </a:t>
            </a:r>
            <a:r>
              <a:rPr lang="tr-TR" dirty="0" err="1"/>
              <a:t>the</a:t>
            </a:r>
            <a:r>
              <a:rPr lang="tr-TR" dirty="0"/>
              <a:t> </a:t>
            </a:r>
            <a:r>
              <a:rPr lang="tr-TR" dirty="0" err="1"/>
              <a:t>intranuclear</a:t>
            </a:r>
            <a:r>
              <a:rPr lang="tr-TR" dirty="0"/>
              <a:t> </a:t>
            </a:r>
            <a:r>
              <a:rPr lang="tr-TR" i="1" dirty="0" err="1"/>
              <a:t>inclusion</a:t>
            </a:r>
            <a:r>
              <a:rPr lang="tr-TR" dirty="0"/>
              <a:t> </a:t>
            </a:r>
            <a:r>
              <a:rPr lang="tr-TR" dirty="0" err="1"/>
              <a:t>bodies</a:t>
            </a:r>
            <a:endParaRPr lang="tr-TR" dirty="0"/>
          </a:p>
        </p:txBody>
      </p:sp>
    </p:spTree>
    <p:extLst>
      <p:ext uri="{BB962C8B-B14F-4D97-AF65-F5344CB8AC3E}">
        <p14:creationId xmlns:p14="http://schemas.microsoft.com/office/powerpoint/2010/main" val="3388057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3122222" y="619781"/>
            <a:ext cx="33921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eaLnBrk="1" hangingPunct="1">
              <a:spcBef>
                <a:spcPct val="0"/>
              </a:spcBef>
              <a:buFontTx/>
              <a:buNone/>
            </a:pPr>
            <a:r>
              <a:rPr lang="tr-TR" altLang="tr-TR" sz="2800" b="1" dirty="0" err="1">
                <a:solidFill>
                  <a:srgbClr val="FF3399"/>
                </a:solidFill>
                <a:latin typeface="+mn-lt"/>
              </a:rPr>
              <a:t>Gammaherpesvirinae</a:t>
            </a:r>
            <a:endParaRPr lang="tr-TR" altLang="tr-TR" sz="2800" b="1" dirty="0">
              <a:solidFill>
                <a:srgbClr val="FF3399"/>
              </a:solidFill>
              <a:latin typeface="+mn-lt"/>
            </a:endParaRPr>
          </a:p>
        </p:txBody>
      </p:sp>
      <p:sp>
        <p:nvSpPr>
          <p:cNvPr id="20483" name="Text Box 3"/>
          <p:cNvSpPr txBox="1">
            <a:spLocks noChangeArrowheads="1"/>
          </p:cNvSpPr>
          <p:nvPr/>
        </p:nvSpPr>
        <p:spPr bwMode="auto">
          <a:xfrm>
            <a:off x="2505653" y="1523527"/>
            <a:ext cx="66452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eaLnBrk="1" hangingPunct="1">
              <a:spcBef>
                <a:spcPct val="0"/>
              </a:spcBef>
              <a:buFontTx/>
              <a:buNone/>
            </a:pPr>
            <a:r>
              <a:rPr lang="tr-TR" altLang="tr-TR" sz="2400" dirty="0" err="1">
                <a:solidFill>
                  <a:srgbClr val="FF0066"/>
                </a:solidFill>
                <a:latin typeface="+mn-lt"/>
              </a:rPr>
              <a:t>Cattle</a:t>
            </a:r>
            <a:r>
              <a:rPr lang="tr-TR" altLang="tr-TR" sz="2400" dirty="0">
                <a:solidFill>
                  <a:srgbClr val="FF0066"/>
                </a:solidFill>
                <a:latin typeface="+mn-lt"/>
              </a:rPr>
              <a:t>;</a:t>
            </a:r>
          </a:p>
          <a:p>
            <a:pPr eaLnBrk="1" hangingPunct="1">
              <a:spcBef>
                <a:spcPct val="0"/>
              </a:spcBef>
              <a:buFontTx/>
              <a:buNone/>
            </a:pPr>
            <a:r>
              <a:rPr lang="tr-TR" altLang="tr-TR" sz="2400" dirty="0" err="1">
                <a:solidFill>
                  <a:srgbClr val="000066"/>
                </a:solidFill>
                <a:latin typeface="+mn-lt"/>
              </a:rPr>
              <a:t>Bovine</a:t>
            </a:r>
            <a:r>
              <a:rPr lang="tr-TR" altLang="tr-TR" sz="2400" dirty="0">
                <a:solidFill>
                  <a:srgbClr val="000066"/>
                </a:solidFill>
                <a:latin typeface="+mn-lt"/>
              </a:rPr>
              <a:t> </a:t>
            </a:r>
            <a:r>
              <a:rPr lang="tr-TR" altLang="tr-TR" sz="2400" dirty="0" err="1">
                <a:solidFill>
                  <a:srgbClr val="000066"/>
                </a:solidFill>
                <a:latin typeface="+mn-lt"/>
              </a:rPr>
              <a:t>Herpes</a:t>
            </a:r>
            <a:r>
              <a:rPr lang="tr-TR" altLang="tr-TR" sz="2400" dirty="0">
                <a:solidFill>
                  <a:srgbClr val="000066"/>
                </a:solidFill>
                <a:latin typeface="+mn-lt"/>
              </a:rPr>
              <a:t> </a:t>
            </a:r>
            <a:r>
              <a:rPr lang="tr-TR" altLang="tr-TR" sz="2400" dirty="0" err="1">
                <a:solidFill>
                  <a:srgbClr val="000066"/>
                </a:solidFill>
                <a:latin typeface="+mn-lt"/>
              </a:rPr>
              <a:t>Virus</a:t>
            </a:r>
            <a:r>
              <a:rPr lang="tr-TR" altLang="tr-TR" sz="2400" dirty="0">
                <a:solidFill>
                  <a:srgbClr val="000066"/>
                </a:solidFill>
                <a:latin typeface="+mn-lt"/>
              </a:rPr>
              <a:t> Tip 4 ve </a:t>
            </a:r>
            <a:r>
              <a:rPr lang="tr-TR" altLang="tr-TR" sz="2400" dirty="0" err="1">
                <a:solidFill>
                  <a:srgbClr val="000066"/>
                </a:solidFill>
                <a:latin typeface="+mn-lt"/>
              </a:rPr>
              <a:t>Alcelaphine</a:t>
            </a:r>
            <a:r>
              <a:rPr lang="tr-TR" altLang="tr-TR" sz="2400" dirty="0">
                <a:solidFill>
                  <a:srgbClr val="000066"/>
                </a:solidFill>
                <a:latin typeface="+mn-lt"/>
              </a:rPr>
              <a:t> </a:t>
            </a:r>
            <a:r>
              <a:rPr lang="tr-TR" altLang="tr-TR" sz="2400" dirty="0" err="1">
                <a:solidFill>
                  <a:srgbClr val="000066"/>
                </a:solidFill>
                <a:latin typeface="+mn-lt"/>
              </a:rPr>
              <a:t>herpesvirus</a:t>
            </a:r>
            <a:r>
              <a:rPr lang="tr-TR" altLang="tr-TR" sz="2400" dirty="0">
                <a:solidFill>
                  <a:srgbClr val="000066"/>
                </a:solidFill>
                <a:latin typeface="+mn-lt"/>
              </a:rPr>
              <a:t> (BHV-3)</a:t>
            </a:r>
          </a:p>
          <a:p>
            <a:pPr eaLnBrk="1" hangingPunct="1">
              <a:spcBef>
                <a:spcPct val="0"/>
              </a:spcBef>
              <a:buFontTx/>
              <a:buNone/>
            </a:pPr>
            <a:endParaRPr lang="tr-TR" altLang="tr-TR" sz="2400" dirty="0">
              <a:solidFill>
                <a:srgbClr val="000066"/>
              </a:solidFill>
              <a:latin typeface="+mn-lt"/>
            </a:endParaRPr>
          </a:p>
          <a:p>
            <a:pPr eaLnBrk="1" hangingPunct="1">
              <a:spcBef>
                <a:spcPct val="0"/>
              </a:spcBef>
              <a:buFontTx/>
              <a:buNone/>
            </a:pPr>
            <a:r>
              <a:rPr lang="tr-TR" altLang="tr-TR" sz="2400" dirty="0" err="1">
                <a:solidFill>
                  <a:srgbClr val="FF0066"/>
                </a:solidFill>
                <a:latin typeface="+mn-lt"/>
              </a:rPr>
              <a:t>Horses</a:t>
            </a:r>
            <a:r>
              <a:rPr lang="tr-TR" altLang="tr-TR" sz="2400" dirty="0">
                <a:solidFill>
                  <a:srgbClr val="FF0066"/>
                </a:solidFill>
                <a:latin typeface="+mn-lt"/>
              </a:rPr>
              <a:t>;</a:t>
            </a:r>
            <a:r>
              <a:rPr lang="tr-TR" altLang="tr-TR" sz="2400" dirty="0">
                <a:solidFill>
                  <a:srgbClr val="000066"/>
                </a:solidFill>
                <a:latin typeface="+mn-lt"/>
              </a:rPr>
              <a:t> </a:t>
            </a:r>
          </a:p>
          <a:p>
            <a:pPr eaLnBrk="1" hangingPunct="1">
              <a:spcBef>
                <a:spcPct val="0"/>
              </a:spcBef>
              <a:buFontTx/>
              <a:buNone/>
            </a:pPr>
            <a:r>
              <a:rPr lang="tr-TR" altLang="tr-TR" sz="2400" dirty="0" err="1">
                <a:solidFill>
                  <a:srgbClr val="000066"/>
                </a:solidFill>
                <a:latin typeface="+mn-lt"/>
              </a:rPr>
              <a:t>Equine</a:t>
            </a:r>
            <a:r>
              <a:rPr lang="tr-TR" altLang="tr-TR" sz="2400" dirty="0">
                <a:solidFill>
                  <a:srgbClr val="000066"/>
                </a:solidFill>
                <a:latin typeface="+mn-lt"/>
              </a:rPr>
              <a:t> </a:t>
            </a:r>
            <a:r>
              <a:rPr lang="tr-TR" altLang="tr-TR" sz="2400" dirty="0" err="1">
                <a:solidFill>
                  <a:srgbClr val="000066"/>
                </a:solidFill>
                <a:latin typeface="+mn-lt"/>
              </a:rPr>
              <a:t>Herpes</a:t>
            </a:r>
            <a:r>
              <a:rPr lang="tr-TR" altLang="tr-TR" sz="2400" dirty="0">
                <a:solidFill>
                  <a:srgbClr val="000066"/>
                </a:solidFill>
                <a:latin typeface="+mn-lt"/>
              </a:rPr>
              <a:t> </a:t>
            </a:r>
            <a:r>
              <a:rPr lang="tr-TR" altLang="tr-TR" sz="2400" dirty="0" err="1">
                <a:solidFill>
                  <a:srgbClr val="000066"/>
                </a:solidFill>
                <a:latin typeface="+mn-lt"/>
              </a:rPr>
              <a:t>Virus</a:t>
            </a:r>
            <a:r>
              <a:rPr lang="tr-TR" altLang="tr-TR" sz="2400" dirty="0">
                <a:solidFill>
                  <a:srgbClr val="000066"/>
                </a:solidFill>
                <a:latin typeface="+mn-lt"/>
              </a:rPr>
              <a:t> Tip 2 ve Tip 5</a:t>
            </a:r>
          </a:p>
          <a:p>
            <a:pPr eaLnBrk="1" hangingPunct="1">
              <a:spcBef>
                <a:spcPct val="0"/>
              </a:spcBef>
              <a:buFontTx/>
              <a:buNone/>
            </a:pPr>
            <a:endParaRPr lang="tr-TR" altLang="tr-TR" sz="2400" dirty="0">
              <a:solidFill>
                <a:srgbClr val="000066"/>
              </a:solidFill>
              <a:latin typeface="+mn-lt"/>
            </a:endParaRPr>
          </a:p>
          <a:p>
            <a:pPr eaLnBrk="1" hangingPunct="1">
              <a:spcBef>
                <a:spcPct val="0"/>
              </a:spcBef>
              <a:buFontTx/>
              <a:buNone/>
            </a:pPr>
            <a:r>
              <a:rPr lang="tr-TR" altLang="tr-TR" sz="2400" dirty="0" err="1">
                <a:solidFill>
                  <a:srgbClr val="FF0066"/>
                </a:solidFill>
                <a:latin typeface="+mn-lt"/>
              </a:rPr>
              <a:t>Sheep</a:t>
            </a:r>
            <a:r>
              <a:rPr lang="tr-TR" altLang="tr-TR" sz="2400" dirty="0">
                <a:solidFill>
                  <a:srgbClr val="FF0066"/>
                </a:solidFill>
                <a:latin typeface="+mn-lt"/>
              </a:rPr>
              <a:t>;</a:t>
            </a:r>
          </a:p>
          <a:p>
            <a:pPr eaLnBrk="1" hangingPunct="1">
              <a:spcBef>
                <a:spcPct val="0"/>
              </a:spcBef>
              <a:buFontTx/>
              <a:buNone/>
            </a:pPr>
            <a:r>
              <a:rPr lang="tr-TR" altLang="tr-TR" sz="2400" dirty="0" err="1">
                <a:solidFill>
                  <a:srgbClr val="000066"/>
                </a:solidFill>
                <a:latin typeface="+mn-lt"/>
              </a:rPr>
              <a:t>Ovine</a:t>
            </a:r>
            <a:r>
              <a:rPr lang="tr-TR" altLang="tr-TR" sz="2400" dirty="0">
                <a:solidFill>
                  <a:srgbClr val="000066"/>
                </a:solidFill>
                <a:latin typeface="+mn-lt"/>
              </a:rPr>
              <a:t> </a:t>
            </a:r>
            <a:r>
              <a:rPr lang="tr-TR" altLang="tr-TR" sz="2400" dirty="0" err="1">
                <a:solidFill>
                  <a:srgbClr val="000066"/>
                </a:solidFill>
                <a:latin typeface="+mn-lt"/>
              </a:rPr>
              <a:t>Herpes</a:t>
            </a:r>
            <a:r>
              <a:rPr lang="tr-TR" altLang="tr-TR" sz="2400" dirty="0">
                <a:solidFill>
                  <a:srgbClr val="000066"/>
                </a:solidFill>
                <a:latin typeface="+mn-lt"/>
              </a:rPr>
              <a:t> </a:t>
            </a:r>
            <a:r>
              <a:rPr lang="tr-TR" altLang="tr-TR" sz="2400" dirty="0" err="1">
                <a:solidFill>
                  <a:srgbClr val="000066"/>
                </a:solidFill>
                <a:latin typeface="+mn-lt"/>
              </a:rPr>
              <a:t>Virus</a:t>
            </a:r>
            <a:r>
              <a:rPr lang="tr-TR" altLang="tr-TR" sz="2400" dirty="0">
                <a:solidFill>
                  <a:srgbClr val="000066"/>
                </a:solidFill>
                <a:latin typeface="+mn-lt"/>
              </a:rPr>
              <a:t> Tip 1 ve Tip 2</a:t>
            </a:r>
          </a:p>
          <a:p>
            <a:pPr eaLnBrk="1" hangingPunct="1">
              <a:spcBef>
                <a:spcPct val="0"/>
              </a:spcBef>
              <a:buFontTx/>
              <a:buNone/>
            </a:pPr>
            <a:endParaRPr lang="tr-TR" altLang="tr-TR" sz="2400" dirty="0">
              <a:solidFill>
                <a:srgbClr val="000066"/>
              </a:solidFill>
              <a:latin typeface="+mn-lt"/>
            </a:endParaRPr>
          </a:p>
          <a:p>
            <a:pPr eaLnBrk="1" hangingPunct="1">
              <a:spcBef>
                <a:spcPct val="0"/>
              </a:spcBef>
              <a:buFontTx/>
              <a:buNone/>
            </a:pPr>
            <a:r>
              <a:rPr lang="tr-TR" altLang="tr-TR" sz="2400" dirty="0" err="1">
                <a:solidFill>
                  <a:srgbClr val="FF0066"/>
                </a:solidFill>
                <a:latin typeface="+mn-lt"/>
              </a:rPr>
              <a:t>Goats</a:t>
            </a:r>
            <a:r>
              <a:rPr lang="tr-TR" altLang="tr-TR" sz="2400" dirty="0">
                <a:solidFill>
                  <a:srgbClr val="FF0066"/>
                </a:solidFill>
                <a:latin typeface="+mn-lt"/>
              </a:rPr>
              <a:t>;</a:t>
            </a:r>
          </a:p>
          <a:p>
            <a:pPr eaLnBrk="1" hangingPunct="1">
              <a:spcBef>
                <a:spcPct val="0"/>
              </a:spcBef>
              <a:buFontTx/>
              <a:buNone/>
            </a:pPr>
            <a:r>
              <a:rPr lang="tr-TR" altLang="tr-TR" sz="2400" dirty="0" err="1">
                <a:solidFill>
                  <a:srgbClr val="000066"/>
                </a:solidFill>
                <a:latin typeface="+mn-lt"/>
              </a:rPr>
              <a:t>Caprine</a:t>
            </a:r>
            <a:r>
              <a:rPr lang="tr-TR" altLang="tr-TR" sz="2400" dirty="0">
                <a:solidFill>
                  <a:srgbClr val="000066"/>
                </a:solidFill>
                <a:latin typeface="+mn-lt"/>
              </a:rPr>
              <a:t> </a:t>
            </a:r>
            <a:r>
              <a:rPr lang="tr-TR" altLang="tr-TR" sz="2400" dirty="0" err="1">
                <a:solidFill>
                  <a:srgbClr val="000066"/>
                </a:solidFill>
                <a:latin typeface="+mn-lt"/>
              </a:rPr>
              <a:t>Herpes</a:t>
            </a:r>
            <a:r>
              <a:rPr lang="tr-TR" altLang="tr-TR" sz="2400" dirty="0">
                <a:solidFill>
                  <a:srgbClr val="000066"/>
                </a:solidFill>
                <a:latin typeface="+mn-lt"/>
              </a:rPr>
              <a:t> </a:t>
            </a:r>
            <a:r>
              <a:rPr lang="tr-TR" altLang="tr-TR" sz="2400" dirty="0" err="1">
                <a:solidFill>
                  <a:srgbClr val="000066"/>
                </a:solidFill>
                <a:latin typeface="+mn-lt"/>
              </a:rPr>
              <a:t>Virus</a:t>
            </a:r>
            <a:r>
              <a:rPr lang="tr-TR" altLang="tr-TR" sz="2400" dirty="0">
                <a:solidFill>
                  <a:srgbClr val="000066"/>
                </a:solidFill>
                <a:latin typeface="+mn-lt"/>
              </a:rPr>
              <a:t> Tip 2</a:t>
            </a:r>
          </a:p>
        </p:txBody>
      </p:sp>
    </p:spTree>
    <p:extLst>
      <p:ext uri="{BB962C8B-B14F-4D97-AF65-F5344CB8AC3E}">
        <p14:creationId xmlns:p14="http://schemas.microsoft.com/office/powerpoint/2010/main" val="34867731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a:solidFill>
                  <a:srgbClr val="0070C0"/>
                </a:solidFill>
              </a:rPr>
              <a:t>Differantial</a:t>
            </a:r>
            <a:r>
              <a:rPr lang="tr-TR" dirty="0">
                <a:solidFill>
                  <a:srgbClr val="0070C0"/>
                </a:solidFill>
              </a:rPr>
              <a:t> </a:t>
            </a:r>
            <a:r>
              <a:rPr lang="tr-TR" dirty="0" err="1">
                <a:solidFill>
                  <a:srgbClr val="0070C0"/>
                </a:solidFill>
              </a:rPr>
              <a:t>Diagnosis</a:t>
            </a:r>
            <a:endParaRPr lang="tr-TR" dirty="0">
              <a:solidFill>
                <a:srgbClr val="0070C0"/>
              </a:solidFill>
            </a:endParaRP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stretch>
            <a:fillRect/>
          </a:stretch>
        </p:blipFill>
        <p:spPr>
          <a:xfrm>
            <a:off x="489777" y="1430032"/>
            <a:ext cx="10779519" cy="5142523"/>
          </a:xfrm>
          <a:prstGeom prst="rect">
            <a:avLst/>
          </a:prstGeom>
        </p:spPr>
      </p:pic>
    </p:spTree>
    <p:extLst>
      <p:ext uri="{BB962C8B-B14F-4D97-AF65-F5344CB8AC3E}">
        <p14:creationId xmlns:p14="http://schemas.microsoft.com/office/powerpoint/2010/main" val="2241316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solidFill>
                  <a:srgbClr val="0070C0"/>
                </a:solidFill>
              </a:rPr>
              <a:t>Prevention</a:t>
            </a:r>
            <a:endParaRPr lang="tr-TR" dirty="0">
              <a:solidFill>
                <a:srgbClr val="0070C0"/>
              </a:solidFill>
            </a:endParaRPr>
          </a:p>
        </p:txBody>
      </p:sp>
      <p:sp>
        <p:nvSpPr>
          <p:cNvPr id="3" name="İçerik Yer Tutucusu 2"/>
          <p:cNvSpPr>
            <a:spLocks noGrp="1"/>
          </p:cNvSpPr>
          <p:nvPr>
            <p:ph idx="1"/>
          </p:nvPr>
        </p:nvSpPr>
        <p:spPr/>
        <p:txBody>
          <a:bodyPr>
            <a:normAutofit lnSpcReduction="10000"/>
          </a:bodyPr>
          <a:lstStyle/>
          <a:p>
            <a:r>
              <a:rPr lang="tr-TR" dirty="0" err="1">
                <a:solidFill>
                  <a:srgbClr val="FF33CC"/>
                </a:solidFill>
              </a:rPr>
              <a:t>Vaccination</a:t>
            </a:r>
            <a:r>
              <a:rPr lang="tr-TR" dirty="0">
                <a:solidFill>
                  <a:srgbClr val="FF33CC"/>
                </a:solidFill>
              </a:rPr>
              <a:t>!</a:t>
            </a:r>
          </a:p>
          <a:p>
            <a:r>
              <a:rPr lang="tr-TR" dirty="0" err="1"/>
              <a:t>The</a:t>
            </a:r>
            <a:r>
              <a:rPr lang="tr-TR" dirty="0"/>
              <a:t> </a:t>
            </a:r>
            <a:r>
              <a:rPr lang="tr-TR" dirty="0" err="1"/>
              <a:t>standard</a:t>
            </a:r>
            <a:r>
              <a:rPr lang="tr-TR" dirty="0"/>
              <a:t> '</a:t>
            </a:r>
            <a:r>
              <a:rPr lang="tr-TR" dirty="0" err="1"/>
              <a:t>core</a:t>
            </a:r>
            <a:r>
              <a:rPr lang="tr-TR" dirty="0"/>
              <a:t>' </a:t>
            </a:r>
            <a:r>
              <a:rPr lang="tr-TR" dirty="0" err="1"/>
              <a:t>vaccines</a:t>
            </a:r>
            <a:r>
              <a:rPr lang="tr-TR" dirty="0"/>
              <a:t> </a:t>
            </a:r>
            <a:r>
              <a:rPr lang="tr-TR" dirty="0" err="1"/>
              <a:t>that</a:t>
            </a:r>
            <a:r>
              <a:rPr lang="tr-TR" dirty="0"/>
              <a:t> </a:t>
            </a:r>
            <a:r>
              <a:rPr lang="tr-TR" dirty="0" err="1"/>
              <a:t>are</a:t>
            </a:r>
            <a:r>
              <a:rPr lang="tr-TR" dirty="0"/>
              <a:t> </a:t>
            </a:r>
            <a:r>
              <a:rPr lang="tr-TR" dirty="0" err="1"/>
              <a:t>given</a:t>
            </a:r>
            <a:r>
              <a:rPr lang="tr-TR" dirty="0"/>
              <a:t> </a:t>
            </a:r>
            <a:r>
              <a:rPr lang="tr-TR" dirty="0" err="1"/>
              <a:t>to</a:t>
            </a:r>
            <a:r>
              <a:rPr lang="tr-TR" dirty="0"/>
              <a:t> </a:t>
            </a:r>
            <a:r>
              <a:rPr lang="tr-TR" dirty="0" err="1"/>
              <a:t>cats</a:t>
            </a:r>
            <a:r>
              <a:rPr lang="tr-TR" dirty="0"/>
              <a:t> </a:t>
            </a:r>
            <a:r>
              <a:rPr lang="tr-TR" dirty="0" err="1"/>
              <a:t>include</a:t>
            </a:r>
            <a:r>
              <a:rPr lang="tr-TR" dirty="0"/>
              <a:t> a </a:t>
            </a:r>
            <a:r>
              <a:rPr lang="tr-TR" dirty="0" err="1"/>
              <a:t>vaccine</a:t>
            </a:r>
            <a:r>
              <a:rPr lang="tr-TR" dirty="0"/>
              <a:t> </a:t>
            </a:r>
            <a:r>
              <a:rPr lang="tr-TR" dirty="0" err="1"/>
              <a:t>against</a:t>
            </a:r>
            <a:r>
              <a:rPr lang="tr-TR" dirty="0"/>
              <a:t> </a:t>
            </a:r>
            <a:r>
              <a:rPr lang="tr-TR" dirty="0" err="1"/>
              <a:t>feline</a:t>
            </a:r>
            <a:r>
              <a:rPr lang="tr-TR" dirty="0"/>
              <a:t> </a:t>
            </a:r>
            <a:r>
              <a:rPr lang="tr-TR" dirty="0" err="1"/>
              <a:t>viral</a:t>
            </a:r>
            <a:r>
              <a:rPr lang="tr-TR" dirty="0"/>
              <a:t> </a:t>
            </a:r>
            <a:r>
              <a:rPr lang="tr-TR" dirty="0" err="1"/>
              <a:t>rhinotracheitis</a:t>
            </a:r>
            <a:r>
              <a:rPr lang="tr-TR" dirty="0"/>
              <a:t>. </a:t>
            </a:r>
          </a:p>
          <a:p>
            <a:r>
              <a:rPr lang="tr-TR" dirty="0" err="1"/>
              <a:t>The</a:t>
            </a:r>
            <a:r>
              <a:rPr lang="tr-TR" dirty="0"/>
              <a:t> FVR </a:t>
            </a:r>
            <a:r>
              <a:rPr lang="tr-TR" dirty="0" err="1"/>
              <a:t>vaccine</a:t>
            </a:r>
            <a:r>
              <a:rPr lang="tr-TR" dirty="0"/>
              <a:t> </a:t>
            </a:r>
            <a:r>
              <a:rPr lang="tr-TR" dirty="0" err="1"/>
              <a:t>will</a:t>
            </a:r>
            <a:r>
              <a:rPr lang="tr-TR" dirty="0"/>
              <a:t> not </a:t>
            </a:r>
            <a:r>
              <a:rPr lang="tr-TR" dirty="0" err="1"/>
              <a:t>completely</a:t>
            </a:r>
            <a:r>
              <a:rPr lang="tr-TR" dirty="0"/>
              <a:t> </a:t>
            </a:r>
            <a:r>
              <a:rPr lang="tr-TR" dirty="0" err="1"/>
              <a:t>prevent</a:t>
            </a:r>
            <a:r>
              <a:rPr lang="tr-TR" dirty="0"/>
              <a:t> an </a:t>
            </a:r>
            <a:r>
              <a:rPr lang="tr-TR" dirty="0" err="1"/>
              <a:t>infection</a:t>
            </a:r>
            <a:r>
              <a:rPr lang="tr-TR" dirty="0"/>
              <a:t> </a:t>
            </a:r>
            <a:r>
              <a:rPr lang="tr-TR" dirty="0" err="1"/>
              <a:t>from</a:t>
            </a:r>
            <a:r>
              <a:rPr lang="tr-TR" dirty="0"/>
              <a:t> </a:t>
            </a:r>
            <a:r>
              <a:rPr lang="tr-TR" dirty="0" err="1"/>
              <a:t>occurring</a:t>
            </a:r>
            <a:r>
              <a:rPr lang="tr-TR" dirty="0"/>
              <a:t> </a:t>
            </a:r>
            <a:r>
              <a:rPr lang="tr-TR" dirty="0" err="1"/>
              <a:t>if</a:t>
            </a:r>
            <a:r>
              <a:rPr lang="tr-TR" dirty="0"/>
              <a:t> </a:t>
            </a:r>
            <a:r>
              <a:rPr lang="tr-TR" dirty="0" err="1"/>
              <a:t>your</a:t>
            </a:r>
            <a:r>
              <a:rPr lang="tr-TR" dirty="0"/>
              <a:t> </a:t>
            </a:r>
            <a:r>
              <a:rPr lang="tr-TR" dirty="0" err="1"/>
              <a:t>cat</a:t>
            </a:r>
            <a:r>
              <a:rPr lang="tr-TR" dirty="0"/>
              <a:t> is </a:t>
            </a:r>
            <a:r>
              <a:rPr lang="tr-TR" dirty="0" err="1"/>
              <a:t>exposed</a:t>
            </a:r>
            <a:r>
              <a:rPr lang="tr-TR" dirty="0"/>
              <a:t> </a:t>
            </a:r>
            <a:r>
              <a:rPr lang="tr-TR" dirty="0" err="1"/>
              <a:t>to</a:t>
            </a:r>
            <a:r>
              <a:rPr lang="tr-TR" dirty="0"/>
              <a:t> </a:t>
            </a:r>
            <a:r>
              <a:rPr lang="tr-TR" dirty="0" err="1"/>
              <a:t>the</a:t>
            </a:r>
            <a:r>
              <a:rPr lang="tr-TR" dirty="0"/>
              <a:t> </a:t>
            </a:r>
            <a:r>
              <a:rPr lang="tr-TR" dirty="0" err="1"/>
              <a:t>virus</a:t>
            </a:r>
            <a:r>
              <a:rPr lang="tr-TR" dirty="0"/>
              <a:t>, but it </a:t>
            </a:r>
            <a:r>
              <a:rPr lang="tr-TR" dirty="0" err="1"/>
              <a:t>will</a:t>
            </a:r>
            <a:r>
              <a:rPr lang="tr-TR" dirty="0"/>
              <a:t> </a:t>
            </a:r>
            <a:r>
              <a:rPr lang="tr-TR" dirty="0" err="1"/>
              <a:t>significantly</a:t>
            </a:r>
            <a:r>
              <a:rPr lang="tr-TR" dirty="0"/>
              <a:t> </a:t>
            </a:r>
            <a:r>
              <a:rPr lang="tr-TR" dirty="0" err="1"/>
              <a:t>reduce</a:t>
            </a:r>
            <a:r>
              <a:rPr lang="tr-TR" dirty="0"/>
              <a:t> </a:t>
            </a:r>
            <a:r>
              <a:rPr lang="tr-TR" dirty="0" err="1"/>
              <a:t>the</a:t>
            </a:r>
            <a:r>
              <a:rPr lang="tr-TR" dirty="0"/>
              <a:t> </a:t>
            </a:r>
            <a:r>
              <a:rPr lang="tr-TR" dirty="0" err="1"/>
              <a:t>severity</a:t>
            </a:r>
            <a:r>
              <a:rPr lang="tr-TR" dirty="0"/>
              <a:t> of </a:t>
            </a:r>
            <a:r>
              <a:rPr lang="tr-TR" dirty="0" err="1"/>
              <a:t>the</a:t>
            </a:r>
            <a:r>
              <a:rPr lang="tr-TR" dirty="0"/>
              <a:t> </a:t>
            </a:r>
            <a:r>
              <a:rPr lang="tr-TR" dirty="0" err="1"/>
              <a:t>infection</a:t>
            </a:r>
            <a:r>
              <a:rPr lang="tr-TR" dirty="0"/>
              <a:t> </a:t>
            </a:r>
            <a:r>
              <a:rPr lang="tr-TR" dirty="0" err="1"/>
              <a:t>and</a:t>
            </a:r>
            <a:r>
              <a:rPr lang="tr-TR" dirty="0"/>
              <a:t> </a:t>
            </a:r>
            <a:r>
              <a:rPr lang="tr-TR" dirty="0" err="1"/>
              <a:t>will</a:t>
            </a:r>
            <a:r>
              <a:rPr lang="tr-TR" dirty="0"/>
              <a:t> </a:t>
            </a:r>
            <a:r>
              <a:rPr lang="tr-TR" dirty="0" err="1"/>
              <a:t>shorten</a:t>
            </a:r>
            <a:r>
              <a:rPr lang="tr-TR" dirty="0"/>
              <a:t> </a:t>
            </a:r>
            <a:r>
              <a:rPr lang="tr-TR" dirty="0" err="1"/>
              <a:t>the</a:t>
            </a:r>
            <a:r>
              <a:rPr lang="tr-TR" dirty="0"/>
              <a:t> </a:t>
            </a:r>
            <a:r>
              <a:rPr lang="tr-TR" dirty="0" err="1"/>
              <a:t>length</a:t>
            </a:r>
            <a:r>
              <a:rPr lang="tr-TR" dirty="0"/>
              <a:t> of </a:t>
            </a:r>
            <a:r>
              <a:rPr lang="tr-TR" dirty="0" err="1"/>
              <a:t>the</a:t>
            </a:r>
            <a:r>
              <a:rPr lang="tr-TR" dirty="0"/>
              <a:t> </a:t>
            </a:r>
            <a:r>
              <a:rPr lang="tr-TR" dirty="0" err="1"/>
              <a:t>illness</a:t>
            </a:r>
            <a:r>
              <a:rPr lang="tr-TR" dirty="0"/>
              <a:t>.</a:t>
            </a:r>
          </a:p>
          <a:p>
            <a:r>
              <a:rPr lang="tr-TR" dirty="0" err="1"/>
              <a:t>Vaccine</a:t>
            </a:r>
            <a:r>
              <a:rPr lang="tr-TR" dirty="0"/>
              <a:t> </a:t>
            </a:r>
            <a:r>
              <a:rPr lang="tr-TR" dirty="0" err="1"/>
              <a:t>guidelines</a:t>
            </a:r>
            <a:r>
              <a:rPr lang="tr-TR" dirty="0"/>
              <a:t> </a:t>
            </a:r>
            <a:r>
              <a:rPr lang="tr-TR" dirty="0" err="1"/>
              <a:t>recommend</a:t>
            </a:r>
            <a:r>
              <a:rPr lang="tr-TR" dirty="0"/>
              <a:t> </a:t>
            </a:r>
            <a:r>
              <a:rPr lang="tr-TR" dirty="0" err="1"/>
              <a:t>the</a:t>
            </a:r>
            <a:r>
              <a:rPr lang="tr-TR" dirty="0"/>
              <a:t> </a:t>
            </a:r>
            <a:r>
              <a:rPr lang="tr-TR" dirty="0" err="1"/>
              <a:t>initial</a:t>
            </a:r>
            <a:r>
              <a:rPr lang="tr-TR" dirty="0"/>
              <a:t> kitten </a:t>
            </a:r>
            <a:r>
              <a:rPr lang="tr-TR" dirty="0" err="1"/>
              <a:t>series</a:t>
            </a:r>
            <a:r>
              <a:rPr lang="tr-TR" dirty="0"/>
              <a:t> of </a:t>
            </a:r>
            <a:r>
              <a:rPr lang="tr-TR" dirty="0" err="1"/>
              <a:t>two</a:t>
            </a:r>
            <a:r>
              <a:rPr lang="tr-TR" dirty="0"/>
              <a:t> </a:t>
            </a:r>
            <a:r>
              <a:rPr lang="tr-TR" dirty="0" err="1"/>
              <a:t>or</a:t>
            </a:r>
            <a:r>
              <a:rPr lang="tr-TR" dirty="0"/>
              <a:t> </a:t>
            </a:r>
            <a:r>
              <a:rPr lang="tr-TR" dirty="0" err="1"/>
              <a:t>more</a:t>
            </a:r>
            <a:r>
              <a:rPr lang="tr-TR" dirty="0"/>
              <a:t> </a:t>
            </a:r>
            <a:r>
              <a:rPr lang="tr-TR" dirty="0" err="1"/>
              <a:t>vaccinations</a:t>
            </a:r>
            <a:r>
              <a:rPr lang="tr-TR" dirty="0"/>
              <a:t> </a:t>
            </a:r>
            <a:r>
              <a:rPr lang="tr-TR" dirty="0" err="1"/>
              <a:t>when</a:t>
            </a:r>
            <a:r>
              <a:rPr lang="tr-TR" dirty="0"/>
              <a:t> </a:t>
            </a:r>
            <a:r>
              <a:rPr lang="tr-TR" dirty="0" err="1"/>
              <a:t>kittens</a:t>
            </a:r>
            <a:r>
              <a:rPr lang="tr-TR" dirty="0"/>
              <a:t> </a:t>
            </a:r>
            <a:r>
              <a:rPr lang="tr-TR" dirty="0" err="1"/>
              <a:t>are</a:t>
            </a:r>
            <a:r>
              <a:rPr lang="tr-TR" dirty="0"/>
              <a:t> 6 </a:t>
            </a:r>
            <a:r>
              <a:rPr lang="tr-TR" dirty="0" err="1"/>
              <a:t>to</a:t>
            </a:r>
            <a:r>
              <a:rPr lang="tr-TR" dirty="0"/>
              <a:t> 16 </a:t>
            </a:r>
            <a:r>
              <a:rPr lang="tr-TR" dirty="0" err="1"/>
              <a:t>weeks</a:t>
            </a:r>
            <a:r>
              <a:rPr lang="tr-TR" dirty="0"/>
              <a:t> of </a:t>
            </a:r>
            <a:r>
              <a:rPr lang="tr-TR" dirty="0" err="1"/>
              <a:t>age</a:t>
            </a:r>
            <a:r>
              <a:rPr lang="tr-TR" dirty="0"/>
              <a:t>, a </a:t>
            </a:r>
            <a:r>
              <a:rPr lang="tr-TR" dirty="0" err="1"/>
              <a:t>single</a:t>
            </a:r>
            <a:r>
              <a:rPr lang="tr-TR" dirty="0"/>
              <a:t> </a:t>
            </a:r>
            <a:r>
              <a:rPr lang="tr-TR" dirty="0" err="1"/>
              <a:t>booster</a:t>
            </a:r>
            <a:r>
              <a:rPr lang="tr-TR" dirty="0"/>
              <a:t> </a:t>
            </a:r>
            <a:r>
              <a:rPr lang="tr-TR" dirty="0" err="1"/>
              <a:t>vaccine</a:t>
            </a:r>
            <a:r>
              <a:rPr lang="tr-TR" dirty="0"/>
              <a:t> </a:t>
            </a:r>
            <a:r>
              <a:rPr lang="tr-TR" dirty="0" err="1"/>
              <a:t>one</a:t>
            </a:r>
            <a:r>
              <a:rPr lang="tr-TR" dirty="0"/>
              <a:t> </a:t>
            </a:r>
            <a:r>
              <a:rPr lang="tr-TR" dirty="0" err="1"/>
              <a:t>year</a:t>
            </a:r>
            <a:r>
              <a:rPr lang="tr-TR" dirty="0"/>
              <a:t> </a:t>
            </a:r>
            <a:r>
              <a:rPr lang="tr-TR" dirty="0" err="1"/>
              <a:t>later</a:t>
            </a:r>
            <a:r>
              <a:rPr lang="tr-TR" dirty="0"/>
              <a:t>, </a:t>
            </a:r>
            <a:r>
              <a:rPr lang="tr-TR" dirty="0" err="1"/>
              <a:t>then</a:t>
            </a:r>
            <a:r>
              <a:rPr lang="tr-TR" dirty="0"/>
              <a:t> </a:t>
            </a:r>
            <a:r>
              <a:rPr lang="tr-TR" dirty="0" err="1"/>
              <a:t>revaccination</a:t>
            </a:r>
            <a:r>
              <a:rPr lang="tr-TR" dirty="0"/>
              <a:t> </a:t>
            </a:r>
            <a:r>
              <a:rPr lang="tr-TR" dirty="0" err="1"/>
              <a:t>every</a:t>
            </a:r>
            <a:r>
              <a:rPr lang="tr-TR" dirty="0"/>
              <a:t> </a:t>
            </a:r>
            <a:r>
              <a:rPr lang="tr-TR" dirty="0" err="1"/>
              <a:t>three</a:t>
            </a:r>
            <a:r>
              <a:rPr lang="tr-TR" dirty="0"/>
              <a:t> </a:t>
            </a:r>
            <a:r>
              <a:rPr lang="tr-TR" dirty="0" err="1"/>
              <a:t>years</a:t>
            </a:r>
            <a:r>
              <a:rPr lang="tr-TR" dirty="0"/>
              <a:t> </a:t>
            </a:r>
            <a:r>
              <a:rPr lang="tr-TR" dirty="0" err="1"/>
              <a:t>thereafter</a:t>
            </a:r>
            <a:r>
              <a:rPr lang="tr-TR" dirty="0"/>
              <a:t>. </a:t>
            </a:r>
            <a:endParaRPr lang="tr-TR" dirty="0">
              <a:solidFill>
                <a:srgbClr val="FF33CC"/>
              </a:solidFill>
            </a:endParaRPr>
          </a:p>
        </p:txBody>
      </p:sp>
      <p:pic>
        <p:nvPicPr>
          <p:cNvPr id="4" name="Resim 3"/>
          <p:cNvPicPr>
            <a:picLocks noChangeAspect="1"/>
          </p:cNvPicPr>
          <p:nvPr/>
        </p:nvPicPr>
        <p:blipFill>
          <a:blip r:embed="rId2"/>
          <a:stretch>
            <a:fillRect/>
          </a:stretch>
        </p:blipFill>
        <p:spPr>
          <a:xfrm>
            <a:off x="4763964" y="-1"/>
            <a:ext cx="2328497" cy="2328497"/>
          </a:xfrm>
          <a:prstGeom prst="rect">
            <a:avLst/>
          </a:prstGeom>
        </p:spPr>
      </p:pic>
      <p:pic>
        <p:nvPicPr>
          <p:cNvPr id="5" name="Resim 4"/>
          <p:cNvPicPr>
            <a:picLocks noChangeAspect="1"/>
          </p:cNvPicPr>
          <p:nvPr/>
        </p:nvPicPr>
        <p:blipFill>
          <a:blip r:embed="rId3"/>
          <a:stretch>
            <a:fillRect/>
          </a:stretch>
        </p:blipFill>
        <p:spPr>
          <a:xfrm>
            <a:off x="7858369" y="110147"/>
            <a:ext cx="3860800" cy="2108200"/>
          </a:xfrm>
          <a:prstGeom prst="rect">
            <a:avLst/>
          </a:prstGeom>
        </p:spPr>
      </p:pic>
    </p:spTree>
    <p:extLst>
      <p:ext uri="{BB962C8B-B14F-4D97-AF65-F5344CB8AC3E}">
        <p14:creationId xmlns:p14="http://schemas.microsoft.com/office/powerpoint/2010/main" val="4292261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16878" y="1277815"/>
            <a:ext cx="8387862" cy="4688132"/>
          </a:xfrm>
        </p:spPr>
        <p:txBody>
          <a:bodyPr/>
          <a:lstStyle/>
          <a:p>
            <a:pPr fontAlgn="base"/>
            <a:r>
              <a:rPr lang="tr-TR" dirty="0" err="1"/>
              <a:t>Preventing</a:t>
            </a:r>
            <a:r>
              <a:rPr lang="tr-TR" dirty="0"/>
              <a:t> </a:t>
            </a:r>
            <a:r>
              <a:rPr lang="tr-TR" dirty="0" err="1"/>
              <a:t>direct</a:t>
            </a:r>
            <a:r>
              <a:rPr lang="tr-TR" dirty="0"/>
              <a:t> </a:t>
            </a:r>
            <a:r>
              <a:rPr lang="tr-TR" dirty="0" err="1"/>
              <a:t>contact</a:t>
            </a:r>
            <a:r>
              <a:rPr lang="tr-TR" dirty="0"/>
              <a:t> </a:t>
            </a:r>
            <a:r>
              <a:rPr lang="tr-TR" dirty="0" err="1"/>
              <a:t>between</a:t>
            </a:r>
            <a:r>
              <a:rPr lang="tr-TR" dirty="0"/>
              <a:t> </a:t>
            </a:r>
            <a:r>
              <a:rPr lang="tr-TR" dirty="0" err="1"/>
              <a:t>your</a:t>
            </a:r>
            <a:r>
              <a:rPr lang="tr-TR" dirty="0"/>
              <a:t> </a:t>
            </a:r>
            <a:r>
              <a:rPr lang="tr-TR" dirty="0" err="1"/>
              <a:t>cat</a:t>
            </a:r>
            <a:r>
              <a:rPr lang="tr-TR" dirty="0"/>
              <a:t> </a:t>
            </a:r>
            <a:r>
              <a:rPr lang="tr-TR" dirty="0" err="1"/>
              <a:t>and</a:t>
            </a:r>
            <a:r>
              <a:rPr lang="tr-TR" dirty="0"/>
              <a:t> </a:t>
            </a:r>
            <a:r>
              <a:rPr lang="tr-TR" dirty="0" err="1"/>
              <a:t>other</a:t>
            </a:r>
            <a:r>
              <a:rPr lang="tr-TR" dirty="0"/>
              <a:t> </a:t>
            </a:r>
            <a:r>
              <a:rPr lang="tr-TR" dirty="0" err="1"/>
              <a:t>cats</a:t>
            </a:r>
            <a:r>
              <a:rPr lang="tr-TR" dirty="0"/>
              <a:t> </a:t>
            </a:r>
            <a:r>
              <a:rPr lang="tr-TR" dirty="0" err="1"/>
              <a:t>will</a:t>
            </a:r>
            <a:r>
              <a:rPr lang="tr-TR" dirty="0"/>
              <a:t> </a:t>
            </a:r>
            <a:r>
              <a:rPr lang="tr-TR" dirty="0" err="1"/>
              <a:t>greatly</a:t>
            </a:r>
            <a:r>
              <a:rPr lang="tr-TR" dirty="0"/>
              <a:t> minimize </a:t>
            </a:r>
            <a:r>
              <a:rPr lang="tr-TR" dirty="0" err="1"/>
              <a:t>the</a:t>
            </a:r>
            <a:r>
              <a:rPr lang="tr-TR" dirty="0"/>
              <a:t> </a:t>
            </a:r>
            <a:r>
              <a:rPr lang="tr-TR" dirty="0" err="1"/>
              <a:t>chance</a:t>
            </a:r>
            <a:r>
              <a:rPr lang="tr-TR" dirty="0"/>
              <a:t> </a:t>
            </a:r>
            <a:r>
              <a:rPr lang="tr-TR" dirty="0" err="1"/>
              <a:t>that</a:t>
            </a:r>
            <a:r>
              <a:rPr lang="tr-TR" dirty="0"/>
              <a:t> </a:t>
            </a:r>
            <a:r>
              <a:rPr lang="tr-TR" dirty="0" err="1"/>
              <a:t>your</a:t>
            </a:r>
            <a:r>
              <a:rPr lang="tr-TR" dirty="0"/>
              <a:t> </a:t>
            </a:r>
            <a:r>
              <a:rPr lang="tr-TR" dirty="0" err="1"/>
              <a:t>cat</a:t>
            </a:r>
            <a:r>
              <a:rPr lang="tr-TR" dirty="0"/>
              <a:t> </a:t>
            </a:r>
            <a:r>
              <a:rPr lang="tr-TR" dirty="0" err="1"/>
              <a:t>will</a:t>
            </a:r>
            <a:r>
              <a:rPr lang="tr-TR" dirty="0"/>
              <a:t> </a:t>
            </a:r>
            <a:r>
              <a:rPr lang="tr-TR" dirty="0" err="1"/>
              <a:t>pick</a:t>
            </a:r>
            <a:r>
              <a:rPr lang="tr-TR" dirty="0"/>
              <a:t> </a:t>
            </a:r>
            <a:r>
              <a:rPr lang="tr-TR" dirty="0" err="1"/>
              <a:t>up</a:t>
            </a:r>
            <a:r>
              <a:rPr lang="tr-TR" dirty="0"/>
              <a:t> an </a:t>
            </a:r>
            <a:r>
              <a:rPr lang="tr-TR" dirty="0" err="1"/>
              <a:t>infection</a:t>
            </a:r>
            <a:r>
              <a:rPr lang="tr-TR" dirty="0"/>
              <a:t>, </a:t>
            </a:r>
            <a:r>
              <a:rPr lang="tr-TR" dirty="0" err="1"/>
              <a:t>while</a:t>
            </a:r>
            <a:r>
              <a:rPr lang="tr-TR" dirty="0"/>
              <a:t> </a:t>
            </a:r>
            <a:r>
              <a:rPr lang="tr-TR" dirty="0" err="1"/>
              <a:t>following</a:t>
            </a:r>
            <a:r>
              <a:rPr lang="tr-TR" dirty="0"/>
              <a:t> </a:t>
            </a:r>
            <a:r>
              <a:rPr lang="tr-TR" dirty="0" err="1"/>
              <a:t>good</a:t>
            </a:r>
            <a:r>
              <a:rPr lang="tr-TR" dirty="0"/>
              <a:t> </a:t>
            </a:r>
            <a:r>
              <a:rPr lang="tr-TR" dirty="0" err="1"/>
              <a:t>sanitation</a:t>
            </a:r>
            <a:r>
              <a:rPr lang="tr-TR" dirty="0"/>
              <a:t> </a:t>
            </a:r>
            <a:r>
              <a:rPr lang="tr-TR" dirty="0" err="1"/>
              <a:t>and</a:t>
            </a:r>
            <a:r>
              <a:rPr lang="tr-TR" dirty="0"/>
              <a:t> </a:t>
            </a:r>
            <a:r>
              <a:rPr lang="tr-TR" dirty="0" err="1"/>
              <a:t>hygiene</a:t>
            </a:r>
            <a:r>
              <a:rPr lang="tr-TR" dirty="0"/>
              <a:t> </a:t>
            </a:r>
            <a:r>
              <a:rPr lang="tr-TR" dirty="0" err="1"/>
              <a:t>practices</a:t>
            </a:r>
            <a:r>
              <a:rPr lang="tr-TR" dirty="0"/>
              <a:t>, </a:t>
            </a:r>
            <a:r>
              <a:rPr lang="tr-TR" dirty="0" err="1"/>
              <a:t>such</a:t>
            </a:r>
            <a:r>
              <a:rPr lang="tr-TR" dirty="0"/>
              <a:t> as </a:t>
            </a:r>
          </a:p>
          <a:p>
            <a:pPr lvl="1" fontAlgn="base"/>
            <a:r>
              <a:rPr lang="tr-TR" dirty="0" err="1">
                <a:solidFill>
                  <a:srgbClr val="C00000"/>
                </a:solidFill>
              </a:rPr>
              <a:t>washing</a:t>
            </a:r>
            <a:r>
              <a:rPr lang="tr-TR" dirty="0">
                <a:solidFill>
                  <a:srgbClr val="C00000"/>
                </a:solidFill>
              </a:rPr>
              <a:t> </a:t>
            </a:r>
            <a:r>
              <a:rPr lang="tr-TR" dirty="0" err="1">
                <a:solidFill>
                  <a:srgbClr val="C00000"/>
                </a:solidFill>
              </a:rPr>
              <a:t>your</a:t>
            </a:r>
            <a:r>
              <a:rPr lang="tr-TR" dirty="0">
                <a:solidFill>
                  <a:srgbClr val="C00000"/>
                </a:solidFill>
              </a:rPr>
              <a:t> </a:t>
            </a:r>
            <a:r>
              <a:rPr lang="tr-TR" dirty="0" err="1">
                <a:solidFill>
                  <a:srgbClr val="C00000"/>
                </a:solidFill>
              </a:rPr>
              <a:t>hands</a:t>
            </a:r>
            <a:r>
              <a:rPr lang="tr-TR" dirty="0">
                <a:solidFill>
                  <a:srgbClr val="C00000"/>
                </a:solidFill>
              </a:rPr>
              <a:t> </a:t>
            </a:r>
            <a:r>
              <a:rPr lang="tr-TR" dirty="0" err="1">
                <a:solidFill>
                  <a:srgbClr val="C00000"/>
                </a:solidFill>
              </a:rPr>
              <a:t>thoroughly</a:t>
            </a:r>
            <a:r>
              <a:rPr lang="tr-TR" dirty="0">
                <a:solidFill>
                  <a:srgbClr val="C00000"/>
                </a:solidFill>
              </a:rPr>
              <a:t> </a:t>
            </a:r>
            <a:r>
              <a:rPr lang="tr-TR" dirty="0" err="1">
                <a:solidFill>
                  <a:srgbClr val="C00000"/>
                </a:solidFill>
              </a:rPr>
              <a:t>before</a:t>
            </a:r>
            <a:r>
              <a:rPr lang="tr-TR" dirty="0">
                <a:solidFill>
                  <a:srgbClr val="C00000"/>
                </a:solidFill>
              </a:rPr>
              <a:t> </a:t>
            </a:r>
            <a:r>
              <a:rPr lang="tr-TR" dirty="0" err="1">
                <a:solidFill>
                  <a:srgbClr val="C00000"/>
                </a:solidFill>
              </a:rPr>
              <a:t>and</a:t>
            </a:r>
            <a:r>
              <a:rPr lang="tr-TR" dirty="0">
                <a:solidFill>
                  <a:srgbClr val="C00000"/>
                </a:solidFill>
              </a:rPr>
              <a:t> </a:t>
            </a:r>
            <a:r>
              <a:rPr lang="tr-TR" dirty="0" err="1">
                <a:solidFill>
                  <a:srgbClr val="C00000"/>
                </a:solidFill>
              </a:rPr>
              <a:t>after</a:t>
            </a:r>
            <a:r>
              <a:rPr lang="tr-TR" dirty="0">
                <a:solidFill>
                  <a:srgbClr val="C00000"/>
                </a:solidFill>
              </a:rPr>
              <a:t> </a:t>
            </a:r>
            <a:r>
              <a:rPr lang="tr-TR" dirty="0" err="1">
                <a:solidFill>
                  <a:srgbClr val="C00000"/>
                </a:solidFill>
              </a:rPr>
              <a:t>petting</a:t>
            </a:r>
            <a:r>
              <a:rPr lang="tr-TR" dirty="0">
                <a:solidFill>
                  <a:srgbClr val="C00000"/>
                </a:solidFill>
              </a:rPr>
              <a:t> </a:t>
            </a:r>
            <a:r>
              <a:rPr lang="tr-TR" dirty="0" err="1">
                <a:solidFill>
                  <a:srgbClr val="C00000"/>
                </a:solidFill>
              </a:rPr>
              <a:t>another</a:t>
            </a:r>
            <a:r>
              <a:rPr lang="tr-TR" dirty="0">
                <a:solidFill>
                  <a:srgbClr val="C00000"/>
                </a:solidFill>
              </a:rPr>
              <a:t> </a:t>
            </a:r>
            <a:r>
              <a:rPr lang="tr-TR" dirty="0" err="1">
                <a:solidFill>
                  <a:srgbClr val="C00000"/>
                </a:solidFill>
              </a:rPr>
              <a:t>cat</a:t>
            </a:r>
            <a:r>
              <a:rPr lang="tr-TR" dirty="0">
                <a:solidFill>
                  <a:srgbClr val="C00000"/>
                </a:solidFill>
              </a:rPr>
              <a:t> </a:t>
            </a:r>
            <a:r>
              <a:rPr lang="tr-TR" dirty="0" err="1">
                <a:solidFill>
                  <a:srgbClr val="C00000"/>
                </a:solidFill>
              </a:rPr>
              <a:t>will</a:t>
            </a:r>
            <a:r>
              <a:rPr lang="tr-TR" dirty="0">
                <a:solidFill>
                  <a:srgbClr val="C00000"/>
                </a:solidFill>
              </a:rPr>
              <a:t> </a:t>
            </a:r>
            <a:r>
              <a:rPr lang="tr-TR" dirty="0" err="1">
                <a:solidFill>
                  <a:srgbClr val="C00000"/>
                </a:solidFill>
              </a:rPr>
              <a:t>further</a:t>
            </a:r>
            <a:r>
              <a:rPr lang="tr-TR" dirty="0">
                <a:solidFill>
                  <a:srgbClr val="C00000"/>
                </a:solidFill>
              </a:rPr>
              <a:t> </a:t>
            </a:r>
            <a:r>
              <a:rPr lang="tr-TR" dirty="0" err="1">
                <a:solidFill>
                  <a:srgbClr val="C00000"/>
                </a:solidFill>
              </a:rPr>
              <a:t>reduce</a:t>
            </a:r>
            <a:r>
              <a:rPr lang="tr-TR" dirty="0">
                <a:solidFill>
                  <a:srgbClr val="C00000"/>
                </a:solidFill>
              </a:rPr>
              <a:t> </a:t>
            </a:r>
            <a:r>
              <a:rPr lang="tr-TR" dirty="0" err="1">
                <a:solidFill>
                  <a:srgbClr val="C00000"/>
                </a:solidFill>
              </a:rPr>
              <a:t>the</a:t>
            </a:r>
            <a:r>
              <a:rPr lang="tr-TR" dirty="0">
                <a:solidFill>
                  <a:srgbClr val="C00000"/>
                </a:solidFill>
              </a:rPr>
              <a:t> </a:t>
            </a:r>
            <a:r>
              <a:rPr lang="tr-TR" dirty="0" err="1">
                <a:solidFill>
                  <a:srgbClr val="C00000"/>
                </a:solidFill>
              </a:rPr>
              <a:t>likelihood</a:t>
            </a:r>
            <a:r>
              <a:rPr lang="tr-TR" dirty="0">
                <a:solidFill>
                  <a:srgbClr val="C00000"/>
                </a:solidFill>
              </a:rPr>
              <a:t> of </a:t>
            </a:r>
            <a:r>
              <a:rPr lang="tr-TR" dirty="0" err="1">
                <a:solidFill>
                  <a:srgbClr val="C00000"/>
                </a:solidFill>
              </a:rPr>
              <a:t>disease</a:t>
            </a:r>
            <a:r>
              <a:rPr lang="tr-TR" dirty="0">
                <a:solidFill>
                  <a:srgbClr val="C00000"/>
                </a:solidFill>
              </a:rPr>
              <a:t> spread </a:t>
            </a:r>
            <a:r>
              <a:rPr lang="tr-TR" dirty="0" err="1">
                <a:solidFill>
                  <a:srgbClr val="C00000"/>
                </a:solidFill>
              </a:rPr>
              <a:t>between</a:t>
            </a:r>
            <a:r>
              <a:rPr lang="tr-TR" dirty="0">
                <a:solidFill>
                  <a:srgbClr val="C00000"/>
                </a:solidFill>
              </a:rPr>
              <a:t> </a:t>
            </a:r>
            <a:r>
              <a:rPr lang="tr-TR" dirty="0" err="1">
                <a:solidFill>
                  <a:srgbClr val="C00000"/>
                </a:solidFill>
              </a:rPr>
              <a:t>cats</a:t>
            </a:r>
            <a:r>
              <a:rPr lang="tr-TR" dirty="0">
                <a:solidFill>
                  <a:srgbClr val="C00000"/>
                </a:solidFill>
              </a:rPr>
              <a:t>.</a:t>
            </a:r>
          </a:p>
          <a:p>
            <a:pPr fontAlgn="base"/>
            <a:r>
              <a:rPr lang="tr-TR" dirty="0" err="1">
                <a:solidFill>
                  <a:srgbClr val="FF33CC"/>
                </a:solidFill>
              </a:rPr>
              <a:t>If</a:t>
            </a:r>
            <a:r>
              <a:rPr lang="tr-TR" dirty="0">
                <a:solidFill>
                  <a:srgbClr val="FF33CC"/>
                </a:solidFill>
              </a:rPr>
              <a:t> </a:t>
            </a:r>
            <a:r>
              <a:rPr lang="tr-TR" dirty="0" err="1">
                <a:solidFill>
                  <a:srgbClr val="FF33CC"/>
                </a:solidFill>
              </a:rPr>
              <a:t>your</a:t>
            </a:r>
            <a:r>
              <a:rPr lang="tr-TR" dirty="0">
                <a:solidFill>
                  <a:srgbClr val="FF33CC"/>
                </a:solidFill>
              </a:rPr>
              <a:t> </a:t>
            </a:r>
            <a:r>
              <a:rPr lang="tr-TR" dirty="0" err="1">
                <a:solidFill>
                  <a:srgbClr val="FF33CC"/>
                </a:solidFill>
              </a:rPr>
              <a:t>cat</a:t>
            </a:r>
            <a:r>
              <a:rPr lang="tr-TR" dirty="0">
                <a:solidFill>
                  <a:srgbClr val="FF33CC"/>
                </a:solidFill>
              </a:rPr>
              <a:t> has had an FVR </a:t>
            </a:r>
            <a:r>
              <a:rPr lang="tr-TR" dirty="0" err="1">
                <a:solidFill>
                  <a:srgbClr val="FF33CC"/>
                </a:solidFill>
              </a:rPr>
              <a:t>infection</a:t>
            </a:r>
            <a:r>
              <a:rPr lang="tr-TR" dirty="0">
                <a:solidFill>
                  <a:srgbClr val="FF33CC"/>
                </a:solidFill>
              </a:rPr>
              <a:t>, </a:t>
            </a:r>
            <a:r>
              <a:rPr lang="tr-TR" dirty="0" err="1">
                <a:solidFill>
                  <a:srgbClr val="FF33CC"/>
                </a:solidFill>
              </a:rPr>
              <a:t>you</a:t>
            </a:r>
            <a:r>
              <a:rPr lang="tr-TR" dirty="0">
                <a:solidFill>
                  <a:srgbClr val="FF33CC"/>
                </a:solidFill>
              </a:rPr>
              <a:t> </a:t>
            </a:r>
            <a:r>
              <a:rPr lang="tr-TR" dirty="0" err="1">
                <a:solidFill>
                  <a:srgbClr val="FF33CC"/>
                </a:solidFill>
              </a:rPr>
              <a:t>should</a:t>
            </a:r>
            <a:r>
              <a:rPr lang="tr-TR" dirty="0">
                <a:solidFill>
                  <a:srgbClr val="FF33CC"/>
                </a:solidFill>
              </a:rPr>
              <a:t> </a:t>
            </a:r>
            <a:r>
              <a:rPr lang="tr-TR" dirty="0" err="1">
                <a:solidFill>
                  <a:srgbClr val="FF33CC"/>
                </a:solidFill>
              </a:rPr>
              <a:t>keep</a:t>
            </a:r>
            <a:r>
              <a:rPr lang="tr-TR" dirty="0">
                <a:solidFill>
                  <a:srgbClr val="FF33CC"/>
                </a:solidFill>
              </a:rPr>
              <a:t> </a:t>
            </a:r>
            <a:r>
              <a:rPr lang="tr-TR" dirty="0" err="1">
                <a:solidFill>
                  <a:srgbClr val="FF33CC"/>
                </a:solidFill>
              </a:rPr>
              <a:t>the</a:t>
            </a:r>
            <a:r>
              <a:rPr lang="tr-TR" dirty="0">
                <a:solidFill>
                  <a:srgbClr val="FF33CC"/>
                </a:solidFill>
              </a:rPr>
              <a:t> </a:t>
            </a:r>
            <a:r>
              <a:rPr lang="tr-TR" dirty="0" err="1">
                <a:solidFill>
                  <a:srgbClr val="FF33CC"/>
                </a:solidFill>
              </a:rPr>
              <a:t>cat</a:t>
            </a:r>
            <a:r>
              <a:rPr lang="tr-TR" dirty="0">
                <a:solidFill>
                  <a:srgbClr val="FF33CC"/>
                </a:solidFill>
              </a:rPr>
              <a:t> </a:t>
            </a:r>
            <a:r>
              <a:rPr lang="tr-TR" dirty="0" err="1">
                <a:solidFill>
                  <a:srgbClr val="FF33CC"/>
                </a:solidFill>
              </a:rPr>
              <a:t>indoors</a:t>
            </a:r>
            <a:r>
              <a:rPr lang="tr-TR" dirty="0">
                <a:solidFill>
                  <a:srgbClr val="FF33CC"/>
                </a:solidFill>
              </a:rPr>
              <a:t> </a:t>
            </a:r>
            <a:r>
              <a:rPr lang="tr-TR" dirty="0" err="1">
                <a:solidFill>
                  <a:srgbClr val="FF33CC"/>
                </a:solidFill>
              </a:rPr>
              <a:t>to</a:t>
            </a:r>
            <a:r>
              <a:rPr lang="tr-TR" dirty="0">
                <a:solidFill>
                  <a:srgbClr val="FF33CC"/>
                </a:solidFill>
              </a:rPr>
              <a:t> </a:t>
            </a:r>
            <a:r>
              <a:rPr lang="tr-TR" dirty="0" err="1">
                <a:solidFill>
                  <a:srgbClr val="FF33CC"/>
                </a:solidFill>
              </a:rPr>
              <a:t>prevent</a:t>
            </a:r>
            <a:r>
              <a:rPr lang="tr-TR" dirty="0">
                <a:solidFill>
                  <a:srgbClr val="FF33CC"/>
                </a:solidFill>
              </a:rPr>
              <a:t> spread of </a:t>
            </a:r>
            <a:r>
              <a:rPr lang="tr-TR" dirty="0" err="1">
                <a:solidFill>
                  <a:srgbClr val="FF33CC"/>
                </a:solidFill>
              </a:rPr>
              <a:t>this</a:t>
            </a:r>
            <a:r>
              <a:rPr lang="tr-TR" dirty="0">
                <a:solidFill>
                  <a:srgbClr val="FF33CC"/>
                </a:solidFill>
              </a:rPr>
              <a:t> </a:t>
            </a:r>
            <a:r>
              <a:rPr lang="tr-TR" dirty="0" err="1">
                <a:solidFill>
                  <a:srgbClr val="FF33CC"/>
                </a:solidFill>
              </a:rPr>
              <a:t>infection</a:t>
            </a:r>
            <a:r>
              <a:rPr lang="tr-TR" dirty="0">
                <a:solidFill>
                  <a:srgbClr val="FF33CC"/>
                </a:solidFill>
              </a:rPr>
              <a:t> </a:t>
            </a:r>
            <a:r>
              <a:rPr lang="tr-TR" dirty="0" err="1">
                <a:solidFill>
                  <a:srgbClr val="FF33CC"/>
                </a:solidFill>
              </a:rPr>
              <a:t>to</a:t>
            </a:r>
            <a:r>
              <a:rPr lang="tr-TR" dirty="0">
                <a:solidFill>
                  <a:srgbClr val="FF33CC"/>
                </a:solidFill>
              </a:rPr>
              <a:t> </a:t>
            </a:r>
            <a:r>
              <a:rPr lang="tr-TR" dirty="0" err="1">
                <a:solidFill>
                  <a:srgbClr val="FF33CC"/>
                </a:solidFill>
              </a:rPr>
              <a:t>other</a:t>
            </a:r>
            <a:r>
              <a:rPr lang="tr-TR" dirty="0">
                <a:solidFill>
                  <a:srgbClr val="FF33CC"/>
                </a:solidFill>
              </a:rPr>
              <a:t> </a:t>
            </a:r>
            <a:r>
              <a:rPr lang="tr-TR" dirty="0" err="1">
                <a:solidFill>
                  <a:srgbClr val="FF33CC"/>
                </a:solidFill>
              </a:rPr>
              <a:t>cats</a:t>
            </a:r>
            <a:r>
              <a:rPr lang="tr-TR" dirty="0">
                <a:solidFill>
                  <a:srgbClr val="FF33CC"/>
                </a:solidFill>
              </a:rPr>
              <a:t> in </a:t>
            </a:r>
            <a:r>
              <a:rPr lang="tr-TR" dirty="0" err="1">
                <a:solidFill>
                  <a:srgbClr val="FF33CC"/>
                </a:solidFill>
              </a:rPr>
              <a:t>your</a:t>
            </a:r>
            <a:r>
              <a:rPr lang="tr-TR" dirty="0">
                <a:solidFill>
                  <a:srgbClr val="FF33CC"/>
                </a:solidFill>
              </a:rPr>
              <a:t> </a:t>
            </a:r>
            <a:r>
              <a:rPr lang="tr-TR" dirty="0" err="1">
                <a:solidFill>
                  <a:srgbClr val="FF33CC"/>
                </a:solidFill>
              </a:rPr>
              <a:t>neighborhood</a:t>
            </a:r>
            <a:r>
              <a:rPr lang="tr-TR" dirty="0">
                <a:solidFill>
                  <a:srgbClr val="FF33CC"/>
                </a:solidFill>
              </a:rPr>
              <a:t>.</a:t>
            </a:r>
          </a:p>
          <a:p>
            <a:endParaRPr lang="tr-TR" dirty="0"/>
          </a:p>
        </p:txBody>
      </p:sp>
      <p:pic>
        <p:nvPicPr>
          <p:cNvPr id="4" name="Resim 3"/>
          <p:cNvPicPr>
            <a:picLocks noChangeAspect="1"/>
          </p:cNvPicPr>
          <p:nvPr/>
        </p:nvPicPr>
        <p:blipFill>
          <a:blip r:embed="rId2"/>
          <a:stretch>
            <a:fillRect/>
          </a:stretch>
        </p:blipFill>
        <p:spPr>
          <a:xfrm>
            <a:off x="8370765" y="1277815"/>
            <a:ext cx="3492500" cy="2324100"/>
          </a:xfrm>
          <a:prstGeom prst="rect">
            <a:avLst/>
          </a:prstGeom>
          <a:ln>
            <a:noFill/>
          </a:ln>
          <a:effectLst>
            <a:softEdge rad="112500"/>
          </a:effectLst>
        </p:spPr>
      </p:pic>
      <p:pic>
        <p:nvPicPr>
          <p:cNvPr id="5" name="Resim 4"/>
          <p:cNvPicPr>
            <a:picLocks noChangeAspect="1"/>
          </p:cNvPicPr>
          <p:nvPr/>
        </p:nvPicPr>
        <p:blipFill>
          <a:blip r:embed="rId3"/>
          <a:stretch>
            <a:fillRect/>
          </a:stretch>
        </p:blipFill>
        <p:spPr>
          <a:xfrm>
            <a:off x="8530004" y="3845169"/>
            <a:ext cx="3333261" cy="2499946"/>
          </a:xfrm>
          <a:prstGeom prst="rect">
            <a:avLst/>
          </a:prstGeom>
          <a:ln>
            <a:noFill/>
          </a:ln>
          <a:effectLst>
            <a:softEdge rad="112500"/>
          </a:effectLst>
        </p:spPr>
      </p:pic>
    </p:spTree>
    <p:extLst>
      <p:ext uri="{BB962C8B-B14F-4D97-AF65-F5344CB8AC3E}">
        <p14:creationId xmlns:p14="http://schemas.microsoft.com/office/powerpoint/2010/main" val="16590815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solidFill>
                  <a:srgbClr val="0070C0"/>
                </a:solidFill>
              </a:rPr>
              <a:t>References</a:t>
            </a:r>
            <a:endParaRPr lang="tr-TR" dirty="0">
              <a:solidFill>
                <a:srgbClr val="0070C0"/>
              </a:solidFill>
            </a:endParaRPr>
          </a:p>
        </p:txBody>
      </p:sp>
      <p:sp>
        <p:nvSpPr>
          <p:cNvPr id="3" name="İçerik Yer Tutucusu 2"/>
          <p:cNvSpPr>
            <a:spLocks noGrp="1"/>
          </p:cNvSpPr>
          <p:nvPr>
            <p:ph idx="1"/>
          </p:nvPr>
        </p:nvSpPr>
        <p:spPr/>
        <p:txBody>
          <a:bodyPr/>
          <a:lstStyle/>
          <a:p>
            <a:r>
              <a:rPr lang="tr-TR" dirty="0"/>
              <a:t>Malik, R., </a:t>
            </a:r>
            <a:r>
              <a:rPr lang="tr-TR" dirty="0" err="1"/>
              <a:t>Lessels</a:t>
            </a:r>
            <a:r>
              <a:rPr lang="tr-TR" dirty="0"/>
              <a:t>, N. S., </a:t>
            </a:r>
            <a:r>
              <a:rPr lang="tr-TR" dirty="0" err="1"/>
              <a:t>Webb</a:t>
            </a:r>
            <a:r>
              <a:rPr lang="tr-TR" dirty="0"/>
              <a:t>, S., </a:t>
            </a:r>
            <a:r>
              <a:rPr lang="tr-TR" dirty="0" err="1"/>
              <a:t>Meek</a:t>
            </a:r>
            <a:r>
              <a:rPr lang="tr-TR" dirty="0"/>
              <a:t>, M., </a:t>
            </a:r>
            <a:r>
              <a:rPr lang="tr-TR" dirty="0" err="1"/>
              <a:t>Graham</a:t>
            </a:r>
            <a:r>
              <a:rPr lang="tr-TR" dirty="0"/>
              <a:t>, P. G., </a:t>
            </a:r>
            <a:r>
              <a:rPr lang="tr-TR" dirty="0" err="1"/>
              <a:t>Vitale</a:t>
            </a:r>
            <a:r>
              <a:rPr lang="tr-TR" dirty="0"/>
              <a:t>, C., ... &amp; </a:t>
            </a:r>
            <a:r>
              <a:rPr lang="tr-TR" dirty="0" err="1"/>
              <a:t>Power</a:t>
            </a:r>
            <a:r>
              <a:rPr lang="tr-TR" dirty="0"/>
              <a:t>, H. (2009). </a:t>
            </a:r>
            <a:r>
              <a:rPr lang="tr-TR" dirty="0" err="1"/>
              <a:t>Treatment</a:t>
            </a:r>
            <a:r>
              <a:rPr lang="tr-TR" dirty="0"/>
              <a:t> of </a:t>
            </a:r>
            <a:r>
              <a:rPr lang="tr-TR" dirty="0" err="1"/>
              <a:t>feline</a:t>
            </a:r>
            <a:r>
              <a:rPr lang="tr-TR" dirty="0"/>
              <a:t> herpesvirus-1 </a:t>
            </a:r>
            <a:r>
              <a:rPr lang="tr-TR" dirty="0" err="1"/>
              <a:t>associated</a:t>
            </a:r>
            <a:r>
              <a:rPr lang="tr-TR" dirty="0"/>
              <a:t> </a:t>
            </a:r>
            <a:r>
              <a:rPr lang="tr-TR" dirty="0" err="1"/>
              <a:t>disease</a:t>
            </a:r>
            <a:r>
              <a:rPr lang="tr-TR" dirty="0"/>
              <a:t> in </a:t>
            </a:r>
            <a:r>
              <a:rPr lang="tr-TR" dirty="0" err="1"/>
              <a:t>cats</a:t>
            </a:r>
            <a:r>
              <a:rPr lang="tr-TR" dirty="0"/>
              <a:t> </a:t>
            </a:r>
            <a:r>
              <a:rPr lang="tr-TR" dirty="0" err="1"/>
              <a:t>with</a:t>
            </a:r>
            <a:r>
              <a:rPr lang="tr-TR" dirty="0"/>
              <a:t> </a:t>
            </a:r>
            <a:r>
              <a:rPr lang="tr-TR" dirty="0" err="1"/>
              <a:t>famciclovir</a:t>
            </a:r>
            <a:r>
              <a:rPr lang="tr-TR" dirty="0"/>
              <a:t> </a:t>
            </a:r>
            <a:r>
              <a:rPr lang="tr-TR" dirty="0" err="1"/>
              <a:t>and</a:t>
            </a:r>
            <a:r>
              <a:rPr lang="tr-TR" dirty="0"/>
              <a:t> </a:t>
            </a:r>
            <a:r>
              <a:rPr lang="tr-TR" dirty="0" err="1"/>
              <a:t>related</a:t>
            </a:r>
            <a:r>
              <a:rPr lang="tr-TR" dirty="0"/>
              <a:t> </a:t>
            </a:r>
            <a:r>
              <a:rPr lang="tr-TR" dirty="0" err="1"/>
              <a:t>drugs</a:t>
            </a:r>
            <a:r>
              <a:rPr lang="tr-TR" dirty="0"/>
              <a:t>. </a:t>
            </a:r>
            <a:r>
              <a:rPr lang="tr-TR" i="1" dirty="0" err="1"/>
              <a:t>Journal</a:t>
            </a:r>
            <a:r>
              <a:rPr lang="tr-TR" i="1" dirty="0"/>
              <a:t> of </a:t>
            </a:r>
            <a:r>
              <a:rPr lang="tr-TR" i="1" dirty="0" err="1"/>
              <a:t>Feline</a:t>
            </a:r>
            <a:r>
              <a:rPr lang="tr-TR" i="1" dirty="0"/>
              <a:t> </a:t>
            </a:r>
            <a:r>
              <a:rPr lang="tr-TR" i="1" dirty="0" err="1"/>
              <a:t>Medicine</a:t>
            </a:r>
            <a:r>
              <a:rPr lang="tr-TR" i="1" dirty="0"/>
              <a:t> </a:t>
            </a:r>
            <a:r>
              <a:rPr lang="tr-TR" i="1" dirty="0" err="1"/>
              <a:t>and</a:t>
            </a:r>
            <a:r>
              <a:rPr lang="tr-TR" i="1" dirty="0"/>
              <a:t> </a:t>
            </a:r>
            <a:r>
              <a:rPr lang="tr-TR" i="1" dirty="0" err="1"/>
              <a:t>Surgery</a:t>
            </a:r>
            <a:r>
              <a:rPr lang="tr-TR" dirty="0"/>
              <a:t>, </a:t>
            </a:r>
            <a:r>
              <a:rPr lang="tr-TR" i="1" dirty="0"/>
              <a:t>11</a:t>
            </a:r>
            <a:r>
              <a:rPr lang="tr-TR" dirty="0"/>
              <a:t>(1), 40-48.</a:t>
            </a:r>
          </a:p>
          <a:p>
            <a:r>
              <a:rPr lang="tr-TR" dirty="0">
                <a:hlinkClick r:id="rId2"/>
              </a:rPr>
              <a:t>https://pets.webmd.com/cats/feline-herpes-symptoms-treatment#1</a:t>
            </a:r>
            <a:endParaRPr lang="tr-TR" dirty="0"/>
          </a:p>
          <a:p>
            <a:r>
              <a:rPr lang="tr-TR" dirty="0"/>
              <a:t>David J. </a:t>
            </a:r>
            <a:r>
              <a:rPr lang="tr-TR" dirty="0" err="1"/>
              <a:t>Maggs</a:t>
            </a:r>
            <a:r>
              <a:rPr lang="tr-TR" dirty="0"/>
              <a:t> (2008). </a:t>
            </a:r>
            <a:r>
              <a:rPr lang="tr-TR" dirty="0" err="1"/>
              <a:t>Feline</a:t>
            </a:r>
            <a:r>
              <a:rPr lang="tr-TR" dirty="0"/>
              <a:t> </a:t>
            </a:r>
            <a:r>
              <a:rPr lang="tr-TR" dirty="0" err="1"/>
              <a:t>Herpesvirus</a:t>
            </a:r>
            <a:r>
              <a:rPr lang="tr-TR" dirty="0"/>
              <a:t>: </a:t>
            </a:r>
            <a:r>
              <a:rPr lang="tr-TR" dirty="0" err="1"/>
              <a:t>Clinical</a:t>
            </a:r>
            <a:r>
              <a:rPr lang="tr-TR" dirty="0"/>
              <a:t> </a:t>
            </a:r>
            <a:r>
              <a:rPr lang="tr-TR" dirty="0" err="1"/>
              <a:t>Syndromes</a:t>
            </a:r>
            <a:r>
              <a:rPr lang="tr-TR" dirty="0"/>
              <a:t> </a:t>
            </a:r>
            <a:r>
              <a:rPr lang="tr-TR" dirty="0" err="1"/>
              <a:t>and</a:t>
            </a:r>
            <a:r>
              <a:rPr lang="tr-TR" dirty="0"/>
              <a:t> </a:t>
            </a:r>
            <a:r>
              <a:rPr lang="tr-TR" dirty="0" err="1"/>
              <a:t>Diagnostic</a:t>
            </a:r>
            <a:r>
              <a:rPr lang="tr-TR" dirty="0"/>
              <a:t> </a:t>
            </a:r>
            <a:r>
              <a:rPr lang="tr-TR" dirty="0" err="1"/>
              <a:t>Testing</a:t>
            </a:r>
            <a:r>
              <a:rPr lang="tr-TR" dirty="0"/>
              <a:t>, </a:t>
            </a:r>
            <a:r>
              <a:rPr lang="hr-HR" dirty="0" err="1"/>
              <a:t>Double</a:t>
            </a:r>
            <a:r>
              <a:rPr lang="hr-HR" dirty="0"/>
              <a:t> </a:t>
            </a:r>
            <a:r>
              <a:rPr lang="hr-HR" dirty="0" err="1"/>
              <a:t>Issue</a:t>
            </a:r>
            <a:r>
              <a:rPr lang="hr-HR" dirty="0"/>
              <a:t> </a:t>
            </a:r>
            <a:r>
              <a:rPr lang="hr-HR" dirty="0" err="1"/>
              <a:t>October</a:t>
            </a:r>
            <a:r>
              <a:rPr lang="hr-HR" dirty="0"/>
              <a:t> 2008 - </a:t>
            </a:r>
            <a:r>
              <a:rPr lang="hr-HR" dirty="0" err="1"/>
              <a:t>March</a:t>
            </a:r>
            <a:r>
              <a:rPr lang="hr-HR" dirty="0"/>
              <a:t> 2009 Vol. 24, No. 1</a:t>
            </a:r>
          </a:p>
          <a:p>
            <a:r>
              <a:rPr lang="tr-TR" dirty="0" err="1"/>
              <a:t>https</a:t>
            </a:r>
            <a:r>
              <a:rPr lang="tr-TR" dirty="0"/>
              <a:t>://</a:t>
            </a:r>
            <a:r>
              <a:rPr lang="tr-TR" dirty="0" err="1"/>
              <a:t>vcahospitals.com</a:t>
            </a:r>
            <a:r>
              <a:rPr lang="tr-TR" dirty="0"/>
              <a:t>/</a:t>
            </a:r>
            <a:r>
              <a:rPr lang="tr-TR" dirty="0" err="1"/>
              <a:t>know</a:t>
            </a:r>
            <a:r>
              <a:rPr lang="tr-TR" dirty="0"/>
              <a:t>-</a:t>
            </a:r>
            <a:r>
              <a:rPr lang="tr-TR" dirty="0" err="1"/>
              <a:t>your</a:t>
            </a:r>
            <a:r>
              <a:rPr lang="tr-TR" dirty="0"/>
              <a:t>-pet/</a:t>
            </a:r>
            <a:r>
              <a:rPr lang="tr-TR" dirty="0" err="1"/>
              <a:t>feline-herpesvirus-infection-or-feline-viral-rhinotracheitis</a:t>
            </a:r>
            <a:endParaRPr lang="tr-TR" dirty="0"/>
          </a:p>
        </p:txBody>
      </p:sp>
    </p:spTree>
    <p:extLst>
      <p:ext uri="{BB962C8B-B14F-4D97-AF65-F5344CB8AC3E}">
        <p14:creationId xmlns:p14="http://schemas.microsoft.com/office/powerpoint/2010/main" val="1636887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139494"/>
            <a:ext cx="10515600" cy="1325563"/>
          </a:xfrm>
        </p:spPr>
        <p:txBody>
          <a:bodyPr/>
          <a:lstStyle/>
          <a:p>
            <a:r>
              <a:rPr lang="en-US" dirty="0">
                <a:solidFill>
                  <a:srgbClr val="0070C0"/>
                </a:solidFill>
              </a:rPr>
              <a:t>Herpesviruses are bad news for 4 reasons</a:t>
            </a:r>
            <a:endParaRPr lang="tr-TR" dirty="0">
              <a:solidFill>
                <a:srgbClr val="0070C0"/>
              </a:solidFill>
            </a:endParaRPr>
          </a:p>
        </p:txBody>
      </p:sp>
      <p:sp>
        <p:nvSpPr>
          <p:cNvPr id="3" name="İçerik Yer Tutucusu 2"/>
          <p:cNvSpPr>
            <a:spLocks noGrp="1"/>
          </p:cNvSpPr>
          <p:nvPr>
            <p:ph idx="1"/>
          </p:nvPr>
        </p:nvSpPr>
        <p:spPr>
          <a:xfrm>
            <a:off x="838200" y="1509382"/>
            <a:ext cx="10515600" cy="5145191"/>
          </a:xfrm>
        </p:spPr>
        <p:txBody>
          <a:bodyPr>
            <a:normAutofit lnSpcReduction="10000"/>
          </a:bodyPr>
          <a:lstStyle/>
          <a:p>
            <a:pPr algn="just"/>
            <a:r>
              <a:rPr lang="en-GB" altLang="tr-TR" dirty="0"/>
              <a:t>1) Some infect crucial target tissues e.g. the </a:t>
            </a:r>
            <a:r>
              <a:rPr lang="en-GB" altLang="tr-TR" b="1" dirty="0">
                <a:solidFill>
                  <a:srgbClr val="FF0000"/>
                </a:solidFill>
              </a:rPr>
              <a:t>brain and maternal placenta.</a:t>
            </a:r>
            <a:endParaRPr lang="en-GB" altLang="tr-TR" dirty="0">
              <a:solidFill>
                <a:srgbClr val="FF0000"/>
              </a:solidFill>
            </a:endParaRPr>
          </a:p>
          <a:p>
            <a:pPr algn="just"/>
            <a:r>
              <a:rPr lang="en-GB" altLang="tr-TR" dirty="0"/>
              <a:t>2) All become </a:t>
            </a:r>
            <a:r>
              <a:rPr lang="en-GB" altLang="tr-TR" b="1" dirty="0">
                <a:solidFill>
                  <a:srgbClr val="FF2F92"/>
                </a:solidFill>
              </a:rPr>
              <a:t>latent</a:t>
            </a:r>
            <a:r>
              <a:rPr lang="en-GB" altLang="tr-TR" dirty="0"/>
              <a:t> of recovered animals.  Subsequent </a:t>
            </a:r>
            <a:r>
              <a:rPr lang="en-GB" altLang="tr-TR" b="1" dirty="0">
                <a:solidFill>
                  <a:srgbClr val="FF2F92"/>
                </a:solidFill>
              </a:rPr>
              <a:t>reactivation during stress</a:t>
            </a:r>
            <a:r>
              <a:rPr lang="en-GB" altLang="tr-TR" dirty="0"/>
              <a:t> causes disease or tumours.</a:t>
            </a:r>
          </a:p>
          <a:p>
            <a:pPr algn="just"/>
            <a:r>
              <a:rPr lang="en-GB" altLang="tr-TR" dirty="0"/>
              <a:t>3) All </a:t>
            </a:r>
            <a:r>
              <a:rPr lang="en-GB" altLang="tr-TR" dirty="0">
                <a:solidFill>
                  <a:srgbClr val="FF3300"/>
                </a:solidFill>
              </a:rPr>
              <a:t>are </a:t>
            </a:r>
            <a:r>
              <a:rPr lang="en-GB" altLang="tr-TR" b="1" dirty="0">
                <a:solidFill>
                  <a:srgbClr val="FF3300"/>
                </a:solidFill>
              </a:rPr>
              <a:t>cell-associated</a:t>
            </a:r>
            <a:r>
              <a:rPr lang="en-GB" altLang="tr-TR" dirty="0">
                <a:solidFill>
                  <a:srgbClr val="FF3300"/>
                </a:solidFill>
              </a:rPr>
              <a:t> </a:t>
            </a:r>
            <a:r>
              <a:rPr lang="en-GB" altLang="tr-TR" dirty="0"/>
              <a:t>and can spread between cells by cell fusion.  Inactivated vaccines which induce circulating antibody therefore do not work well and safe strong live </a:t>
            </a:r>
            <a:r>
              <a:rPr lang="en-GB" altLang="tr-TR" b="1" dirty="0"/>
              <a:t>vaccines </a:t>
            </a:r>
            <a:r>
              <a:rPr lang="en-GB" altLang="tr-TR" dirty="0"/>
              <a:t>which stimulate long term cytotoxic T cells are </a:t>
            </a:r>
            <a:r>
              <a:rPr lang="en-GB" altLang="tr-TR" b="1" dirty="0"/>
              <a:t>difficult to make</a:t>
            </a:r>
            <a:r>
              <a:rPr lang="en-GB" altLang="tr-TR" dirty="0"/>
              <a:t>.  (DNA vaccines, with Th1 cytokine genes as adjuvants, are the answer if ever licensed)</a:t>
            </a:r>
            <a:endParaRPr lang="tr-TR" altLang="tr-TR" dirty="0"/>
          </a:p>
          <a:p>
            <a:pPr algn="just"/>
            <a:r>
              <a:rPr lang="tr-TR" altLang="tr-TR" b="1" u="sng" dirty="0"/>
              <a:t>4) </a:t>
            </a:r>
            <a:r>
              <a:rPr lang="en-GB" altLang="tr-TR" b="1" u="sng" dirty="0"/>
              <a:t>Virulence</a:t>
            </a:r>
            <a:r>
              <a:rPr lang="en-GB" altLang="tr-TR" dirty="0"/>
              <a:t> is associated with presence of a thymidine kinase (</a:t>
            </a:r>
            <a:r>
              <a:rPr lang="en-GB" altLang="tr-TR" dirty="0" err="1"/>
              <a:t>tk</a:t>
            </a:r>
            <a:r>
              <a:rPr lang="en-GB" altLang="tr-TR" dirty="0"/>
              <a:t>) gene, so this is deleted from genetically engineered vaccines </a:t>
            </a:r>
            <a:r>
              <a:rPr lang="en-GB" altLang="tr-TR" dirty="0" err="1"/>
              <a:t>eg</a:t>
            </a:r>
            <a:r>
              <a:rPr lang="en-GB" altLang="tr-TR" dirty="0"/>
              <a:t> to </a:t>
            </a:r>
            <a:r>
              <a:rPr lang="en-GB" altLang="tr-TR" dirty="0" err="1"/>
              <a:t>Aujesky’s</a:t>
            </a:r>
            <a:r>
              <a:rPr lang="en-GB" altLang="tr-TR" dirty="0"/>
              <a:t> virus.</a:t>
            </a:r>
            <a:r>
              <a:rPr lang="tr-TR" altLang="tr-TR" dirty="0"/>
              <a:t> </a:t>
            </a:r>
            <a:r>
              <a:rPr lang="en-GB" altLang="tr-TR" dirty="0" err="1"/>
              <a:t>Tk</a:t>
            </a:r>
            <a:r>
              <a:rPr lang="en-GB" altLang="tr-TR" dirty="0"/>
              <a:t> accelerates new DNA synthesis by salvaging thymidine from degraded DNA into TTP.  </a:t>
            </a:r>
            <a:endParaRPr lang="tr-TR" dirty="0"/>
          </a:p>
          <a:p>
            <a:pPr algn="just"/>
            <a:endParaRPr lang="en-GB" altLang="tr-TR" dirty="0"/>
          </a:p>
          <a:p>
            <a:endParaRPr lang="tr-TR" dirty="0"/>
          </a:p>
        </p:txBody>
      </p:sp>
    </p:spTree>
    <p:extLst>
      <p:ext uri="{BB962C8B-B14F-4D97-AF65-F5344CB8AC3E}">
        <p14:creationId xmlns:p14="http://schemas.microsoft.com/office/powerpoint/2010/main" val="1334091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21327" y="2134548"/>
            <a:ext cx="10515600" cy="1325563"/>
          </a:xfrm>
        </p:spPr>
        <p:txBody>
          <a:bodyPr>
            <a:normAutofit fontScale="90000"/>
          </a:bodyPr>
          <a:lstStyle/>
          <a:p>
            <a:pPr algn="ctr"/>
            <a:r>
              <a:rPr lang="tr-TR" b="1" dirty="0">
                <a:solidFill>
                  <a:srgbClr val="0070C0"/>
                </a:solidFill>
              </a:rPr>
              <a:t>BOVINE MAMILLITIS</a:t>
            </a:r>
            <a:br>
              <a:rPr lang="tr-TR" b="1" dirty="0">
                <a:solidFill>
                  <a:srgbClr val="0070C0"/>
                </a:solidFill>
              </a:rPr>
            </a:br>
            <a:r>
              <a:rPr lang="tr-TR" b="1" dirty="0">
                <a:solidFill>
                  <a:srgbClr val="0070C0"/>
                </a:solidFill>
              </a:rPr>
              <a:t>BOVINE ULSERATIF MAMILLITIS</a:t>
            </a:r>
            <a:br>
              <a:rPr lang="tr-TR" b="1" dirty="0">
                <a:solidFill>
                  <a:srgbClr val="0070C0"/>
                </a:solidFill>
              </a:rPr>
            </a:br>
            <a:r>
              <a:rPr lang="tr-TR" b="1" dirty="0">
                <a:solidFill>
                  <a:srgbClr val="0070C0"/>
                </a:solidFill>
              </a:rPr>
              <a:t>PSEUDO LUMPYSKIN DISEASE</a:t>
            </a:r>
          </a:p>
        </p:txBody>
      </p:sp>
    </p:spTree>
    <p:extLst>
      <p:ext uri="{BB962C8B-B14F-4D97-AF65-F5344CB8AC3E}">
        <p14:creationId xmlns:p14="http://schemas.microsoft.com/office/powerpoint/2010/main" val="600086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838200" y="1690688"/>
            <a:ext cx="10515600" cy="4351338"/>
          </a:xfrm>
        </p:spPr>
        <p:txBody>
          <a:bodyPr/>
          <a:lstStyle/>
          <a:p>
            <a:pPr marL="0" indent="0">
              <a:buNone/>
            </a:pPr>
            <a:r>
              <a:rPr lang="en-US" dirty="0"/>
              <a:t>Bovine herpesvirus 2 (BHV-2) is the causative agent of two diseases. </a:t>
            </a:r>
            <a:endParaRPr lang="tr-TR" dirty="0"/>
          </a:p>
          <a:p>
            <a:pPr marL="0" indent="0">
              <a:buNone/>
            </a:pPr>
            <a:endParaRPr lang="tr-TR" dirty="0"/>
          </a:p>
          <a:p>
            <a:pPr marL="0" indent="0">
              <a:buNone/>
            </a:pPr>
            <a:r>
              <a:rPr lang="en-US" dirty="0"/>
              <a:t>I. The first is localized in the udder and called </a:t>
            </a:r>
            <a:r>
              <a:rPr lang="en-US" dirty="0">
                <a:solidFill>
                  <a:srgbClr val="FF0000"/>
                </a:solidFill>
              </a:rPr>
              <a:t>bovine herpes </a:t>
            </a:r>
            <a:r>
              <a:rPr lang="en-US" dirty="0" err="1">
                <a:solidFill>
                  <a:srgbClr val="FF3300"/>
                </a:solidFill>
              </a:rPr>
              <a:t>mammillitis</a:t>
            </a:r>
            <a:r>
              <a:rPr lang="en-US" dirty="0">
                <a:solidFill>
                  <a:srgbClr val="FF3300"/>
                </a:solidFill>
              </a:rPr>
              <a:t>.</a:t>
            </a:r>
            <a:r>
              <a:rPr lang="en-US" dirty="0"/>
              <a:t> </a:t>
            </a:r>
            <a:endParaRPr lang="tr-TR" dirty="0"/>
          </a:p>
          <a:p>
            <a:pPr marL="0" indent="0">
              <a:buNone/>
            </a:pPr>
            <a:r>
              <a:rPr lang="en-US" dirty="0"/>
              <a:t>II. The second is a </a:t>
            </a:r>
            <a:r>
              <a:rPr lang="en-US" dirty="0">
                <a:solidFill>
                  <a:srgbClr val="FF3300"/>
                </a:solidFill>
              </a:rPr>
              <a:t>generalized cutaneous form </a:t>
            </a:r>
            <a:r>
              <a:rPr lang="en-US" dirty="0"/>
              <a:t>named Allerton disease or </a:t>
            </a:r>
            <a:r>
              <a:rPr lang="en-US" dirty="0">
                <a:solidFill>
                  <a:srgbClr val="CC66FF"/>
                </a:solidFill>
              </a:rPr>
              <a:t>pseudo-lumpy skin disease</a:t>
            </a:r>
            <a:r>
              <a:rPr lang="en-US" dirty="0"/>
              <a:t>, due to it’s similarity with the </a:t>
            </a:r>
            <a:r>
              <a:rPr lang="en-US" dirty="0" err="1"/>
              <a:t>capripoxvirus</a:t>
            </a:r>
            <a:r>
              <a:rPr lang="en-US" dirty="0"/>
              <a:t> infection causing lumpy skin disease. </a:t>
            </a:r>
            <a:endParaRPr lang="tr-TR" dirty="0"/>
          </a:p>
        </p:txBody>
      </p:sp>
    </p:spTree>
    <p:extLst>
      <p:ext uri="{BB962C8B-B14F-4D97-AF65-F5344CB8AC3E}">
        <p14:creationId xmlns:p14="http://schemas.microsoft.com/office/powerpoint/2010/main" val="3476915344"/>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1312</TotalTime>
  <Words>3673</Words>
  <Application>Microsoft Macintosh PowerPoint</Application>
  <PresentationFormat>Geniş ekran</PresentationFormat>
  <Paragraphs>329</Paragraphs>
  <Slides>63</Slides>
  <Notes>0</Notes>
  <HiddenSlides>0</HiddenSlides>
  <MMClips>0</MMClips>
  <ScaleCrop>false</ScaleCrop>
  <HeadingPairs>
    <vt:vector size="8" baseType="variant">
      <vt:variant>
        <vt:lpstr>Kullanılan Yazı Tipleri</vt:lpstr>
      </vt:variant>
      <vt:variant>
        <vt:i4>5</vt:i4>
      </vt:variant>
      <vt:variant>
        <vt:lpstr>Tema</vt:lpstr>
      </vt:variant>
      <vt:variant>
        <vt:i4>1</vt:i4>
      </vt:variant>
      <vt:variant>
        <vt:lpstr>Eklenmiş OLE Hizmet Programları</vt:lpstr>
      </vt:variant>
      <vt:variant>
        <vt:i4>1</vt:i4>
      </vt:variant>
      <vt:variant>
        <vt:lpstr>Slayt Başlıkları</vt:lpstr>
      </vt:variant>
      <vt:variant>
        <vt:i4>63</vt:i4>
      </vt:variant>
    </vt:vector>
  </HeadingPairs>
  <TitlesOfParts>
    <vt:vector size="70" baseType="lpstr">
      <vt:lpstr>Arial</vt:lpstr>
      <vt:lpstr>Calibri</vt:lpstr>
      <vt:lpstr>Calibri Light</vt:lpstr>
      <vt:lpstr>Times New Roman</vt:lpstr>
      <vt:lpstr>Wingdings</vt:lpstr>
      <vt:lpstr>Office Teması</vt:lpstr>
      <vt:lpstr>Photo Editor Photo</vt:lpstr>
      <vt:lpstr>HERPESVIRIDAE</vt:lpstr>
      <vt:lpstr>PowerPoint Sunusu</vt:lpstr>
      <vt:lpstr>PowerPoint Sunusu</vt:lpstr>
      <vt:lpstr>PowerPoint Sunusu</vt:lpstr>
      <vt:lpstr>PowerPoint Sunusu</vt:lpstr>
      <vt:lpstr>PowerPoint Sunusu</vt:lpstr>
      <vt:lpstr>Herpesviruses are bad news for 4 reasons</vt:lpstr>
      <vt:lpstr>BOVINE MAMILLITIS BOVINE ULSERATIF MAMILLITIS PSEUDO LUMPYSKIN DISEASE</vt:lpstr>
      <vt:lpstr>PowerPoint Sunusu</vt:lpstr>
      <vt:lpstr>Etiology</vt:lpstr>
      <vt:lpstr>PowerPoint Sunusu</vt:lpstr>
      <vt:lpstr>PowerPoint Sunusu</vt:lpstr>
      <vt:lpstr>Clinical Signs</vt:lpstr>
      <vt:lpstr>PowerPoint Sunusu</vt:lpstr>
      <vt:lpstr>PowerPoint Sunusu</vt:lpstr>
      <vt:lpstr>Diagnosis</vt:lpstr>
      <vt:lpstr>Prevention and Control</vt:lpstr>
      <vt:lpstr>References</vt:lpstr>
      <vt:lpstr>Bovine Herpesvirus 4 </vt:lpstr>
      <vt:lpstr>PowerPoint Sunusu</vt:lpstr>
      <vt:lpstr>PowerPoint Sunusu</vt:lpstr>
      <vt:lpstr>Pathology</vt:lpstr>
      <vt:lpstr>Clinical Signs</vt:lpstr>
      <vt:lpstr>Diagnosis</vt:lpstr>
      <vt:lpstr>Control</vt:lpstr>
      <vt:lpstr>References</vt:lpstr>
      <vt:lpstr>Caprine Herpesvirus 1 (CpHV 1):</vt:lpstr>
      <vt:lpstr>PowerPoint Sunusu</vt:lpstr>
      <vt:lpstr>PowerPoint Sunusu</vt:lpstr>
      <vt:lpstr>References</vt:lpstr>
      <vt:lpstr>CORYZA GANGRENOSA BOVUM</vt:lpstr>
      <vt:lpstr>PowerPoint Sunusu</vt:lpstr>
      <vt:lpstr>Etiology</vt:lpstr>
      <vt:lpstr>PowerPoint Sunusu</vt:lpstr>
      <vt:lpstr>PowerPoint Sunusu</vt:lpstr>
      <vt:lpstr>PowerPoint Sunusu</vt:lpstr>
      <vt:lpstr>Transmission</vt:lpstr>
      <vt:lpstr>PowerPoint Sunusu</vt:lpstr>
      <vt:lpstr>PowerPoint Sunusu</vt:lpstr>
      <vt:lpstr>Clinical Signs</vt:lpstr>
      <vt:lpstr>PowerPoint Sunusu</vt:lpstr>
      <vt:lpstr>PowerPoint Sunusu</vt:lpstr>
      <vt:lpstr>PowerPoint Sunusu</vt:lpstr>
      <vt:lpstr>PowerPoint Sunusu</vt:lpstr>
      <vt:lpstr>PowerPoint Sunusu</vt:lpstr>
      <vt:lpstr>Post Mortem</vt:lpstr>
      <vt:lpstr>PowerPoint Sunusu</vt:lpstr>
      <vt:lpstr>PowerPoint Sunusu</vt:lpstr>
      <vt:lpstr>Diagnosis</vt:lpstr>
      <vt:lpstr>PowerPoint Sunusu</vt:lpstr>
      <vt:lpstr>Control and Prevention</vt:lpstr>
      <vt:lpstr>References</vt:lpstr>
      <vt:lpstr>Feline Herpesvirus 1</vt:lpstr>
      <vt:lpstr>PowerPoint Sunusu</vt:lpstr>
      <vt:lpstr>Transmission</vt:lpstr>
      <vt:lpstr>Clinical Signs</vt:lpstr>
      <vt:lpstr>PowerPoint Sunusu</vt:lpstr>
      <vt:lpstr>PowerPoint Sunusu</vt:lpstr>
      <vt:lpstr>Diagnosis</vt:lpstr>
      <vt:lpstr>Differantial Diagnosis</vt:lpstr>
      <vt:lpstr>Prevention</vt:lpstr>
      <vt:lpstr>PowerPoint Sunusu</vt:lpstr>
      <vt:lpstr>References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PRION DISEASES</dc:title>
  <dc:creator>Microsoft Office Kullanıcısı</dc:creator>
  <cp:lastModifiedBy>Microsoft Office Kullanıcısı</cp:lastModifiedBy>
  <cp:revision>132</cp:revision>
  <dcterms:created xsi:type="dcterms:W3CDTF">2017-12-03T14:54:48Z</dcterms:created>
  <dcterms:modified xsi:type="dcterms:W3CDTF">2018-12-04T19:52:49Z</dcterms:modified>
</cp:coreProperties>
</file>