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988FD22-DCA5-431F-913A-EE32D529B4E1}" type="datetimeFigureOut">
              <a:rPr lang="tr-TR" smtClean="0"/>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4FB7E5D-17C0-480D-A3E0-D58DD344591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8FD22-DCA5-431F-913A-EE32D529B4E1}" type="datetimeFigureOut">
              <a:rPr lang="tr-TR" smtClean="0"/>
              <a:t>26.04.2017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7E5D-17C0-480D-A3E0-D58DD344591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cinsel+terapi&amp;source=images&amp;cd=&amp;cad=rja&amp;docid=NHK4WY_wcMZyHM&amp;tbnid=0aaVuXe87pXcNM:&amp;ved=0CAUQjRw&amp;url=http://ask-iliskiler.mahmure.com/cinsellik/sizinle-sevismek-istemiyor-mu/1067726/5&amp;ei=uWFQUaT2OIenO7S4gMgE&amp;bvm=bv.44158598,d.Yms&amp;psig=AFQjCNFCMOOkDW4NjZV5I-_MYuP42mwjwg&amp;ust=13643087737572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990600"/>
          </a:xfrm>
        </p:spPr>
        <p:txBody>
          <a:bodyPr>
            <a:normAutofit fontScale="90000"/>
          </a:bodyPr>
          <a:lstStyle/>
          <a:p>
            <a:r>
              <a:rPr lang="tr-TR" b="1" dirty="0"/>
              <a:t> CİNSEL FONKSİYON BOZUKLUKLARI</a:t>
            </a:r>
            <a:r>
              <a:rPr lang="tr-TR" dirty="0"/>
              <a:t/>
            </a:r>
            <a:br>
              <a:rPr lang="tr-TR" dirty="0"/>
            </a:br>
            <a:endParaRPr lang="tr-TR" dirty="0"/>
          </a:p>
        </p:txBody>
      </p:sp>
      <p:pic>
        <p:nvPicPr>
          <p:cNvPr id="7170"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2780928"/>
            <a:ext cx="4695825" cy="2381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38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Kadında Cinsel istek bozukluğu </a:t>
            </a:r>
            <a:endParaRPr lang="tr-TR" dirty="0"/>
          </a:p>
        </p:txBody>
      </p:sp>
      <p:sp>
        <p:nvSpPr>
          <p:cNvPr id="3" name="2 İçerik Yer Tutucusu"/>
          <p:cNvSpPr>
            <a:spLocks noGrp="1"/>
          </p:cNvSpPr>
          <p:nvPr>
            <p:ph sz="quarter" idx="1"/>
          </p:nvPr>
        </p:nvSpPr>
        <p:spPr/>
        <p:txBody>
          <a:bodyPr/>
          <a:lstStyle/>
          <a:p>
            <a:r>
              <a:rPr lang="tr-TR" dirty="0" smtClean="0"/>
              <a:t>Cinsel isteksizlik çeşitli nedenlere bağlı olarak gelişebilir. Nedenleri biyolojik ve psikolojik olarak ikiye ayırabiliriz</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Kadında Cinsel istek bozukluğu-</a:t>
            </a:r>
            <a:br>
              <a:rPr lang="tr-TR" dirty="0" smtClean="0"/>
            </a:br>
            <a:r>
              <a:rPr lang="tr-TR" dirty="0" smtClean="0"/>
              <a:t>biyolojik nedenleri  </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b="1" dirty="0" smtClean="0"/>
              <a:t>1) Hastalıklar: </a:t>
            </a:r>
            <a:r>
              <a:rPr lang="tr-TR" dirty="0" smtClean="0"/>
              <a:t>Koroner yetmezlik, enfarktüs, böbrek üstü bezlerinin fazla ya da az çalışması, cinsellik hormonlarının azlığı, </a:t>
            </a:r>
            <a:r>
              <a:rPr lang="tr-TR" dirty="0" err="1" smtClean="0"/>
              <a:t>tiroid</a:t>
            </a:r>
            <a:r>
              <a:rPr lang="tr-TR" dirty="0" smtClean="0"/>
              <a:t> hormonlarının azlığı ya da artışı, epilepsi, beyin kanamaları gibi rahatsızlıklar cinsel ilgiyi azaltabilirler. Ancak cinsel hormonların az olması cinsel isteği azaltabilirken, fazla olması isteği artırmaz. </a:t>
            </a:r>
          </a:p>
          <a:p>
            <a:r>
              <a:rPr lang="tr-TR" b="1" dirty="0" smtClean="0"/>
              <a:t>2) İlaçlar: </a:t>
            </a:r>
            <a:r>
              <a:rPr lang="tr-TR" dirty="0" smtClean="0"/>
              <a:t>Depresyon ilaçları, lityum, bazı tansiyon ilaçları, psikoz tedavisinde kullanılan bazı ilaçlar cinsel isteği azaltabilmektedir. Cinsel isteğin azalmasına ya da ortadan kalkmasına neden olan etken bir hastalık ya da ilaç ise bu durumda cinsel istek bozukluğu tanısı konmaz. Tedavide de cinsel istek bozukluğuna neden olan hastalığın tedavi edilmesi ya da ilacın kesilmesi ya da değiştirilmesi temel yaklaşımı oluşturur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Kadında Cinsel istek bozukluğu-</a:t>
            </a:r>
            <a:br>
              <a:rPr lang="tr-TR" dirty="0" smtClean="0"/>
            </a:br>
            <a:r>
              <a:rPr lang="tr-TR" dirty="0" smtClean="0"/>
              <a:t>psikolojik nedenleri </a:t>
            </a:r>
            <a:endParaRPr lang="tr-TR" dirty="0"/>
          </a:p>
        </p:txBody>
      </p:sp>
      <p:sp>
        <p:nvSpPr>
          <p:cNvPr id="3" name="2 İçerik Yer Tutucusu"/>
          <p:cNvSpPr>
            <a:spLocks noGrp="1"/>
          </p:cNvSpPr>
          <p:nvPr>
            <p:ph sz="quarter" idx="1"/>
          </p:nvPr>
        </p:nvSpPr>
        <p:spPr/>
        <p:txBody>
          <a:bodyPr>
            <a:normAutofit fontScale="85000" lnSpcReduction="20000"/>
          </a:bodyPr>
          <a:lstStyle/>
          <a:p>
            <a:r>
              <a:rPr lang="tr-TR" dirty="0" smtClean="0"/>
              <a:t>1) Kişilik sorunları, </a:t>
            </a:r>
          </a:p>
          <a:p>
            <a:r>
              <a:rPr lang="tr-TR" dirty="0" smtClean="0"/>
              <a:t>2) Cinsel kimlik veya yönelim sorunları, </a:t>
            </a:r>
          </a:p>
          <a:p>
            <a:r>
              <a:rPr lang="tr-TR" dirty="0" smtClean="0"/>
              <a:t>3) Cinsel fobiler veya kaçınmalar, </a:t>
            </a:r>
          </a:p>
          <a:p>
            <a:r>
              <a:rPr lang="tr-TR" dirty="0" smtClean="0"/>
              <a:t>4) Maskelenmiş </a:t>
            </a:r>
            <a:r>
              <a:rPr lang="tr-TR" dirty="0" err="1" smtClean="0"/>
              <a:t>parafililer</a:t>
            </a:r>
            <a:r>
              <a:rPr lang="tr-TR" dirty="0" smtClean="0"/>
              <a:t>, </a:t>
            </a:r>
          </a:p>
          <a:p>
            <a:r>
              <a:rPr lang="tr-TR" dirty="0" smtClean="0"/>
              <a:t>5) Gebelik korkusu, </a:t>
            </a:r>
          </a:p>
          <a:p>
            <a:r>
              <a:rPr lang="tr-TR" dirty="0" smtClean="0"/>
              <a:t>6) Psikiyatrik rahatsızlıklar, </a:t>
            </a:r>
          </a:p>
          <a:p>
            <a:r>
              <a:rPr lang="tr-TR" dirty="0" smtClean="0"/>
              <a:t>7) Stres ve üzüntü kaynağı olan yaşam olayları, </a:t>
            </a:r>
          </a:p>
          <a:p>
            <a:r>
              <a:rPr lang="tr-TR" dirty="0" smtClean="0"/>
              <a:t>8) Yaşla veya çekicilikle ilgili endişeler, </a:t>
            </a:r>
          </a:p>
          <a:p>
            <a:r>
              <a:rPr lang="tr-TR" dirty="0" smtClean="0"/>
              <a:t>9) Eşe ilgi kaybı, </a:t>
            </a:r>
          </a:p>
          <a:p>
            <a:r>
              <a:rPr lang="tr-TR" dirty="0" smtClean="0"/>
              <a:t>10) Yakınlık sorunları, </a:t>
            </a:r>
          </a:p>
          <a:p>
            <a:r>
              <a:rPr lang="tr-TR" dirty="0" smtClean="0"/>
              <a:t>11) Evlilik çatışmaları, </a:t>
            </a:r>
          </a:p>
          <a:p>
            <a:r>
              <a:rPr lang="tr-TR" dirty="0" smtClean="0"/>
              <a:t>12) Eşin cinsel beceri eksikliği, </a:t>
            </a:r>
          </a:p>
          <a:p>
            <a:r>
              <a:rPr lang="tr-TR" dirty="0" smtClean="0"/>
              <a:t>13) Eş rollerindeki dengesizlikler ve edilgenlik, </a:t>
            </a:r>
          </a:p>
          <a:p>
            <a:r>
              <a:rPr lang="tr-TR" dirty="0" smtClean="0"/>
              <a:t>14) Katı dini ve ahlaki inançlar,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Kadında Cinsel istek bozukluğu </a:t>
            </a:r>
            <a:endParaRPr lang="tr-TR" dirty="0"/>
          </a:p>
        </p:txBody>
      </p:sp>
      <p:pic>
        <p:nvPicPr>
          <p:cNvPr id="4098" name="Picture 2"/>
          <p:cNvPicPr>
            <a:picLocks noGrp="1" noChangeAspect="1" noChangeArrowheads="1"/>
          </p:cNvPicPr>
          <p:nvPr>
            <p:ph sz="quarter" idx="1"/>
          </p:nvPr>
        </p:nvPicPr>
        <p:blipFill>
          <a:blip r:embed="rId2" cstate="print"/>
          <a:srcRect l="29875" t="16411" r="7126" b="29146"/>
          <a:stretch>
            <a:fillRect/>
          </a:stretch>
        </p:blipFill>
        <p:spPr bwMode="auto">
          <a:xfrm>
            <a:off x="467544" y="1772816"/>
            <a:ext cx="8373502" cy="40704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Cinsel İstek Bozukluğu </a:t>
            </a:r>
            <a:r>
              <a:rPr lang="tr-TR" b="1" dirty="0" smtClean="0"/>
              <a:t>Tedavisi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a:t>T</a:t>
            </a:r>
            <a:r>
              <a:rPr lang="tr-TR" dirty="0" smtClean="0"/>
              <a:t>emel </a:t>
            </a:r>
            <a:r>
              <a:rPr lang="tr-TR" dirty="0"/>
              <a:t>yaklaşım, kişide cinsel isteği azaltan etkenlerin bulunup ortadan kaldırılması ve kişinin cinsel arzuları ile uyumlu bir cinsel yaşam biçiminin sağlanmasıdır. </a:t>
            </a:r>
            <a:endParaRPr lang="tr-TR" dirty="0" smtClean="0"/>
          </a:p>
          <a:p>
            <a:r>
              <a:rPr lang="tr-TR" dirty="0" smtClean="0"/>
              <a:t>Eğer </a:t>
            </a:r>
            <a:r>
              <a:rPr lang="tr-TR" dirty="0"/>
              <a:t>neden herhangi bir hastalık, depresyon gibi psikiyatrik sorunlar ya da bir ilaç kullanımından kaynaklanıyorsa nedene yönelik bir tedavi stratejisi izlenir. </a:t>
            </a:r>
            <a:endParaRPr lang="tr-TR" dirty="0" smtClean="0"/>
          </a:p>
          <a:p>
            <a:endParaRPr lang="tr-TR" dirty="0"/>
          </a:p>
        </p:txBody>
      </p:sp>
    </p:spTree>
    <p:extLst>
      <p:ext uri="{BB962C8B-B14F-4D97-AF65-F5344CB8AC3E}">
        <p14:creationId xmlns="" xmlns:p14="http://schemas.microsoft.com/office/powerpoint/2010/main" val="169463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386408"/>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smtClean="0"/>
              <a:t>Cinsel </a:t>
            </a:r>
            <a:r>
              <a:rPr lang="tr-TR" b="1" dirty="0"/>
              <a:t>İstek Bozukluğu </a:t>
            </a:r>
            <a:r>
              <a:rPr lang="tr-TR" b="1" dirty="0" smtClean="0"/>
              <a:t>Tedavisi/</a:t>
            </a:r>
            <a:r>
              <a:rPr lang="tr-TR" b="1" dirty="0"/>
              <a:t>Cinsel </a:t>
            </a:r>
            <a:r>
              <a:rPr lang="tr-TR" b="1" dirty="0" smtClean="0"/>
              <a:t>Terapi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Evlilik </a:t>
            </a:r>
            <a:r>
              <a:rPr lang="tr-TR" dirty="0"/>
              <a:t>çatişmaları, gebelik korkusu, cinsel fobiler veya kaçınmalar, katı dini inançlar, yaşla veya çekicilikle ilgili endişeler, eşe ilgi kaybı, yakınlık sorunları, eşin cinsel beceri eksiklıği, güç dengesizlıği, pasif agresif eş ve eşteki cinsel sorunlardan kaynaklanan istek bozuklukları için öncelikli olarak cinsel terapi düşünülmelidir</a:t>
            </a:r>
            <a:r>
              <a:rPr lang="tr-TR" dirty="0" smtClean="0"/>
              <a:t>.</a:t>
            </a:r>
          </a:p>
          <a:p>
            <a:pPr marL="0" indent="0">
              <a:buNone/>
            </a:pPr>
            <a:endParaRPr lang="tr-TR" dirty="0"/>
          </a:p>
          <a:p>
            <a:r>
              <a:rPr lang="tr-TR" dirty="0"/>
              <a:t>Tedavide çiftin cinsel iletişimlerinin arttırılması, cinsel isteklerini daha rahat ifade edebilmelerinin sağlanması cinsel yaşamlarındaki kısıtlılıkların kaldırılması amaçlanır. </a:t>
            </a:r>
          </a:p>
        </p:txBody>
      </p:sp>
    </p:spTree>
    <p:extLst>
      <p:ext uri="{BB962C8B-B14F-4D97-AF65-F5344CB8AC3E}">
        <p14:creationId xmlns="" xmlns:p14="http://schemas.microsoft.com/office/powerpoint/2010/main" val="1490008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2178496"/>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smtClean="0"/>
              <a:t>Cinsel </a:t>
            </a:r>
            <a:r>
              <a:rPr lang="tr-TR" b="1" dirty="0"/>
              <a:t>İstek Bozukluğu </a:t>
            </a:r>
            <a:r>
              <a:rPr lang="tr-TR" b="1" dirty="0" smtClean="0"/>
              <a:t>Tedavisi/ Dinamik </a:t>
            </a:r>
            <a:r>
              <a:rPr lang="tr-TR" b="1" dirty="0"/>
              <a:t>yönelimli cinsel terapi</a:t>
            </a:r>
            <a:r>
              <a:rPr lang="tr-TR" dirty="0"/>
              <a:t/>
            </a:r>
            <a:br>
              <a:rPr lang="tr-TR" dirty="0"/>
            </a:b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Cinsel </a:t>
            </a:r>
            <a:r>
              <a:rPr lang="tr-TR" dirty="0"/>
              <a:t>istek bozukluğu, maskelenmiş "parafililer", kişilik sorunları, cinsel kimlik veya yönelim sorunları, dirençli cinsel fobiler veya kaçınmalar, cinsel dürtüler üzerinde kontrolünü kaybetme korkusuna bağlı ise dinamik yönelimli cinsel terapi </a:t>
            </a:r>
            <a:r>
              <a:rPr lang="tr-TR" dirty="0" smtClean="0"/>
              <a:t>(Bireyin kendi olmak için kendisiyle çalışmasına yardımcı olan terapilerdir. Terapist değil danışan daha çok aktiftir. ) daha </a:t>
            </a:r>
            <a:r>
              <a:rPr lang="tr-TR" dirty="0"/>
              <a:t>uygun olabilir.</a:t>
            </a:r>
          </a:p>
        </p:txBody>
      </p:sp>
    </p:spTree>
    <p:extLst>
      <p:ext uri="{BB962C8B-B14F-4D97-AF65-F5344CB8AC3E}">
        <p14:creationId xmlns="" xmlns:p14="http://schemas.microsoft.com/office/powerpoint/2010/main" val="1646049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7424"/>
            <a:ext cx="8229600" cy="2682552"/>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smtClean="0"/>
              <a:t/>
            </a:r>
            <a:br>
              <a:rPr lang="tr-TR" b="1" dirty="0" smtClean="0"/>
            </a:br>
            <a:r>
              <a:rPr lang="tr-TR" b="1" dirty="0"/>
              <a:t/>
            </a:r>
            <a:br>
              <a:rPr lang="tr-TR" b="1" dirty="0"/>
            </a:br>
            <a:r>
              <a:rPr lang="tr-TR" b="1" dirty="0" smtClean="0"/>
              <a:t>Cinsel </a:t>
            </a:r>
            <a:r>
              <a:rPr lang="tr-TR" b="1" dirty="0"/>
              <a:t>İstek Bozukluğu </a:t>
            </a:r>
            <a:r>
              <a:rPr lang="tr-TR" b="1" dirty="0" smtClean="0"/>
              <a:t>Tedavisi/Uzun </a:t>
            </a:r>
            <a:r>
              <a:rPr lang="tr-TR" b="1" dirty="0"/>
              <a:t>süreli bireysel </a:t>
            </a:r>
            <a:r>
              <a:rPr lang="tr-TR" b="1" dirty="0" smtClean="0"/>
              <a:t>terapiler</a:t>
            </a:r>
            <a:r>
              <a:rPr lang="tr-TR" dirty="0"/>
              <a:t/>
            </a:r>
            <a:br>
              <a:rPr lang="tr-TR" dirty="0"/>
            </a:br>
            <a:r>
              <a:rPr lang="tr-TR" dirty="0"/>
              <a:t/>
            </a:r>
            <a:br>
              <a:rPr lang="tr-TR" dirty="0"/>
            </a:br>
            <a:endParaRPr lang="tr-TR" dirty="0"/>
          </a:p>
        </p:txBody>
      </p:sp>
      <p:sp>
        <p:nvSpPr>
          <p:cNvPr id="3" name="Content Placeholder 2"/>
          <p:cNvSpPr>
            <a:spLocks noGrp="1"/>
          </p:cNvSpPr>
          <p:nvPr>
            <p:ph sz="quarter" idx="1"/>
          </p:nvPr>
        </p:nvSpPr>
        <p:spPr>
          <a:xfrm>
            <a:off x="457200" y="1412776"/>
            <a:ext cx="8229600" cy="4744184"/>
          </a:xfrm>
          <a:solidFill>
            <a:schemeClr val="bg1"/>
          </a:solidFill>
        </p:spPr>
        <p:txBody>
          <a:bodyPr>
            <a:normAutofit/>
          </a:bodyPr>
          <a:lstStyle/>
          <a:p>
            <a:endParaRPr lang="tr-TR" dirty="0" smtClean="0"/>
          </a:p>
          <a:p>
            <a:r>
              <a:rPr lang="tr-TR" dirty="0" smtClean="0"/>
              <a:t>Cinsel </a:t>
            </a:r>
            <a:r>
              <a:rPr lang="tr-TR" dirty="0"/>
              <a:t>terapi ile sonuç alınamayan ve dirençli ciddi kişilik bozuklukları, cinsel kimlik ve yönelim sorunları söz konusu ise uzun süreli psikanalitik veya dığer terapiler yararlı olabilir</a:t>
            </a:r>
          </a:p>
        </p:txBody>
      </p:sp>
    </p:spTree>
    <p:extLst>
      <p:ext uri="{BB962C8B-B14F-4D97-AF65-F5344CB8AC3E}">
        <p14:creationId xmlns="" xmlns:p14="http://schemas.microsoft.com/office/powerpoint/2010/main" val="1646049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2)KADINDA </a:t>
            </a:r>
            <a:r>
              <a:rPr lang="tr-TR" b="1" dirty="0"/>
              <a:t>CİNSEL TİKSİNTİ BOZUKLUĞU</a:t>
            </a: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a:t>Sürekli olarak ya da tekrarlayıcı biçimde cinsel eş ile genital cinsel ilişki kurmaktan aşırı tiksinti duyma ve bundan tümüyle ya da hemen tümüyle kaçınma olarak tanımlanır. Genellikle cinsellıği engelleyecek bazı gerekçeler bulunur.</a:t>
            </a:r>
          </a:p>
          <a:p>
            <a:r>
              <a:rPr lang="tr-TR" dirty="0"/>
              <a:t>Kadın partneriyle cinsel ilişki olasılığı ile karşılaştığında kaygı, korku </a:t>
            </a:r>
            <a:r>
              <a:rPr lang="tr-TR" dirty="0" smtClean="0"/>
              <a:t>iğrenme </a:t>
            </a:r>
            <a:r>
              <a:rPr lang="tr-TR" dirty="0"/>
              <a:t>yaşarlar. </a:t>
            </a:r>
          </a:p>
        </p:txBody>
      </p:sp>
    </p:spTree>
    <p:extLst>
      <p:ext uri="{BB962C8B-B14F-4D97-AF65-F5344CB8AC3E}">
        <p14:creationId xmlns="" xmlns:p14="http://schemas.microsoft.com/office/powerpoint/2010/main" val="215291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t>Cinsel Tiksinti Bozukluğu Nedenleri</a:t>
            </a: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Cinsel </a:t>
            </a:r>
            <a:r>
              <a:rPr lang="tr-TR" dirty="0"/>
              <a:t>istek bozukluğuna neden olan tüm etkenler aynı zamanda cinsel tiksinti bozukluğuna da neden olabilirler</a:t>
            </a:r>
            <a:r>
              <a:rPr lang="tr-TR" dirty="0" smtClean="0"/>
              <a:t>.</a:t>
            </a:r>
          </a:p>
          <a:p>
            <a:pPr>
              <a:buNone/>
            </a:pPr>
            <a:r>
              <a:rPr lang="tr-TR" dirty="0" smtClean="0"/>
              <a:t>    </a:t>
            </a:r>
            <a:r>
              <a:rPr lang="tr-TR" i="1" u="sng" dirty="0" smtClean="0"/>
              <a:t>Cinsel </a:t>
            </a:r>
            <a:r>
              <a:rPr lang="tr-TR" i="1" u="sng" dirty="0"/>
              <a:t>istek bozukluğuna neden olabilen etkenlere ek </a:t>
            </a:r>
            <a:r>
              <a:rPr lang="tr-TR" i="1" u="sng" dirty="0" smtClean="0"/>
              <a:t>olarak; </a:t>
            </a:r>
            <a:endParaRPr lang="tr-TR" i="1" u="sng" dirty="0"/>
          </a:p>
          <a:p>
            <a:r>
              <a:rPr lang="tr-TR" dirty="0"/>
              <a:t>Cinsel korkular</a:t>
            </a:r>
          </a:p>
          <a:p>
            <a:r>
              <a:rPr lang="tr-TR" dirty="0"/>
              <a:t>Cinsel travmalar.</a:t>
            </a:r>
          </a:p>
          <a:p>
            <a:r>
              <a:rPr lang="tr-TR" dirty="0"/>
              <a:t>Cinsel kimlik ve yönelim sorunları.</a:t>
            </a:r>
          </a:p>
          <a:p>
            <a:r>
              <a:rPr lang="tr-TR" dirty="0" smtClean="0"/>
              <a:t>Ağır </a:t>
            </a:r>
            <a:r>
              <a:rPr lang="tr-TR" dirty="0"/>
              <a:t>kişilik sorunları.</a:t>
            </a:r>
          </a:p>
          <a:p>
            <a:r>
              <a:rPr lang="tr-TR" dirty="0"/>
              <a:t>Cinsel fobiler.</a:t>
            </a:r>
          </a:p>
          <a:p>
            <a:r>
              <a:rPr lang="tr-TR" dirty="0"/>
              <a:t>Eş reddi.</a:t>
            </a:r>
          </a:p>
          <a:p>
            <a:endParaRPr lang="tr-TR" dirty="0"/>
          </a:p>
        </p:txBody>
      </p:sp>
    </p:spTree>
    <p:extLst>
      <p:ext uri="{BB962C8B-B14F-4D97-AF65-F5344CB8AC3E}">
        <p14:creationId xmlns="" xmlns:p14="http://schemas.microsoft.com/office/powerpoint/2010/main" val="187023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8194"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6850" y="1340768"/>
            <a:ext cx="8945218"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0986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t>Cinsel Tiksinti Bozukluğu Tedavisi </a:t>
            </a:r>
            <a:endParaRPr lang="tr-TR" dirty="0"/>
          </a:p>
        </p:txBody>
      </p:sp>
      <p:sp>
        <p:nvSpPr>
          <p:cNvPr id="3" name="Content Placeholder 2"/>
          <p:cNvSpPr>
            <a:spLocks noGrp="1"/>
          </p:cNvSpPr>
          <p:nvPr>
            <p:ph sz="quarter" idx="1"/>
          </p:nvPr>
        </p:nvSpPr>
        <p:spPr>
          <a:solidFill>
            <a:schemeClr val="bg1"/>
          </a:solidFill>
        </p:spPr>
        <p:txBody>
          <a:bodyPr/>
          <a:lstStyle/>
          <a:p>
            <a:r>
              <a:rPr lang="tr-TR" dirty="0" smtClean="0"/>
              <a:t>Tedavide </a:t>
            </a:r>
            <a:r>
              <a:rPr lang="tr-TR" dirty="0"/>
              <a:t>temel ilke tiksintiye yol açan etkenlerin bulunup ortadan kaldırılması ya da çözümlenmesidir. </a:t>
            </a:r>
            <a:endParaRPr lang="tr-TR" dirty="0" smtClean="0"/>
          </a:p>
          <a:p>
            <a:r>
              <a:rPr lang="tr-TR" dirty="0" smtClean="0"/>
              <a:t>Bazen </a:t>
            </a:r>
            <a:r>
              <a:rPr lang="tr-TR" dirty="0"/>
              <a:t>tiksintiye yol açan etken sevişme sırasında kişiyi çok rahatsız eden ama ifade edemedıği bir eylemdir. </a:t>
            </a:r>
            <a:endParaRPr lang="tr-TR" dirty="0" smtClean="0"/>
          </a:p>
          <a:p>
            <a:r>
              <a:rPr lang="tr-TR" dirty="0" smtClean="0"/>
              <a:t>Ancak </a:t>
            </a:r>
            <a:r>
              <a:rPr lang="tr-TR" dirty="0"/>
              <a:t>cinsel tiksinti bozukluğuna her zaman kolaylıkla çözümlenecek basit bir etken neden olmaz ve etkenlerin bulunup çözümlenmesi zaman alabilir. </a:t>
            </a:r>
          </a:p>
          <a:p>
            <a:endParaRPr lang="tr-TR" dirty="0"/>
          </a:p>
        </p:txBody>
      </p:sp>
    </p:spTree>
    <p:extLst>
      <p:ext uri="{BB962C8B-B14F-4D97-AF65-F5344CB8AC3E}">
        <p14:creationId xmlns="" xmlns:p14="http://schemas.microsoft.com/office/powerpoint/2010/main" val="1870233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386408"/>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3) KADINDA </a:t>
            </a:r>
            <a:r>
              <a:rPr lang="tr-TR" b="1" dirty="0"/>
              <a:t>CİNSEL UYARILMA BOZUKLUĞU</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lstStyle/>
          <a:p>
            <a:r>
              <a:rPr lang="tr-TR" dirty="0"/>
              <a:t>Sürekli olarak veya tekrarlayıcı biçimde cinsel uyarılmanın yeterli bir ıslanma, kabarma tepkisini sağlayamama ya da cinsel etkinlik bitene kadar sürdürememe olarak tanımlanabilir. Sıklıkla orgazm bozukluğu ile birlikte görülür. </a:t>
            </a:r>
          </a:p>
        </p:txBody>
      </p:sp>
    </p:spTree>
    <p:extLst>
      <p:ext uri="{BB962C8B-B14F-4D97-AF65-F5344CB8AC3E}">
        <p14:creationId xmlns="" xmlns:p14="http://schemas.microsoft.com/office/powerpoint/2010/main" val="983400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KADINDA CİNSEL UYARILMA BOZUKLUĞU-nedenleri</a:t>
            </a:r>
            <a:endParaRPr lang="tr-TR" dirty="0"/>
          </a:p>
        </p:txBody>
      </p:sp>
      <p:sp>
        <p:nvSpPr>
          <p:cNvPr id="3" name="2 İçerik Yer Tutucusu"/>
          <p:cNvSpPr>
            <a:spLocks noGrp="1"/>
          </p:cNvSpPr>
          <p:nvPr>
            <p:ph sz="quarter" idx="1"/>
          </p:nvPr>
        </p:nvSpPr>
        <p:spPr/>
        <p:txBody>
          <a:bodyPr/>
          <a:lstStyle/>
          <a:p>
            <a:r>
              <a:rPr lang="tr-TR" dirty="0" smtClean="0"/>
              <a:t>Fiziksel hastalıklar:Menopoza bağlı </a:t>
            </a:r>
            <a:r>
              <a:rPr lang="tr-TR" dirty="0" err="1" smtClean="0"/>
              <a:t>hormonal</a:t>
            </a:r>
            <a:r>
              <a:rPr lang="tr-TR" dirty="0" smtClean="0"/>
              <a:t> değişiklikler, diyabet.</a:t>
            </a:r>
          </a:p>
          <a:p>
            <a:r>
              <a:rPr lang="tr-TR" dirty="0" smtClean="0"/>
              <a:t>İlaçlar: Tansiyon ilaçları, </a:t>
            </a:r>
            <a:r>
              <a:rPr lang="tr-TR" dirty="0" err="1" smtClean="0"/>
              <a:t>antidepresanlar</a:t>
            </a:r>
            <a:r>
              <a:rPr lang="tr-TR" dirty="0" smtClean="0"/>
              <a:t> ve diğer psikiyatrik ilaçlar, alerji ilaçları</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KADINDA CİNSEL UYARILMA BOZUKLUĞU-psikolojik nedenleri</a:t>
            </a:r>
            <a:endParaRPr lang="tr-TR" dirty="0"/>
          </a:p>
        </p:txBody>
      </p:sp>
      <p:sp>
        <p:nvSpPr>
          <p:cNvPr id="3" name="2 İçerik Yer Tutucusu"/>
          <p:cNvSpPr>
            <a:spLocks noGrp="1"/>
          </p:cNvSpPr>
          <p:nvPr>
            <p:ph sz="quarter" idx="1"/>
          </p:nvPr>
        </p:nvSpPr>
        <p:spPr/>
        <p:txBody>
          <a:bodyPr>
            <a:normAutofit fontScale="70000" lnSpcReduction="20000"/>
          </a:bodyPr>
          <a:lstStyle/>
          <a:p>
            <a:r>
              <a:rPr lang="tr-TR" dirty="0" smtClean="0"/>
              <a:t>1. Yetiştirilme ve geleneksel kadın cinsel rolü. </a:t>
            </a:r>
          </a:p>
          <a:p>
            <a:r>
              <a:rPr lang="tr-TR" dirty="0" smtClean="0"/>
              <a:t>2. Babaya olan çocuksu aşkın bilinçdışında devam ediyor oluşu. 3. Eşcinsellik. </a:t>
            </a:r>
          </a:p>
          <a:p>
            <a:r>
              <a:rPr lang="tr-TR" dirty="0" smtClean="0"/>
              <a:t>4. Kişilik sorunları. </a:t>
            </a:r>
          </a:p>
          <a:p>
            <a:r>
              <a:rPr lang="tr-TR" dirty="0" smtClean="0"/>
              <a:t>5. Katı dini ve ahlaki inançlar. </a:t>
            </a:r>
          </a:p>
          <a:p>
            <a:r>
              <a:rPr lang="tr-TR" dirty="0" smtClean="0"/>
              <a:t>6. Cinsel fobiler veya kaçınmalar. </a:t>
            </a:r>
          </a:p>
          <a:p>
            <a:r>
              <a:rPr lang="tr-TR" dirty="0" smtClean="0"/>
              <a:t>7. Cinsel dürtüler üzerinde kontrolünü kaybetme korkusu. </a:t>
            </a:r>
          </a:p>
          <a:p>
            <a:r>
              <a:rPr lang="tr-TR" dirty="0" smtClean="0"/>
              <a:t>8. Maskelenmiş sapkınlıklar. </a:t>
            </a:r>
          </a:p>
          <a:p>
            <a:r>
              <a:rPr lang="tr-TR" dirty="0" smtClean="0"/>
              <a:t>9. Gebelik korkusu (çoğunlukla istek bozukluğu ile birlikte). </a:t>
            </a:r>
          </a:p>
          <a:p>
            <a:r>
              <a:rPr lang="tr-TR" dirty="0" smtClean="0"/>
              <a:t>10. Depresyon (çoğunlukla istek bozukluğu ile birlikte). </a:t>
            </a:r>
          </a:p>
          <a:p>
            <a:r>
              <a:rPr lang="tr-TR" dirty="0" smtClean="0"/>
              <a:t>11. Eşin kaybı (çoğunlukla istek bozukluğu ile birlikte). </a:t>
            </a:r>
          </a:p>
          <a:p>
            <a:r>
              <a:rPr lang="tr-TR" dirty="0" smtClean="0"/>
              <a:t>12. Yaşla veya çekicilikle ilgili endişeler (çoğunlukla istek bozukluğu ile birlikte). </a:t>
            </a:r>
          </a:p>
          <a:p>
            <a:r>
              <a:rPr lang="tr-TR" dirty="0" smtClean="0"/>
              <a:t>13. Eşe ilgi kaybı (çoğunlukla istek bozukluğu ile birlikte). </a:t>
            </a:r>
          </a:p>
          <a:p>
            <a:r>
              <a:rPr lang="tr-TR" dirty="0" smtClean="0"/>
              <a:t>14. Yakınlık sorunları. </a:t>
            </a:r>
          </a:p>
          <a:p>
            <a:r>
              <a:rPr lang="tr-TR" dirty="0" smtClean="0"/>
              <a:t>15. Evlilik çatışmaları. </a:t>
            </a:r>
          </a:p>
          <a:p>
            <a:r>
              <a:rPr lang="tr-TR" dirty="0" smtClean="0"/>
              <a:t>16. Eşin cinsel beceri eksikliği, güç dengesizliği, pasif agresif eş, eşini </a:t>
            </a:r>
            <a:r>
              <a:rPr lang="tr-TR" dirty="0" err="1" smtClean="0"/>
              <a:t>ketleyen</a:t>
            </a:r>
            <a:r>
              <a:rPr lang="tr-TR" dirty="0" smtClean="0"/>
              <a:t> koca</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Cinsel Uyarılma Bozukluğu</a:t>
            </a:r>
            <a:r>
              <a:rPr lang="tr-TR" dirty="0"/>
              <a:t> </a:t>
            </a:r>
            <a:r>
              <a:rPr lang="tr-TR" b="1" dirty="0"/>
              <a:t>Tedavisi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lstStyle/>
          <a:p>
            <a:r>
              <a:rPr lang="tr-TR" dirty="0" smtClean="0"/>
              <a:t>Organik </a:t>
            </a:r>
            <a:r>
              <a:rPr lang="tr-TR" dirty="0"/>
              <a:t>nedenlere bağlı uyarılma bozukluklarında nedene yönelik tedavi uygulanır. </a:t>
            </a:r>
            <a:endParaRPr lang="tr-TR" dirty="0" smtClean="0"/>
          </a:p>
          <a:p>
            <a:r>
              <a:rPr lang="tr-TR" dirty="0" smtClean="0"/>
              <a:t>Örneğin </a:t>
            </a:r>
            <a:r>
              <a:rPr lang="tr-TR" dirty="0"/>
              <a:t>menopoz dönemindeki hormon tedavileri sorunun çözümünde çok önemli bir yer tutar. </a:t>
            </a:r>
            <a:endParaRPr lang="tr-TR" dirty="0" smtClean="0"/>
          </a:p>
          <a:p>
            <a:r>
              <a:rPr lang="tr-TR" dirty="0" smtClean="0"/>
              <a:t>Herhangi </a:t>
            </a:r>
            <a:r>
              <a:rPr lang="tr-TR" dirty="0"/>
              <a:t>bir ilaç kullanımına bağlı olarak ortaya çıkan uyarılma bozukluğunda ilacın değiştirilmesi ya da dozunun azaltılması sorunu kolayca çözebilir.</a:t>
            </a:r>
          </a:p>
          <a:p>
            <a:endParaRPr lang="tr-TR" dirty="0"/>
          </a:p>
        </p:txBody>
      </p:sp>
    </p:spTree>
    <p:extLst>
      <p:ext uri="{BB962C8B-B14F-4D97-AF65-F5344CB8AC3E}">
        <p14:creationId xmlns="" xmlns:p14="http://schemas.microsoft.com/office/powerpoint/2010/main" val="807933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Cinsel Uyarılma Bozukluğu</a:t>
            </a:r>
            <a:r>
              <a:rPr lang="tr-TR" dirty="0"/>
              <a:t> </a:t>
            </a:r>
            <a:r>
              <a:rPr lang="tr-TR" b="1" dirty="0"/>
              <a:t>Tedavisi</a:t>
            </a:r>
            <a:endParaRPr lang="tr-TR" dirty="0"/>
          </a:p>
        </p:txBody>
      </p:sp>
      <p:sp>
        <p:nvSpPr>
          <p:cNvPr id="3" name="Content Placeholder 2"/>
          <p:cNvSpPr>
            <a:spLocks noGrp="1"/>
          </p:cNvSpPr>
          <p:nvPr>
            <p:ph sz="quarter" idx="1"/>
          </p:nvPr>
        </p:nvSpPr>
        <p:spPr/>
        <p:txBody>
          <a:bodyPr/>
          <a:lstStyle/>
          <a:p>
            <a:r>
              <a:rPr lang="tr-TR" b="1" dirty="0"/>
              <a:t>Cinsel terapi</a:t>
            </a:r>
            <a:endParaRPr lang="tr-TR" dirty="0"/>
          </a:p>
          <a:p>
            <a:r>
              <a:rPr lang="tr-TR" b="1" dirty="0"/>
              <a:t>Dinamik yönelimli cinsel terapi</a:t>
            </a:r>
            <a:endParaRPr lang="tr-TR" dirty="0"/>
          </a:p>
          <a:p>
            <a:r>
              <a:rPr lang="tr-TR" b="1" dirty="0"/>
              <a:t>Bireysel, uzun süreli terapiler</a:t>
            </a:r>
            <a:endParaRPr lang="tr-TR" dirty="0"/>
          </a:p>
          <a:p>
            <a:endParaRPr lang="tr-TR" dirty="0" smtClean="0"/>
          </a:p>
        </p:txBody>
      </p:sp>
      <p:pic>
        <p:nvPicPr>
          <p:cNvPr id="59394" name="Picture 2" descr="http://i.ekolay.net/g/2013/2/26/terapi_21760a68-a5a0-48f2-b11a-2eb8b0be2ec4_3.jpg">
            <a:hlinkClick r:id="rId2"/>
          </p:cNvPr>
          <p:cNvPicPr>
            <a:picLocks noChangeAspect="1" noChangeArrowheads="1"/>
          </p:cNvPicPr>
          <p:nvPr/>
        </p:nvPicPr>
        <p:blipFill>
          <a:blip r:embed="rId3" cstate="print"/>
          <a:srcRect/>
          <a:stretch>
            <a:fillRect/>
          </a:stretch>
        </p:blipFill>
        <p:spPr bwMode="auto">
          <a:xfrm>
            <a:off x="4067944" y="2708920"/>
            <a:ext cx="4286250" cy="3209926"/>
          </a:xfrm>
          <a:prstGeom prst="rect">
            <a:avLst/>
          </a:prstGeom>
          <a:noFill/>
        </p:spPr>
      </p:pic>
    </p:spTree>
    <p:extLst>
      <p:ext uri="{BB962C8B-B14F-4D97-AF65-F5344CB8AC3E}">
        <p14:creationId xmlns="" xmlns:p14="http://schemas.microsoft.com/office/powerpoint/2010/main" val="1649599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4) KADINDA </a:t>
            </a:r>
            <a:r>
              <a:rPr lang="tr-TR" b="1" dirty="0"/>
              <a:t>ORGAZM BOZUKLUĞU</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lstStyle/>
          <a:p>
            <a:r>
              <a:rPr lang="tr-TR" dirty="0"/>
              <a:t>Olağan bir cinsel uyarılma evresinden sonra orgazmın sürekli ya da yineleyici biçimde gecikmesi ya da olmamasıdır. </a:t>
            </a:r>
            <a:endParaRPr lang="tr-TR" dirty="0" smtClean="0"/>
          </a:p>
          <a:p>
            <a:r>
              <a:rPr lang="tr-TR" dirty="0" smtClean="0"/>
              <a:t>Kadınlarda </a:t>
            </a:r>
            <a:r>
              <a:rPr lang="tr-TR" dirty="0"/>
              <a:t>orgazmın anlaşılması ve değerlendirilmesi dığer cinsellik evrelerine göre daha zordur</a:t>
            </a:r>
            <a:r>
              <a:rPr lang="tr-TR" dirty="0" smtClean="0"/>
              <a:t>.</a:t>
            </a:r>
          </a:p>
          <a:p>
            <a:r>
              <a:rPr lang="tr-TR" dirty="0" smtClean="0"/>
              <a:t>Bazı kadınlar hayatları boyunca hiç orgazm olmamışlarken, bazısı da çok nadiren olabilmiştir. Bazı kadınlar mastürbasyonla orgazm olabilir ama cinsel birleşme sırasında orgazm olamazlar, bazı kadınlar ise hiç mastürbasyon yapmamışlardır</a:t>
            </a:r>
            <a:endParaRPr lang="tr-TR" dirty="0"/>
          </a:p>
        </p:txBody>
      </p:sp>
    </p:spTree>
    <p:extLst>
      <p:ext uri="{BB962C8B-B14F-4D97-AF65-F5344CB8AC3E}">
        <p14:creationId xmlns="" xmlns:p14="http://schemas.microsoft.com/office/powerpoint/2010/main" val="2629317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4) KADINDA ORGAZM BOZUKLUĞU-organik nedenleri</a:t>
            </a:r>
            <a:endParaRPr lang="tr-TR" dirty="0"/>
          </a:p>
        </p:txBody>
      </p:sp>
      <p:sp>
        <p:nvSpPr>
          <p:cNvPr id="3" name="2 İçerik Yer Tutucusu"/>
          <p:cNvSpPr>
            <a:spLocks noGrp="1"/>
          </p:cNvSpPr>
          <p:nvPr>
            <p:ph sz="quarter" idx="1"/>
          </p:nvPr>
        </p:nvSpPr>
        <p:spPr/>
        <p:txBody>
          <a:bodyPr/>
          <a:lstStyle/>
          <a:p>
            <a:r>
              <a:rPr lang="tr-TR" dirty="0" smtClean="0"/>
              <a:t>Orgazm olabilme vajinanın boyutu, </a:t>
            </a:r>
            <a:r>
              <a:rPr lang="tr-TR" dirty="0" err="1" smtClean="0"/>
              <a:t>pelvis</a:t>
            </a:r>
            <a:r>
              <a:rPr lang="tr-TR" dirty="0" smtClean="0"/>
              <a:t> kaslarının gücü ile bağlantılı değildir. </a:t>
            </a:r>
          </a:p>
          <a:p>
            <a:r>
              <a:rPr lang="tr-TR" dirty="0" smtClean="0"/>
              <a:t>Omurilik hasarı bulunan, </a:t>
            </a:r>
            <a:r>
              <a:rPr lang="tr-TR" dirty="0" err="1" smtClean="0"/>
              <a:t>vajinal</a:t>
            </a:r>
            <a:r>
              <a:rPr lang="tr-TR" dirty="0" smtClean="0"/>
              <a:t> girişin ve </a:t>
            </a:r>
            <a:r>
              <a:rPr lang="tr-TR" dirty="0" err="1" smtClean="0"/>
              <a:t>vajinal</a:t>
            </a:r>
            <a:r>
              <a:rPr lang="tr-TR" dirty="0" smtClean="0"/>
              <a:t> ameliyatlar dolayısıyla yapısının bozulduğu kadınlarda orgazm bozukluğu gelişebilir. </a:t>
            </a:r>
          </a:p>
          <a:p>
            <a:r>
              <a:rPr lang="tr-TR" dirty="0" smtClean="0"/>
              <a:t>Diyabet ya da </a:t>
            </a:r>
            <a:r>
              <a:rPr lang="tr-TR" dirty="0" err="1" smtClean="0"/>
              <a:t>pelvis</a:t>
            </a:r>
            <a:r>
              <a:rPr lang="tr-TR" dirty="0" smtClean="0"/>
              <a:t> kanseri gibi kronik hastalıklar daha çok cinsel uyarılmayı etkilemekte, ikinci derecede orgazmı olumsuz etkilemektedirler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4) KADINDA ORGAZM BOZUKLUĞU-psikolojik nedenleri</a:t>
            </a:r>
            <a:endParaRPr lang="tr-TR" dirty="0"/>
          </a:p>
        </p:txBody>
      </p:sp>
      <p:sp>
        <p:nvSpPr>
          <p:cNvPr id="3" name="2 İçerik Yer Tutucusu"/>
          <p:cNvSpPr>
            <a:spLocks noGrp="1"/>
          </p:cNvSpPr>
          <p:nvPr>
            <p:ph sz="quarter" idx="1"/>
          </p:nvPr>
        </p:nvSpPr>
        <p:spPr/>
        <p:txBody>
          <a:bodyPr/>
          <a:lstStyle/>
          <a:p>
            <a:r>
              <a:rPr lang="tr-TR" dirty="0" smtClean="0"/>
              <a:t>1.Negatif beden imajı ve düşük benlik saygısı, </a:t>
            </a:r>
          </a:p>
          <a:p>
            <a:r>
              <a:rPr lang="tr-TR" dirty="0" smtClean="0"/>
              <a:t>2. Baba-kız ilişkisindeki olumsuzluklar, </a:t>
            </a:r>
          </a:p>
          <a:p>
            <a:r>
              <a:rPr lang="tr-TR" dirty="0" smtClean="0"/>
              <a:t>3. Geleneksel kadın cinsel rolünün dışına çıkamamak, </a:t>
            </a:r>
          </a:p>
          <a:p>
            <a:r>
              <a:rPr lang="tr-TR" dirty="0" smtClean="0"/>
              <a:t>4. Edilgenlik, çekingenlik, </a:t>
            </a:r>
          </a:p>
          <a:p>
            <a:r>
              <a:rPr lang="tr-TR" dirty="0" smtClean="0"/>
              <a:t>5. Kadının çift ilişkisindeki ikilemi, </a:t>
            </a:r>
          </a:p>
          <a:p>
            <a:r>
              <a:rPr lang="tr-TR" dirty="0" smtClean="0"/>
              <a:t>6. Kendini bırakma, kontrolünü yitirme korkusu, </a:t>
            </a:r>
          </a:p>
          <a:p>
            <a:r>
              <a:rPr lang="tr-TR" dirty="0" smtClean="0"/>
              <a:t>7. Bağımsızlığını ortaya koyma korkusu, </a:t>
            </a:r>
          </a:p>
          <a:p>
            <a:r>
              <a:rPr lang="tr-TR" dirty="0" smtClean="0"/>
              <a:t>8. Cinsellik konusundaki korkular, </a:t>
            </a:r>
          </a:p>
          <a:p>
            <a:r>
              <a:rPr lang="tr-TR" dirty="0" smtClean="0"/>
              <a:t>9. Eşe veya erkeğe yönelik olumsuz duygular,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Orgazm Bozukluğu Tedavisi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Orgazm </a:t>
            </a:r>
            <a:r>
              <a:rPr lang="tr-TR" dirty="0"/>
              <a:t>bozukluğunda öncelikle bu soruna neden olan etken tanımlanmalı ve buna yönelik tedavi </a:t>
            </a:r>
            <a:r>
              <a:rPr lang="tr-TR" dirty="0" smtClean="0"/>
              <a:t>planlanmalıdır.</a:t>
            </a:r>
          </a:p>
          <a:p>
            <a:r>
              <a:rPr lang="tr-TR" dirty="0" smtClean="0"/>
              <a:t>Uyarılma </a:t>
            </a:r>
            <a:r>
              <a:rPr lang="tr-TR" dirty="0"/>
              <a:t>azlığı, yeterlı klitoral uyarılmanın olmadığı durumlarda uygun egzersizler ile sorun aşılmaya </a:t>
            </a:r>
            <a:r>
              <a:rPr lang="tr-TR" dirty="0" smtClean="0"/>
              <a:t>çalişılır.</a:t>
            </a:r>
          </a:p>
          <a:p>
            <a:r>
              <a:rPr lang="tr-TR" dirty="0" smtClean="0"/>
              <a:t>Partnerde </a:t>
            </a:r>
            <a:r>
              <a:rPr lang="tr-TR" dirty="0"/>
              <a:t>erken boşalma varsa buna yönelik tedavi </a:t>
            </a:r>
            <a:r>
              <a:rPr lang="tr-TR" dirty="0" smtClean="0"/>
              <a:t>yapılır.</a:t>
            </a:r>
          </a:p>
          <a:p>
            <a:r>
              <a:rPr lang="tr-TR" dirty="0" smtClean="0"/>
              <a:t>Mastürbasyon </a:t>
            </a:r>
            <a:r>
              <a:rPr lang="tr-TR" dirty="0"/>
              <a:t>orgazm bozukluğu tedavisinde sıklıkla kullanılan bir yöntemdir.</a:t>
            </a:r>
          </a:p>
          <a:p>
            <a:r>
              <a:rPr lang="tr-TR" dirty="0" smtClean="0"/>
              <a:t>İlaç </a:t>
            </a:r>
            <a:r>
              <a:rPr lang="tr-TR" dirty="0"/>
              <a:t>kullanımına bağlı olarak ortaya çıkan durumlarda kullanılan ilaç değiştirilebilir veya kesilebilir.</a:t>
            </a:r>
          </a:p>
          <a:p>
            <a:endParaRPr lang="tr-TR" dirty="0"/>
          </a:p>
        </p:txBody>
      </p:sp>
    </p:spTree>
    <p:extLst>
      <p:ext uri="{BB962C8B-B14F-4D97-AF65-F5344CB8AC3E}">
        <p14:creationId xmlns="" xmlns:p14="http://schemas.microsoft.com/office/powerpoint/2010/main" val="320702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229600" cy="990600"/>
          </a:xfrm>
        </p:spPr>
        <p:txBody>
          <a:bodyPr>
            <a:normAutofit fontScale="90000"/>
          </a:bodyPr>
          <a:lstStyle/>
          <a:p>
            <a:r>
              <a:rPr lang="tr-TR" b="1" dirty="0"/>
              <a:t>Kadında Cinsel Fonksiyon Bozuklukları </a:t>
            </a:r>
            <a:endParaRPr lang="tr-TR" dirty="0"/>
          </a:p>
        </p:txBody>
      </p:sp>
      <p:pic>
        <p:nvPicPr>
          <p:cNvPr id="10242"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2060848"/>
            <a:ext cx="5329014" cy="3678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7349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Orgazm Bozukluğu Tedavisi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Cinselliğin </a:t>
            </a:r>
            <a:r>
              <a:rPr lang="tr-TR" dirty="0"/>
              <a:t>orgazm dışındaki evrelerinde yaşanan sorunlar da orgazmı etkileyebilirler. </a:t>
            </a:r>
            <a:endParaRPr lang="tr-TR" dirty="0" smtClean="0"/>
          </a:p>
          <a:p>
            <a:r>
              <a:rPr lang="tr-TR" dirty="0" smtClean="0"/>
              <a:t>Öncelikle </a:t>
            </a:r>
            <a:r>
              <a:rPr lang="tr-TR" dirty="0"/>
              <a:t>sorunun ortaya çıktığı evreye özgü tedavi planlanmalı, orgazm sorunu dığer tedaviler sonrasında değerlendirilmelidir. </a:t>
            </a:r>
            <a:endParaRPr lang="tr-TR" dirty="0" smtClean="0"/>
          </a:p>
          <a:p>
            <a:r>
              <a:rPr lang="tr-TR" dirty="0" smtClean="0"/>
              <a:t>Kadın </a:t>
            </a:r>
            <a:r>
              <a:rPr lang="tr-TR" dirty="0"/>
              <a:t>orgazm problemlerinin çözümünde sağlanması gereken en temel noktalar, "uygun eş, uygun ortam ve uygun uyarı"dır. Bunlardan birinde sorun olduğunda orgazm problemi beklenebilir.</a:t>
            </a:r>
          </a:p>
          <a:p>
            <a:endParaRPr lang="tr-TR" dirty="0"/>
          </a:p>
        </p:txBody>
      </p:sp>
    </p:spTree>
    <p:extLst>
      <p:ext uri="{BB962C8B-B14F-4D97-AF65-F5344CB8AC3E}">
        <p14:creationId xmlns="" xmlns:p14="http://schemas.microsoft.com/office/powerpoint/2010/main" val="3162470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458416"/>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5) Kadında </a:t>
            </a:r>
            <a:r>
              <a:rPr lang="tr-TR" b="1" dirty="0" err="1" smtClean="0"/>
              <a:t>Disparoni</a:t>
            </a:r>
            <a:r>
              <a:rPr lang="tr-TR" b="1" dirty="0" smtClean="0"/>
              <a:t> (Ağrılı Cinsel Birleşme)</a:t>
            </a:r>
            <a:r>
              <a:rPr lang="tr-TR" dirty="0"/>
              <a:t/>
            </a:r>
            <a:br>
              <a:rPr lang="tr-TR" dirty="0"/>
            </a:br>
            <a:endParaRPr lang="tr-TR" dirty="0"/>
          </a:p>
        </p:txBody>
      </p:sp>
      <p:sp>
        <p:nvSpPr>
          <p:cNvPr id="3" name="Content Placeholder 2"/>
          <p:cNvSpPr>
            <a:spLocks noGrp="1"/>
          </p:cNvSpPr>
          <p:nvPr>
            <p:ph sz="quarter" idx="1"/>
          </p:nvPr>
        </p:nvSpPr>
        <p:spPr>
          <a:xfrm>
            <a:off x="827584" y="908720"/>
            <a:ext cx="7416824" cy="4937760"/>
          </a:xfrm>
        </p:spPr>
        <p:txBody>
          <a:bodyPr>
            <a:normAutofit/>
          </a:bodyPr>
          <a:lstStyle/>
          <a:p>
            <a:endParaRPr lang="tr-TR" dirty="0" smtClean="0"/>
          </a:p>
          <a:p>
            <a:r>
              <a:rPr lang="tr-TR" dirty="0" smtClean="0"/>
              <a:t>Ağrılı </a:t>
            </a:r>
            <a:r>
              <a:rPr lang="tr-TR" dirty="0"/>
              <a:t>cinsel ilişki, cinsel ilişki sırasında yineleyici bir biçimde ya da sürekli olarak eşlik eden genital ağrının olmasıdır. Tekrarlayıcı olması önemlidir. Kısa süreli ve geçici olan ağrılar disparoni olarak kabul </a:t>
            </a:r>
            <a:r>
              <a:rPr lang="tr-TR" dirty="0" smtClean="0"/>
              <a:t>edilmezler.</a:t>
            </a:r>
          </a:p>
          <a:p>
            <a:r>
              <a:rPr lang="tr-TR" dirty="0" smtClean="0"/>
              <a:t>Vajinismus </a:t>
            </a:r>
            <a:r>
              <a:rPr lang="tr-TR" dirty="0"/>
              <a:t>ile birlikte seyredebildikleri gibi bağımsız da </a:t>
            </a:r>
            <a:r>
              <a:rPr lang="tr-TR" dirty="0" smtClean="0"/>
              <a:t>olabilirler. </a:t>
            </a:r>
          </a:p>
          <a:p>
            <a:endParaRPr lang="tr-TR" dirty="0"/>
          </a:p>
        </p:txBody>
      </p:sp>
      <p:pic>
        <p:nvPicPr>
          <p:cNvPr id="55297" name="Picture 1"/>
          <p:cNvPicPr>
            <a:picLocks noGrp="1" noChangeAspect="1" noChangeArrowheads="1"/>
          </p:cNvPicPr>
          <p:nvPr>
            <p:ph sz="quarter" idx="2"/>
          </p:nvPr>
        </p:nvPicPr>
        <p:blipFill>
          <a:blip r:embed="rId2" cstate="print"/>
          <a:srcRect/>
          <a:stretch>
            <a:fillRect/>
          </a:stretch>
        </p:blipFill>
        <p:spPr bwMode="auto">
          <a:xfrm>
            <a:off x="3635896" y="4365104"/>
            <a:ext cx="2286000" cy="1752600"/>
          </a:xfrm>
          <a:prstGeom prst="rect">
            <a:avLst/>
          </a:prstGeom>
          <a:noFill/>
          <a:ln w="9525">
            <a:noFill/>
            <a:miter lim="800000"/>
            <a:headEnd/>
            <a:tailEnd/>
          </a:ln>
        </p:spPr>
      </p:pic>
    </p:spTree>
    <p:extLst>
      <p:ext uri="{BB962C8B-B14F-4D97-AF65-F5344CB8AC3E}">
        <p14:creationId xmlns="" xmlns:p14="http://schemas.microsoft.com/office/powerpoint/2010/main" val="2951218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458416"/>
          </a:xfrm>
        </p:spPr>
        <p:txBody>
          <a:bodyPr>
            <a:normAutofit/>
          </a:bodyPr>
          <a:lstStyle/>
          <a:p>
            <a:r>
              <a:rPr lang="tr-TR" b="1" dirty="0" smtClean="0"/>
              <a:t>Kadında </a:t>
            </a:r>
            <a:r>
              <a:rPr lang="tr-TR" b="1" dirty="0" err="1" smtClean="0"/>
              <a:t>Disparoni</a:t>
            </a:r>
            <a:r>
              <a:rPr lang="tr-TR" b="1" dirty="0" smtClean="0"/>
              <a:t> </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Kadın </a:t>
            </a:r>
            <a:r>
              <a:rPr lang="tr-TR" dirty="0"/>
              <a:t>cinsel sorunları içinde fiziksel nedenlerin en sık rastlandığı bozukluk disparonidir. </a:t>
            </a:r>
            <a:endParaRPr lang="tr-TR" dirty="0" smtClean="0"/>
          </a:p>
          <a:p>
            <a:r>
              <a:rPr lang="tr-TR" dirty="0" smtClean="0"/>
              <a:t>Cinsel </a:t>
            </a:r>
            <a:r>
              <a:rPr lang="tr-TR" dirty="0"/>
              <a:t>birleşmede ağrı yakınması olan bir kadında öncelikle fiziksel bir sorun olup olmadığı </a:t>
            </a:r>
            <a:r>
              <a:rPr lang="tr-TR" dirty="0" smtClean="0"/>
              <a:t>araştırılmalıdır.</a:t>
            </a:r>
          </a:p>
          <a:p>
            <a:r>
              <a:rPr lang="tr-TR" dirty="0" smtClean="0"/>
              <a:t>Bir </a:t>
            </a:r>
            <a:r>
              <a:rPr lang="tr-TR" dirty="0"/>
              <a:t>çok tıbbi soruna bağlı olarak disparoni gelişebilir.</a:t>
            </a:r>
          </a:p>
          <a:p>
            <a:endParaRPr lang="tr-TR" dirty="0"/>
          </a:p>
        </p:txBody>
      </p:sp>
    </p:spTree>
    <p:extLst>
      <p:ext uri="{BB962C8B-B14F-4D97-AF65-F5344CB8AC3E}">
        <p14:creationId xmlns="" xmlns:p14="http://schemas.microsoft.com/office/powerpoint/2010/main" val="2951218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Disparoni</a:t>
            </a:r>
            <a:r>
              <a:rPr lang="tr-TR" dirty="0" smtClean="0"/>
              <a:t> </a:t>
            </a:r>
            <a:endParaRPr lang="tr-TR" dirty="0"/>
          </a:p>
        </p:txBody>
      </p:sp>
      <p:sp>
        <p:nvSpPr>
          <p:cNvPr id="3" name="Content Placeholder 2"/>
          <p:cNvSpPr>
            <a:spLocks noGrp="1"/>
          </p:cNvSpPr>
          <p:nvPr>
            <p:ph sz="quarter" idx="1"/>
          </p:nvPr>
        </p:nvSpPr>
        <p:spPr>
          <a:solidFill>
            <a:schemeClr val="bg1"/>
          </a:solidFill>
        </p:spPr>
        <p:txBody>
          <a:bodyPr/>
          <a:lstStyle/>
          <a:p>
            <a:r>
              <a:rPr lang="tr-TR" dirty="0"/>
              <a:t>Kadın cinsel organları veya idrar yollarına ait enfeksiyonlar, genital bölgedeki eski </a:t>
            </a:r>
            <a:r>
              <a:rPr lang="tr-TR" dirty="0" err="1" smtClean="0"/>
              <a:t>skar</a:t>
            </a:r>
            <a:r>
              <a:rPr lang="tr-TR" dirty="0" smtClean="0"/>
              <a:t> dokuları, </a:t>
            </a:r>
            <a:r>
              <a:rPr lang="tr-TR" dirty="0"/>
              <a:t>doğum sırasında meydana gelen yırtılmalar, endometriyozis, alt karın bölgesinde bulunan tümörler ve aynı bölgeden geçirilen operasyonlar, radyasyon tedavileri, bağırsaklar ile ilgili hastalıklar ve </a:t>
            </a:r>
            <a:r>
              <a:rPr lang="tr-TR" dirty="0" err="1" smtClean="0"/>
              <a:t>uterusun</a:t>
            </a:r>
            <a:r>
              <a:rPr lang="tr-TR" dirty="0" smtClean="0"/>
              <a:t> </a:t>
            </a:r>
            <a:r>
              <a:rPr lang="tr-TR" dirty="0"/>
              <a:t>arkaya doğru dönük olması, disparoniye yol açabilir.</a:t>
            </a:r>
          </a:p>
          <a:p>
            <a:endParaRPr lang="tr-TR" dirty="0"/>
          </a:p>
        </p:txBody>
      </p:sp>
    </p:spTree>
    <p:extLst>
      <p:ext uri="{BB962C8B-B14F-4D97-AF65-F5344CB8AC3E}">
        <p14:creationId xmlns="" xmlns:p14="http://schemas.microsoft.com/office/powerpoint/2010/main" val="3071933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Disparoni Tedavisi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lstStyle/>
          <a:p>
            <a:r>
              <a:rPr lang="tr-TR" dirty="0" smtClean="0"/>
              <a:t>Fiziksel </a:t>
            </a:r>
            <a:r>
              <a:rPr lang="tr-TR" dirty="0"/>
              <a:t>nedenler öncelikli olarak araştırılmalıdır. </a:t>
            </a:r>
            <a:endParaRPr lang="tr-TR" dirty="0" smtClean="0"/>
          </a:p>
          <a:p>
            <a:r>
              <a:rPr lang="tr-TR" dirty="0" smtClean="0"/>
              <a:t>Eğer </a:t>
            </a:r>
            <a:r>
              <a:rPr lang="tr-TR" dirty="0"/>
              <a:t>neden psikolojik ise, psikiyatrik destek ve tedaviler ile cinsel egzersizler kullanılarak çözüme gidilir. </a:t>
            </a:r>
            <a:endParaRPr lang="tr-TR" dirty="0" smtClean="0"/>
          </a:p>
          <a:p>
            <a:r>
              <a:rPr lang="tr-TR" dirty="0" smtClean="0"/>
              <a:t>Ağrılı </a:t>
            </a:r>
            <a:r>
              <a:rPr lang="tr-TR" dirty="0"/>
              <a:t>cinsel ilişki tedavisi vajinismus tedavisine benzer ve seks terapisi ile başarı oranı oldukça yüksektir.</a:t>
            </a:r>
          </a:p>
          <a:p>
            <a:endParaRPr lang="tr-TR" dirty="0"/>
          </a:p>
        </p:txBody>
      </p:sp>
    </p:spTree>
    <p:extLst>
      <p:ext uri="{BB962C8B-B14F-4D97-AF65-F5344CB8AC3E}">
        <p14:creationId xmlns="" xmlns:p14="http://schemas.microsoft.com/office/powerpoint/2010/main" val="4062466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6) </a:t>
            </a:r>
            <a:r>
              <a:rPr lang="tr-TR" b="1" dirty="0" err="1" smtClean="0"/>
              <a:t>Vajinismus</a:t>
            </a:r>
            <a:r>
              <a:rPr lang="tr-TR" b="1" dirty="0" smtClean="0"/>
              <a:t> (Ağrılı giriş bozukluğu)</a:t>
            </a:r>
            <a:endParaRPr lang="tr-TR" b="1" dirty="0"/>
          </a:p>
        </p:txBody>
      </p:sp>
      <p:sp>
        <p:nvSpPr>
          <p:cNvPr id="3" name="Content Placeholder 2"/>
          <p:cNvSpPr>
            <a:spLocks noGrp="1"/>
          </p:cNvSpPr>
          <p:nvPr>
            <p:ph sz="quarter" idx="1"/>
          </p:nvPr>
        </p:nvSpPr>
        <p:spPr/>
        <p:txBody>
          <a:bodyPr>
            <a:normAutofit/>
          </a:bodyPr>
          <a:lstStyle/>
          <a:p>
            <a:r>
              <a:rPr lang="tr-TR" dirty="0"/>
              <a:t>V</a:t>
            </a:r>
            <a:r>
              <a:rPr lang="tr-TR" dirty="0" smtClean="0"/>
              <a:t>ajinaya </a:t>
            </a:r>
            <a:r>
              <a:rPr lang="tr-TR" dirty="0"/>
              <a:t>giriş denendığinde, vajinanın dış üçte birini çevreleyen kaslarda yineleyici ya da sürekli bir biçimde istemsiz kasılmaların olmasıdır. </a:t>
            </a:r>
            <a:endParaRPr lang="tr-TR" dirty="0" smtClean="0"/>
          </a:p>
          <a:p>
            <a:endParaRPr lang="tr-TR" dirty="0"/>
          </a:p>
        </p:txBody>
      </p:sp>
      <p:pic>
        <p:nvPicPr>
          <p:cNvPr id="52225" name="Picture 1"/>
          <p:cNvPicPr>
            <a:picLocks noGrp="1" noChangeAspect="1" noChangeArrowheads="1"/>
          </p:cNvPicPr>
          <p:nvPr>
            <p:ph sz="quarter" idx="2"/>
          </p:nvPr>
        </p:nvPicPr>
        <p:blipFill>
          <a:blip r:embed="rId2" cstate="print"/>
          <a:srcRect/>
          <a:stretch>
            <a:fillRect/>
          </a:stretch>
        </p:blipFill>
        <p:spPr bwMode="auto">
          <a:xfrm>
            <a:off x="4499992" y="1556792"/>
            <a:ext cx="4314056" cy="3246327"/>
          </a:xfrm>
          <a:prstGeom prst="rect">
            <a:avLst/>
          </a:prstGeom>
          <a:noFill/>
          <a:ln w="9525">
            <a:noFill/>
            <a:miter lim="800000"/>
            <a:headEnd/>
            <a:tailEnd/>
          </a:ln>
        </p:spPr>
      </p:pic>
    </p:spTree>
    <p:extLst>
      <p:ext uri="{BB962C8B-B14F-4D97-AF65-F5344CB8AC3E}">
        <p14:creationId xmlns="" xmlns:p14="http://schemas.microsoft.com/office/powerpoint/2010/main" val="3621834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Vajinismus</a:t>
            </a:r>
            <a:endParaRPr lang="tr-TR" b="1"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Çoğunlukla </a:t>
            </a:r>
            <a:r>
              <a:rPr lang="tr-TR" dirty="0"/>
              <a:t>cinsel birleşmeye olanak vermeyen bu kasılmayı kadın kendisi yapmaz ve kendi isteği ile de geçiremez. </a:t>
            </a:r>
            <a:endParaRPr lang="tr-TR" dirty="0" smtClean="0"/>
          </a:p>
          <a:p>
            <a:r>
              <a:rPr lang="tr-TR" dirty="0" smtClean="0"/>
              <a:t>Temel </a:t>
            </a:r>
            <a:r>
              <a:rPr lang="tr-TR" dirty="0"/>
              <a:t>bozukluk, vajina girişindeki kasların istemsiz kasılmasıdır ancak vajinismusda buna bedenin çeşitli bölgelerinde bazen tüm bedende kasılmalar, sıklıkla bacakların kapanması, korku, bazen titreme, çarpıntı, terleme, bulantı, hatta kusma, fenalık hissi ve ağlama gibi belirtiler eşlik edebilir.</a:t>
            </a:r>
          </a:p>
          <a:p>
            <a:endParaRPr lang="tr-TR" dirty="0"/>
          </a:p>
        </p:txBody>
      </p:sp>
    </p:spTree>
    <p:extLst>
      <p:ext uri="{BB962C8B-B14F-4D97-AF65-F5344CB8AC3E}">
        <p14:creationId xmlns="" xmlns:p14="http://schemas.microsoft.com/office/powerpoint/2010/main" val="3621834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VAJİNUSMUSUN NEDENLERİ</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1. Baskıcı, otoriter baba, </a:t>
            </a:r>
          </a:p>
          <a:p>
            <a:r>
              <a:rPr lang="tr-TR" dirty="0" smtClean="0"/>
              <a:t>2. Baba-kız ilişkisinde güçlükler, </a:t>
            </a:r>
          </a:p>
          <a:p>
            <a:r>
              <a:rPr lang="tr-TR" dirty="0" smtClean="0"/>
              <a:t>3. Zayıf, güçsüz anne, </a:t>
            </a:r>
          </a:p>
          <a:p>
            <a:r>
              <a:rPr lang="tr-TR" dirty="0" smtClean="0"/>
              <a:t>3. Cinselliği değersizleştiren/aşağılayan aile, </a:t>
            </a:r>
          </a:p>
          <a:p>
            <a:r>
              <a:rPr lang="tr-TR" dirty="0" smtClean="0"/>
              <a:t>4. Cinsel organlardan iğrenme veya hoşlanmama, </a:t>
            </a:r>
          </a:p>
          <a:p>
            <a:r>
              <a:rPr lang="tr-TR" dirty="0" smtClean="0"/>
              <a:t>5. Olumsuz dinsel şartlanma, </a:t>
            </a:r>
          </a:p>
          <a:p>
            <a:r>
              <a:rPr lang="tr-TR" dirty="0" smtClean="0"/>
              <a:t>6. Cinsel şiddet, </a:t>
            </a:r>
          </a:p>
          <a:p>
            <a:r>
              <a:rPr lang="tr-TR" dirty="0" smtClean="0"/>
              <a:t>7. Eşcinsel özdeşleşme, </a:t>
            </a:r>
          </a:p>
          <a:p>
            <a:r>
              <a:rPr lang="tr-TR" dirty="0" smtClean="0"/>
              <a:t>8. Yanlış bilgiler ve inanışlar, </a:t>
            </a:r>
          </a:p>
          <a:p>
            <a:r>
              <a:rPr lang="tr-TR" dirty="0" smtClean="0"/>
              <a:t>9. Kızlık zarını yitirme korkusu, </a:t>
            </a:r>
          </a:p>
          <a:p>
            <a:r>
              <a:rPr lang="tr-TR" dirty="0" smtClean="0"/>
              <a:t>10. Cinsel tabular, mitler, inanışlar, </a:t>
            </a:r>
          </a:p>
          <a:p>
            <a:r>
              <a:rPr lang="tr-TR" dirty="0" smtClean="0"/>
              <a:t>11. Pasif, bağımlı eş, </a:t>
            </a:r>
          </a:p>
          <a:p>
            <a:r>
              <a:rPr lang="tr-TR" dirty="0" smtClean="0"/>
              <a:t>12. Gebelik korkusu,</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VAJİNUSMUSUN NEDENLERİ</a:t>
            </a:r>
            <a:endParaRPr lang="tr-TR" dirty="0"/>
          </a:p>
        </p:txBody>
      </p:sp>
      <p:sp>
        <p:nvSpPr>
          <p:cNvPr id="3" name="2 İçerik Yer Tutucusu"/>
          <p:cNvSpPr>
            <a:spLocks noGrp="1"/>
          </p:cNvSpPr>
          <p:nvPr>
            <p:ph sz="quarter" idx="1"/>
          </p:nvPr>
        </p:nvSpPr>
        <p:spPr/>
        <p:txBody>
          <a:bodyPr/>
          <a:lstStyle/>
          <a:p>
            <a:r>
              <a:rPr lang="tr-TR" dirty="0" err="1" smtClean="0"/>
              <a:t>Vajinismus</a:t>
            </a:r>
            <a:r>
              <a:rPr lang="tr-TR" dirty="0" smtClean="0"/>
              <a:t> bir savunma tepkisidir ve bilinçdışı savunma, saldırgan ve tehditkar olarak algılanan erkekle birleşmeyi reddetmektir. </a:t>
            </a:r>
          </a:p>
          <a:p>
            <a:r>
              <a:rPr lang="tr-TR" dirty="0" smtClean="0"/>
              <a:t>Erkeğin saldırgan olarak algılanışına ek olarak cinselliğin kirli ve kötü bir şey olarak algılanması da birleşmeye karşı bir direnç gelişmesine zemin hazırlamaktadır.</a:t>
            </a:r>
          </a:p>
          <a:p>
            <a:r>
              <a:rPr lang="tr-TR" dirty="0" err="1" smtClean="0"/>
              <a:t>Vajinismuslu</a:t>
            </a:r>
            <a:r>
              <a:rPr lang="tr-TR" dirty="0" smtClean="0"/>
              <a:t> kadınlar ilişkiyi şiddet veya işgal edilme olarak gördüklerinden kasılmanın anlamı da şiddete karşı önlem almak demektir.</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Vajinismus </a:t>
            </a:r>
            <a:r>
              <a:rPr lang="tr-TR" b="1" dirty="0" smtClean="0"/>
              <a:t>Tedavisisi</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a:bodyPr>
          <a:lstStyle/>
          <a:p>
            <a:r>
              <a:rPr lang="tr-TR" dirty="0" smtClean="0"/>
              <a:t>Cinsel </a:t>
            </a:r>
            <a:r>
              <a:rPr lang="tr-TR" dirty="0"/>
              <a:t>tedaviye en iyi ve en kısa sürede yanıt veren cinsel işlev bozukluğu olduğunu da söyleyebiliriz. </a:t>
            </a:r>
            <a:endParaRPr lang="tr-TR" dirty="0" smtClean="0"/>
          </a:p>
          <a:p>
            <a:r>
              <a:rPr lang="tr-TR" dirty="0" smtClean="0"/>
              <a:t>Cinsel </a:t>
            </a:r>
            <a:r>
              <a:rPr lang="tr-TR" dirty="0"/>
              <a:t>terapi çoğunlukla çift görüşmesi şeklinde sürdürülür. </a:t>
            </a:r>
            <a:endParaRPr lang="tr-TR" dirty="0" smtClean="0"/>
          </a:p>
          <a:p>
            <a:r>
              <a:rPr lang="tr-TR" dirty="0" smtClean="0"/>
              <a:t>Öncelikle </a:t>
            </a:r>
            <a:r>
              <a:rPr lang="tr-TR" dirty="0"/>
              <a:t>çiftin yanlış inanişlarının düzeltilmesi, cinsel organlar ve "sağlıklı cinsellik"le ilgili bilgilendirilmesi hedeflenir. </a:t>
            </a:r>
            <a:endParaRPr lang="tr-TR" dirty="0" smtClean="0"/>
          </a:p>
          <a:p>
            <a:endParaRPr lang="tr-TR" dirty="0"/>
          </a:p>
        </p:txBody>
      </p:sp>
    </p:spTree>
    <p:extLst>
      <p:ext uri="{BB962C8B-B14F-4D97-AF65-F5344CB8AC3E}">
        <p14:creationId xmlns="" xmlns:p14="http://schemas.microsoft.com/office/powerpoint/2010/main" val="1339009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Kadın Cinsel İşlev Bozukluklarının Nedenleri</a:t>
            </a:r>
            <a:endParaRPr lang="tr-TR" dirty="0"/>
          </a:p>
        </p:txBody>
      </p:sp>
      <p:sp>
        <p:nvSpPr>
          <p:cNvPr id="3" name="Content Placeholder 2"/>
          <p:cNvSpPr>
            <a:spLocks noGrp="1"/>
          </p:cNvSpPr>
          <p:nvPr>
            <p:ph sz="quarter" idx="1"/>
          </p:nvPr>
        </p:nvSpPr>
        <p:spPr>
          <a:solidFill>
            <a:schemeClr val="bg1"/>
          </a:solidFill>
        </p:spPr>
        <p:txBody>
          <a:bodyPr/>
          <a:lstStyle/>
          <a:p>
            <a:r>
              <a:rPr lang="tr-TR" dirty="0" smtClean="0"/>
              <a:t>Birçok </a:t>
            </a:r>
            <a:r>
              <a:rPr lang="tr-TR" dirty="0"/>
              <a:t>faktör cinsel fonksiyon bozukluklarına neden olabilmektedir. </a:t>
            </a:r>
            <a:endParaRPr lang="tr-TR" dirty="0" smtClean="0"/>
          </a:p>
          <a:p>
            <a:r>
              <a:rPr lang="tr-TR" dirty="0" smtClean="0"/>
              <a:t>Bunlar </a:t>
            </a:r>
            <a:r>
              <a:rPr lang="tr-TR" dirty="0"/>
              <a:t>içerisinde yaş, ilişkinin zamanı ve kalitesi, bireysel psikolojik faktörler, geçirilmiş hastalıklar, travmalar, ilaç, alkol kullanımı vb yer </a:t>
            </a:r>
            <a:r>
              <a:rPr lang="tr-TR" dirty="0" smtClean="0"/>
              <a:t>almaktadır.</a:t>
            </a:r>
            <a:endParaRPr lang="tr-TR" dirty="0"/>
          </a:p>
        </p:txBody>
      </p:sp>
    </p:spTree>
    <p:extLst>
      <p:ext uri="{BB962C8B-B14F-4D97-AF65-F5344CB8AC3E}">
        <p14:creationId xmlns="" xmlns:p14="http://schemas.microsoft.com/office/powerpoint/2010/main" val="75172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Vajinismus</a:t>
            </a:r>
            <a:r>
              <a:rPr lang="tr-TR" b="1" dirty="0" smtClean="0"/>
              <a:t> </a:t>
            </a:r>
            <a:r>
              <a:rPr lang="tr-TR" b="1" dirty="0" err="1" smtClean="0"/>
              <a:t>Tedavisisi</a:t>
            </a:r>
            <a:endParaRPr lang="tr-TR" dirty="0"/>
          </a:p>
        </p:txBody>
      </p:sp>
      <p:sp>
        <p:nvSpPr>
          <p:cNvPr id="3" name="2 İçerik Yer Tutucusu"/>
          <p:cNvSpPr>
            <a:spLocks noGrp="1"/>
          </p:cNvSpPr>
          <p:nvPr>
            <p:ph sz="quarter" idx="1"/>
          </p:nvPr>
        </p:nvSpPr>
        <p:spPr/>
        <p:txBody>
          <a:bodyPr/>
          <a:lstStyle/>
          <a:p>
            <a:r>
              <a:rPr lang="tr-TR" dirty="0" smtClean="0"/>
              <a:t>4-10 seans arasında ve 1-4 ay arasında değişen bir sürede ve haftada-iki haftada bir yapılan seanslardan oluşur. Tedavinin esası vajinadaki istem dışı kasılmanın aşamalı egzersizlerle ortadan kaldırılmasıdır. </a:t>
            </a:r>
          </a:p>
          <a:p>
            <a:r>
              <a:rPr lang="tr-TR" dirty="0" smtClean="0"/>
              <a:t>Tedavide gevşeme, </a:t>
            </a:r>
            <a:r>
              <a:rPr lang="tr-TR" dirty="0" err="1" smtClean="0"/>
              <a:t>imajinasyon</a:t>
            </a:r>
            <a:r>
              <a:rPr lang="tr-TR" dirty="0" smtClean="0"/>
              <a:t>, duyarsızlaştırma teknikleri kullanılır. Ayrıca </a:t>
            </a:r>
            <a:r>
              <a:rPr lang="tr-TR" dirty="0" err="1" smtClean="0"/>
              <a:t>vajinusmusa</a:t>
            </a:r>
            <a:r>
              <a:rPr lang="tr-TR" dirty="0" smtClean="0"/>
              <a:t> yol açan etkenlerin çözümlenmesi sağlanır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314400"/>
          </a:xfrm>
        </p:spPr>
        <p:txBody>
          <a:bodyPr>
            <a:normAutofit fontScale="90000"/>
          </a:bodyPr>
          <a:lstStyle/>
          <a:p>
            <a:r>
              <a:rPr lang="tr-TR" b="1" dirty="0"/>
              <a:t>Vajinismus tedavisinde uygun olmayan yaklaşımlar</a:t>
            </a:r>
            <a:r>
              <a:rPr lang="tr-TR" dirty="0"/>
              <a:t/>
            </a:r>
            <a:br>
              <a:rPr lang="tr-TR" dirty="0"/>
            </a:br>
            <a:endParaRPr lang="tr-TR" dirty="0"/>
          </a:p>
        </p:txBody>
      </p:sp>
      <p:sp>
        <p:nvSpPr>
          <p:cNvPr id="3" name="Content Placeholder 2"/>
          <p:cNvSpPr>
            <a:spLocks noGrp="1"/>
          </p:cNvSpPr>
          <p:nvPr>
            <p:ph sz="quarter" idx="1"/>
          </p:nvPr>
        </p:nvSpPr>
        <p:spPr>
          <a:solidFill>
            <a:schemeClr val="bg1"/>
          </a:solidFill>
        </p:spPr>
        <p:txBody>
          <a:bodyPr>
            <a:normAutofit fontScale="92500" lnSpcReduction="20000"/>
          </a:bodyPr>
          <a:lstStyle/>
          <a:p>
            <a:r>
              <a:rPr lang="tr-TR" dirty="0" smtClean="0"/>
              <a:t>Hymenektomi</a:t>
            </a:r>
          </a:p>
          <a:p>
            <a:r>
              <a:rPr lang="tr-TR" dirty="0" smtClean="0"/>
              <a:t>Uyuşturucu pomatlar</a:t>
            </a:r>
          </a:p>
          <a:p>
            <a:r>
              <a:rPr lang="tr-TR" dirty="0" smtClean="0"/>
              <a:t>Alkol alımı</a:t>
            </a:r>
            <a:endParaRPr lang="tr-TR" dirty="0"/>
          </a:p>
          <a:p>
            <a:r>
              <a:rPr lang="tr-TR" dirty="0"/>
              <a:t>Kaygı giderici ve antidepresan ajanların </a:t>
            </a:r>
            <a:r>
              <a:rPr lang="tr-TR" dirty="0" smtClean="0"/>
              <a:t>kullanımı</a:t>
            </a:r>
            <a:endParaRPr lang="tr-TR" dirty="0"/>
          </a:p>
          <a:p>
            <a:r>
              <a:rPr lang="tr-TR" dirty="0"/>
              <a:t>Sıcak su banyosu, anestezik pomadlar, ağrı kesiciler, sıkıntı gidericilerin birlikte </a:t>
            </a:r>
            <a:r>
              <a:rPr lang="tr-TR" dirty="0" smtClean="0"/>
              <a:t>kullanımı</a:t>
            </a:r>
            <a:endParaRPr lang="tr-TR" dirty="0"/>
          </a:p>
          <a:p>
            <a:r>
              <a:rPr lang="tr-TR" dirty="0" smtClean="0"/>
              <a:t>Tek </a:t>
            </a:r>
            <a:r>
              <a:rPr lang="tr-TR" dirty="0"/>
              <a:t>seanslık çözüm </a:t>
            </a:r>
            <a:r>
              <a:rPr lang="tr-TR" dirty="0" smtClean="0"/>
              <a:t>önerileri</a:t>
            </a:r>
          </a:p>
          <a:p>
            <a:r>
              <a:rPr lang="tr-TR" dirty="0" smtClean="0"/>
              <a:t>Hipnoterapi</a:t>
            </a:r>
          </a:p>
          <a:p>
            <a:r>
              <a:rPr lang="tr-TR" dirty="0" smtClean="0"/>
              <a:t>Fonksiyonel </a:t>
            </a:r>
            <a:r>
              <a:rPr lang="tr-TR" dirty="0"/>
              <a:t>elektrik stimülasyon- biofeedback yöntem -, pelvik taban egzersizleri ve invitro duyarsızlaştırma teknikleriyle laboratuvar ortamında vajinadaki kasılmanın giderilmeye </a:t>
            </a:r>
            <a:r>
              <a:rPr lang="tr-TR" dirty="0" smtClean="0"/>
              <a:t>çalışılması</a:t>
            </a:r>
          </a:p>
          <a:p>
            <a:r>
              <a:rPr lang="tr-TR" dirty="0" smtClean="0"/>
              <a:t>Vajinal </a:t>
            </a:r>
            <a:r>
              <a:rPr lang="tr-TR" dirty="0"/>
              <a:t>botulinum toksini uygulaması (</a:t>
            </a:r>
            <a:r>
              <a:rPr lang="tr-TR" dirty="0" smtClean="0"/>
              <a:t>botoks)</a:t>
            </a:r>
          </a:p>
          <a:p>
            <a:r>
              <a:rPr lang="tr-TR" dirty="0" smtClean="0"/>
              <a:t>Genel </a:t>
            </a:r>
            <a:r>
              <a:rPr lang="tr-TR" dirty="0"/>
              <a:t>anestezi altında cinsel </a:t>
            </a:r>
            <a:r>
              <a:rPr lang="tr-TR" dirty="0" smtClean="0"/>
              <a:t>birleşme</a:t>
            </a:r>
            <a:endParaRPr lang="tr-TR" dirty="0"/>
          </a:p>
        </p:txBody>
      </p:sp>
    </p:spTree>
    <p:extLst>
      <p:ext uri="{BB962C8B-B14F-4D97-AF65-F5344CB8AC3E}">
        <p14:creationId xmlns="" xmlns:p14="http://schemas.microsoft.com/office/powerpoint/2010/main" val="1677243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PENİS CAPTIVUS (tutsak penis)</a:t>
            </a:r>
            <a:endParaRPr lang="tr-TR" dirty="0"/>
          </a:p>
        </p:txBody>
      </p:sp>
      <p:sp>
        <p:nvSpPr>
          <p:cNvPr id="3" name="2 İçerik Yer Tutucusu"/>
          <p:cNvSpPr>
            <a:spLocks noGrp="1"/>
          </p:cNvSpPr>
          <p:nvPr>
            <p:ph sz="quarter" idx="1"/>
          </p:nvPr>
        </p:nvSpPr>
        <p:spPr/>
        <p:txBody>
          <a:bodyPr/>
          <a:lstStyle/>
          <a:p>
            <a:r>
              <a:rPr lang="tr-TR" dirty="0" smtClean="0"/>
              <a:t>Halk tarafından </a:t>
            </a:r>
            <a:r>
              <a:rPr lang="tr-TR" b="1" dirty="0" smtClean="0"/>
              <a:t>“vajina kilitlenmesi”</a:t>
            </a:r>
            <a:r>
              <a:rPr lang="tr-TR" dirty="0" smtClean="0"/>
              <a:t> olarak bilinen durum, tıp çevrelerince </a:t>
            </a:r>
            <a:r>
              <a:rPr lang="tr-TR" b="1" dirty="0" smtClean="0"/>
              <a:t>“penis </a:t>
            </a:r>
            <a:r>
              <a:rPr lang="tr-TR" b="1" dirty="0" err="1" smtClean="0"/>
              <a:t>captivus</a:t>
            </a:r>
            <a:r>
              <a:rPr lang="tr-TR" b="1" dirty="0" smtClean="0"/>
              <a:t>”</a:t>
            </a:r>
            <a:r>
              <a:rPr lang="tr-TR" dirty="0" smtClean="0"/>
              <a:t> olarak adlandırılıyor ve </a:t>
            </a:r>
            <a:r>
              <a:rPr lang="tr-TR" b="1" dirty="0" smtClean="0"/>
              <a:t>“tutsak penis”</a:t>
            </a:r>
            <a:r>
              <a:rPr lang="tr-TR" dirty="0" smtClean="0"/>
              <a:t> anlamına geliyor. </a:t>
            </a:r>
          </a:p>
          <a:p>
            <a:r>
              <a:rPr lang="tr-TR" dirty="0" smtClean="0"/>
              <a:t>Penis </a:t>
            </a:r>
            <a:r>
              <a:rPr lang="tr-TR" dirty="0" err="1" smtClean="0"/>
              <a:t>captivus</a:t>
            </a:r>
            <a:r>
              <a:rPr lang="tr-TR" dirty="0" smtClean="0"/>
              <a:t>, </a:t>
            </a:r>
            <a:r>
              <a:rPr lang="tr-TR" b="1" dirty="0" smtClean="0"/>
              <a:t>“cinsel birleşme sırasında kadının vajina kaslarının kasılması, böylece penisi kenetlemesi ve penisin vajinadan çıkışını engellemesi durumu” </a:t>
            </a:r>
            <a:r>
              <a:rPr lang="tr-TR" dirty="0" smtClean="0"/>
              <a:t>olarak tanımlanıyor.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PENİS CAPTIVUS CİNSEL BİR MİTTEN BAŞKA BİR ŞEY DEĞİLDİR</a:t>
            </a:r>
          </a:p>
          <a:p>
            <a:r>
              <a:rPr lang="tr-TR" dirty="0" smtClean="0"/>
              <a:t>Şimdiye kadar ispatlanmış, bir vaka olarak yayını yapılmış, seksoloji kongrelerinde sunulmuş, fotoğrafı veya videosu çekilmiş bir penis </a:t>
            </a:r>
            <a:r>
              <a:rPr lang="tr-TR" dirty="0" err="1" smtClean="0"/>
              <a:t>captivus</a:t>
            </a:r>
            <a:r>
              <a:rPr lang="tr-TR" dirty="0" smtClean="0"/>
              <a:t> olayı hiç görülmemiştir. </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PENİS CAPTIVUS NEDEN GERÇEK OLAMAZ</a:t>
            </a:r>
            <a:endParaRPr lang="tr-TR" dirty="0"/>
          </a:p>
        </p:txBody>
      </p:sp>
      <p:sp>
        <p:nvSpPr>
          <p:cNvPr id="7" name="6 İçerik Yer Tutucusu"/>
          <p:cNvSpPr>
            <a:spLocks noGrp="1"/>
          </p:cNvSpPr>
          <p:nvPr>
            <p:ph sz="quarter" idx="1"/>
          </p:nvPr>
        </p:nvSpPr>
        <p:spPr/>
        <p:txBody>
          <a:bodyPr>
            <a:normAutofit fontScale="92500" lnSpcReduction="10000"/>
          </a:bodyPr>
          <a:lstStyle/>
          <a:p>
            <a:pPr lvl="0"/>
            <a:r>
              <a:rPr lang="tr-TR" dirty="0" smtClean="0"/>
              <a:t>1.</a:t>
            </a:r>
            <a:r>
              <a:rPr lang="tr-TR" dirty="0" err="1" smtClean="0"/>
              <a:t>Vajinal</a:t>
            </a:r>
            <a:r>
              <a:rPr lang="tr-TR" dirty="0" smtClean="0"/>
              <a:t> açıklık ve vajina duvarı kaygan,yumuşak ve kolay geçişe izin verecek yapıdadır.</a:t>
            </a:r>
          </a:p>
          <a:p>
            <a:pPr lvl="0"/>
            <a:r>
              <a:rPr lang="tr-TR" dirty="0" smtClean="0"/>
              <a:t>2.Vajina duvarını kaplayan kaslar penisi içerisinde kenetleyecek kadar güçlü değildir.</a:t>
            </a:r>
          </a:p>
          <a:p>
            <a:pPr lvl="0"/>
            <a:r>
              <a:rPr lang="tr-TR" dirty="0" smtClean="0"/>
              <a:t>3.</a:t>
            </a:r>
            <a:r>
              <a:rPr lang="tr-TR" dirty="0" err="1" smtClean="0"/>
              <a:t>Vajinusmus</a:t>
            </a:r>
            <a:r>
              <a:rPr lang="tr-TR" dirty="0" smtClean="0"/>
              <a:t> </a:t>
            </a:r>
            <a:r>
              <a:rPr lang="tr-TR" dirty="0" err="1" smtClean="0"/>
              <a:t>vajen</a:t>
            </a:r>
            <a:r>
              <a:rPr lang="tr-TR" dirty="0" smtClean="0"/>
              <a:t> kaslarının istemsiz kasılarak vajinaya penisin </a:t>
            </a:r>
            <a:r>
              <a:rPr lang="tr-TR" dirty="0" err="1" smtClean="0"/>
              <a:t>penetrasyonunu</a:t>
            </a:r>
            <a:r>
              <a:rPr lang="tr-TR" dirty="0" smtClean="0"/>
              <a:t> önlemektedir ancak penis </a:t>
            </a:r>
            <a:r>
              <a:rPr lang="tr-TR" dirty="0" err="1" smtClean="0"/>
              <a:t>vajen</a:t>
            </a:r>
            <a:r>
              <a:rPr lang="tr-TR" dirty="0" smtClean="0"/>
              <a:t> içerisindeyken, vajina kaslarının kasılıp kadının penisi vajina içerinde kilitli tutabilmesi mümkün değildir.</a:t>
            </a:r>
          </a:p>
          <a:p>
            <a:pPr lvl="0"/>
            <a:r>
              <a:rPr lang="tr-TR" dirty="0" smtClean="0"/>
              <a:t>4.Orgazm sırasında vajinadaki kasılmalar 5-10 saniye kadar sürebilmektedir. Orgazm bittikten sonra kasılmalar sonlanmaktadır.</a:t>
            </a:r>
          </a:p>
          <a:p>
            <a:pPr lvl="0"/>
            <a:r>
              <a:rPr lang="tr-TR" dirty="0" smtClean="0"/>
              <a:t>5.Erkeğin boşalmasından sonra </a:t>
            </a:r>
            <a:r>
              <a:rPr lang="tr-TR" dirty="0" err="1" smtClean="0"/>
              <a:t>ereksiyon</a:t>
            </a:r>
            <a:r>
              <a:rPr lang="tr-TR" dirty="0" smtClean="0"/>
              <a:t> sona ermekte ve kolaylıkla </a:t>
            </a:r>
            <a:r>
              <a:rPr lang="tr-TR" dirty="0" err="1" smtClean="0"/>
              <a:t>vajenden</a:t>
            </a:r>
            <a:r>
              <a:rPr lang="tr-TR" dirty="0" smtClean="0"/>
              <a:t> dışarı çıkmaktadır.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Kadın Cinsel İşlev Bozukluklarının </a:t>
            </a:r>
            <a:r>
              <a:rPr lang="tr-TR" b="1" dirty="0" smtClean="0"/>
              <a:t>Psikolojik Nedenleri</a:t>
            </a:r>
            <a:endParaRPr lang="tr-TR" dirty="0"/>
          </a:p>
        </p:txBody>
      </p:sp>
      <p:sp>
        <p:nvSpPr>
          <p:cNvPr id="3" name="Content Placeholder 2"/>
          <p:cNvSpPr>
            <a:spLocks noGrp="1"/>
          </p:cNvSpPr>
          <p:nvPr>
            <p:ph sz="quarter" idx="1"/>
          </p:nvPr>
        </p:nvSpPr>
        <p:spPr>
          <a:solidFill>
            <a:schemeClr val="bg1"/>
          </a:solidFill>
        </p:spPr>
        <p:txBody>
          <a:bodyPr>
            <a:normAutofit fontScale="70000" lnSpcReduction="20000"/>
          </a:bodyPr>
          <a:lstStyle/>
          <a:p>
            <a:r>
              <a:rPr lang="tr-TR" dirty="0"/>
              <a:t>Yetiştirilme ve geleneksel kadın cinsel rolü</a:t>
            </a:r>
          </a:p>
          <a:p>
            <a:r>
              <a:rPr lang="tr-TR" dirty="0" smtClean="0"/>
              <a:t>Geleneksel </a:t>
            </a:r>
            <a:r>
              <a:rPr lang="tr-TR" dirty="0"/>
              <a:t>kadın cinsel rolünün dışına çıkamamak</a:t>
            </a:r>
          </a:p>
          <a:p>
            <a:r>
              <a:rPr lang="tr-TR" dirty="0" smtClean="0"/>
              <a:t>Negatif </a:t>
            </a:r>
            <a:r>
              <a:rPr lang="tr-TR" dirty="0"/>
              <a:t>beden imajı ve düşük benlik saygısı</a:t>
            </a:r>
          </a:p>
          <a:p>
            <a:r>
              <a:rPr lang="tr-TR" dirty="0" smtClean="0"/>
              <a:t>Edilgenlik</a:t>
            </a:r>
            <a:r>
              <a:rPr lang="tr-TR" dirty="0"/>
              <a:t>, çekingenlik</a:t>
            </a:r>
          </a:p>
          <a:p>
            <a:r>
              <a:rPr lang="tr-TR" dirty="0" smtClean="0"/>
              <a:t>Katı </a:t>
            </a:r>
            <a:r>
              <a:rPr lang="tr-TR" dirty="0"/>
              <a:t>dini ve ahlaki inançlar</a:t>
            </a:r>
          </a:p>
          <a:p>
            <a:r>
              <a:rPr lang="tr-TR" dirty="0" smtClean="0"/>
              <a:t>Baba-kız </a:t>
            </a:r>
            <a:r>
              <a:rPr lang="tr-TR" dirty="0"/>
              <a:t>ilişkisinden kaynaklanan nedenler</a:t>
            </a:r>
          </a:p>
          <a:p>
            <a:r>
              <a:rPr lang="tr-TR" dirty="0" smtClean="0"/>
              <a:t>Baskıcı</a:t>
            </a:r>
            <a:r>
              <a:rPr lang="tr-TR" dirty="0"/>
              <a:t>, otoriter baba</a:t>
            </a:r>
          </a:p>
          <a:p>
            <a:r>
              <a:rPr lang="tr-TR" dirty="0" smtClean="0"/>
              <a:t>Zayıf</a:t>
            </a:r>
            <a:r>
              <a:rPr lang="tr-TR" dirty="0"/>
              <a:t>, güçsüz anne</a:t>
            </a:r>
          </a:p>
          <a:p>
            <a:r>
              <a:rPr lang="tr-TR" dirty="0" smtClean="0"/>
              <a:t>Cinselliği </a:t>
            </a:r>
            <a:r>
              <a:rPr lang="tr-TR" dirty="0"/>
              <a:t>değersizleştiren/aşağılayan aile</a:t>
            </a:r>
          </a:p>
          <a:p>
            <a:r>
              <a:rPr lang="tr-TR" dirty="0" smtClean="0"/>
              <a:t>Kişilik </a:t>
            </a:r>
            <a:r>
              <a:rPr lang="tr-TR" dirty="0"/>
              <a:t>sorunları</a:t>
            </a:r>
          </a:p>
          <a:p>
            <a:endParaRPr lang="tr-TR" dirty="0"/>
          </a:p>
        </p:txBody>
      </p:sp>
      <p:sp>
        <p:nvSpPr>
          <p:cNvPr id="4" name="Content Placeholder 3"/>
          <p:cNvSpPr>
            <a:spLocks noGrp="1"/>
          </p:cNvSpPr>
          <p:nvPr>
            <p:ph sz="quarter" idx="2"/>
          </p:nvPr>
        </p:nvSpPr>
        <p:spPr>
          <a:solidFill>
            <a:schemeClr val="bg1"/>
          </a:solidFill>
        </p:spPr>
        <p:txBody>
          <a:bodyPr>
            <a:normAutofit fontScale="70000" lnSpcReduction="20000"/>
          </a:bodyPr>
          <a:lstStyle/>
          <a:p>
            <a:r>
              <a:rPr lang="tr-TR" dirty="0" smtClean="0"/>
              <a:t>Cinsel </a:t>
            </a:r>
            <a:r>
              <a:rPr lang="tr-TR" dirty="0"/>
              <a:t>kimlik veya yönelim sorunları</a:t>
            </a:r>
          </a:p>
          <a:p>
            <a:r>
              <a:rPr lang="tr-TR" dirty="0" smtClean="0"/>
              <a:t>Cinsel </a:t>
            </a:r>
            <a:r>
              <a:rPr lang="tr-TR" dirty="0"/>
              <a:t>taciz ve travmalar</a:t>
            </a:r>
          </a:p>
          <a:p>
            <a:r>
              <a:rPr lang="tr-TR" dirty="0" smtClean="0"/>
              <a:t>Cinsel </a:t>
            </a:r>
            <a:r>
              <a:rPr lang="tr-TR" dirty="0"/>
              <a:t>fobiler veya kaçınmalar</a:t>
            </a:r>
          </a:p>
          <a:p>
            <a:r>
              <a:rPr lang="tr-TR" dirty="0" smtClean="0"/>
              <a:t>Maskelenmiş </a:t>
            </a:r>
            <a:r>
              <a:rPr lang="tr-TR" dirty="0"/>
              <a:t>parafililer </a:t>
            </a:r>
            <a:endParaRPr lang="tr-TR" dirty="0" smtClean="0"/>
          </a:p>
          <a:p>
            <a:r>
              <a:rPr lang="tr-TR" dirty="0" smtClean="0"/>
              <a:t>Evlilik </a:t>
            </a:r>
            <a:r>
              <a:rPr lang="tr-TR" dirty="0"/>
              <a:t>çatışmaları</a:t>
            </a:r>
          </a:p>
          <a:p>
            <a:r>
              <a:rPr lang="tr-TR" dirty="0" smtClean="0"/>
              <a:t>Eşe </a:t>
            </a:r>
            <a:r>
              <a:rPr lang="tr-TR" dirty="0"/>
              <a:t>ilgi kaybı</a:t>
            </a:r>
          </a:p>
          <a:p>
            <a:r>
              <a:rPr lang="tr-TR" dirty="0" smtClean="0"/>
              <a:t>Yakınlık </a:t>
            </a:r>
            <a:r>
              <a:rPr lang="tr-TR" dirty="0"/>
              <a:t>sorunları</a:t>
            </a:r>
          </a:p>
          <a:p>
            <a:r>
              <a:rPr lang="tr-TR" dirty="0" smtClean="0"/>
              <a:t>Eşin </a:t>
            </a:r>
            <a:r>
              <a:rPr lang="tr-TR" dirty="0"/>
              <a:t>cinsel beceri eksikliği</a:t>
            </a:r>
          </a:p>
          <a:p>
            <a:r>
              <a:rPr lang="tr-TR" dirty="0" smtClean="0"/>
              <a:t>Pasif</a:t>
            </a:r>
            <a:r>
              <a:rPr lang="tr-TR" dirty="0"/>
              <a:t>, bağımlı eş</a:t>
            </a:r>
          </a:p>
          <a:p>
            <a:r>
              <a:rPr lang="tr-TR" dirty="0" smtClean="0"/>
              <a:t>Eşde </a:t>
            </a:r>
            <a:r>
              <a:rPr lang="tr-TR" dirty="0"/>
              <a:t>cinsel işlev bozukluğunun bulunması</a:t>
            </a:r>
          </a:p>
          <a:p>
            <a:endParaRPr lang="tr-TR" dirty="0"/>
          </a:p>
        </p:txBody>
      </p:sp>
    </p:spTree>
    <p:extLst>
      <p:ext uri="{BB962C8B-B14F-4D97-AF65-F5344CB8AC3E}">
        <p14:creationId xmlns="" xmlns:p14="http://schemas.microsoft.com/office/powerpoint/2010/main" val="751725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Kadın Cinsel İşlev Bozukluklarının </a:t>
            </a:r>
            <a:r>
              <a:rPr lang="tr-TR" b="1" dirty="0" smtClean="0"/>
              <a:t>Psikolojik Nedenleri</a:t>
            </a:r>
            <a:endParaRPr lang="tr-TR" dirty="0"/>
          </a:p>
        </p:txBody>
      </p:sp>
      <p:sp>
        <p:nvSpPr>
          <p:cNvPr id="3" name="Content Placeholder 2"/>
          <p:cNvSpPr>
            <a:spLocks noGrp="1"/>
          </p:cNvSpPr>
          <p:nvPr>
            <p:ph sz="quarter" idx="1"/>
          </p:nvPr>
        </p:nvSpPr>
        <p:spPr>
          <a:solidFill>
            <a:schemeClr val="bg1"/>
          </a:solidFill>
        </p:spPr>
        <p:txBody>
          <a:bodyPr>
            <a:normAutofit fontScale="70000" lnSpcReduction="20000"/>
          </a:bodyPr>
          <a:lstStyle/>
          <a:p>
            <a:r>
              <a:rPr lang="tr-TR" dirty="0" smtClean="0"/>
              <a:t>Duygu </a:t>
            </a:r>
            <a:r>
              <a:rPr lang="tr-TR" dirty="0"/>
              <a:t>ve davranışlar üzerindeki kontrolünü yitirme korkusu</a:t>
            </a:r>
          </a:p>
          <a:p>
            <a:r>
              <a:rPr lang="tr-TR" dirty="0" smtClean="0"/>
              <a:t>Gebelik </a:t>
            </a:r>
            <a:r>
              <a:rPr lang="tr-TR" dirty="0"/>
              <a:t>korkusu</a:t>
            </a:r>
          </a:p>
          <a:p>
            <a:r>
              <a:rPr lang="tr-TR" dirty="0" smtClean="0"/>
              <a:t>Psikiyatrik </a:t>
            </a:r>
            <a:r>
              <a:rPr lang="tr-TR" dirty="0"/>
              <a:t>rahatsızlıklar</a:t>
            </a:r>
          </a:p>
          <a:p>
            <a:r>
              <a:rPr lang="tr-TR" dirty="0" smtClean="0"/>
              <a:t>Stres </a:t>
            </a:r>
            <a:r>
              <a:rPr lang="tr-TR" dirty="0"/>
              <a:t>ve üzüntü kaynağı olan yaşam olayları</a:t>
            </a:r>
          </a:p>
          <a:p>
            <a:r>
              <a:rPr lang="tr-TR" dirty="0" smtClean="0"/>
              <a:t>Yaşla </a:t>
            </a:r>
            <a:r>
              <a:rPr lang="tr-TR" dirty="0"/>
              <a:t>veya çekicilikle ilgili endişeler</a:t>
            </a:r>
          </a:p>
          <a:p>
            <a:r>
              <a:rPr lang="tr-TR" dirty="0" smtClean="0"/>
              <a:t>Eşe </a:t>
            </a:r>
            <a:r>
              <a:rPr lang="tr-TR" dirty="0"/>
              <a:t>veya erkeğe yönelik olumsuz duygular</a:t>
            </a:r>
          </a:p>
          <a:p>
            <a:r>
              <a:rPr lang="tr-TR" dirty="0" smtClean="0"/>
              <a:t>Gerçek </a:t>
            </a:r>
            <a:r>
              <a:rPr lang="tr-TR" dirty="0"/>
              <a:t>dışı beklentiler</a:t>
            </a:r>
          </a:p>
          <a:p>
            <a:r>
              <a:rPr lang="tr-TR" dirty="0" smtClean="0"/>
              <a:t>Performans </a:t>
            </a:r>
            <a:r>
              <a:rPr lang="tr-TR" dirty="0"/>
              <a:t>anksiyetesi</a:t>
            </a:r>
          </a:p>
          <a:p>
            <a:r>
              <a:rPr lang="tr-TR" dirty="0" smtClean="0"/>
              <a:t>Rastlantısal </a:t>
            </a:r>
            <a:r>
              <a:rPr lang="tr-TR" dirty="0"/>
              <a:t>başarısızlık</a:t>
            </a:r>
          </a:p>
          <a:p>
            <a:r>
              <a:rPr lang="tr-TR" dirty="0" smtClean="0"/>
              <a:t>Hamilelik </a:t>
            </a:r>
            <a:r>
              <a:rPr lang="tr-TR" dirty="0"/>
              <a:t>, doğum</a:t>
            </a:r>
          </a:p>
          <a:p>
            <a:endParaRPr lang="tr-TR" dirty="0"/>
          </a:p>
        </p:txBody>
      </p:sp>
      <p:sp>
        <p:nvSpPr>
          <p:cNvPr id="4" name="Content Placeholder 3"/>
          <p:cNvSpPr>
            <a:spLocks noGrp="1"/>
          </p:cNvSpPr>
          <p:nvPr>
            <p:ph sz="quarter" idx="2"/>
          </p:nvPr>
        </p:nvSpPr>
        <p:spPr>
          <a:solidFill>
            <a:schemeClr val="bg1"/>
          </a:solidFill>
        </p:spPr>
        <p:txBody>
          <a:bodyPr>
            <a:normAutofit fontScale="70000" lnSpcReduction="20000"/>
          </a:bodyPr>
          <a:lstStyle/>
          <a:p>
            <a:r>
              <a:rPr lang="tr-TR" dirty="0" smtClean="0"/>
              <a:t>Aldatılma </a:t>
            </a:r>
            <a:r>
              <a:rPr lang="tr-TR" dirty="0"/>
              <a:t>veya eşin sadakatinden kuşkulanma</a:t>
            </a:r>
          </a:p>
          <a:p>
            <a:r>
              <a:rPr lang="tr-TR" dirty="0" smtClean="0"/>
              <a:t>Cinsel </a:t>
            </a:r>
            <a:r>
              <a:rPr lang="tr-TR" dirty="0"/>
              <a:t>organlardan iğrenme veya hoşlanmama</a:t>
            </a:r>
          </a:p>
          <a:p>
            <a:r>
              <a:rPr lang="tr-TR" dirty="0" smtClean="0"/>
              <a:t>Kızlık </a:t>
            </a:r>
            <a:r>
              <a:rPr lang="tr-TR" dirty="0"/>
              <a:t>zarını yitirme korkusu</a:t>
            </a:r>
          </a:p>
          <a:p>
            <a:r>
              <a:rPr lang="tr-TR" dirty="0" smtClean="0"/>
              <a:t>Organik </a:t>
            </a:r>
            <a:r>
              <a:rPr lang="tr-TR" dirty="0"/>
              <a:t>hastalıklara reaksiyon</a:t>
            </a:r>
          </a:p>
          <a:p>
            <a:r>
              <a:rPr lang="tr-TR" dirty="0" smtClean="0"/>
              <a:t>Eşler </a:t>
            </a:r>
            <a:r>
              <a:rPr lang="tr-TR" dirty="0"/>
              <a:t>arasındaki zayıf iletişim</a:t>
            </a:r>
          </a:p>
          <a:p>
            <a:r>
              <a:rPr lang="tr-TR" dirty="0" smtClean="0"/>
              <a:t>Suçluluk </a:t>
            </a:r>
            <a:r>
              <a:rPr lang="tr-TR" dirty="0"/>
              <a:t>duyguları</a:t>
            </a:r>
          </a:p>
          <a:p>
            <a:r>
              <a:rPr lang="tr-TR" dirty="0" smtClean="0"/>
              <a:t>Kısıtlı </a:t>
            </a:r>
            <a:r>
              <a:rPr lang="tr-TR" dirty="0"/>
              <a:t>ön sevişme</a:t>
            </a:r>
          </a:p>
          <a:p>
            <a:r>
              <a:rPr lang="tr-TR" dirty="0" smtClean="0"/>
              <a:t>Tecrübesizlik</a:t>
            </a:r>
            <a:endParaRPr lang="tr-TR" dirty="0"/>
          </a:p>
          <a:p>
            <a:r>
              <a:rPr lang="tr-TR" dirty="0" smtClean="0"/>
              <a:t>Eşini memnun edememe </a:t>
            </a:r>
            <a:r>
              <a:rPr lang="tr-TR" dirty="0"/>
              <a:t>endişesi</a:t>
            </a:r>
          </a:p>
          <a:p>
            <a:endParaRPr lang="tr-TR" dirty="0"/>
          </a:p>
        </p:txBody>
      </p:sp>
    </p:spTree>
    <p:extLst>
      <p:ext uri="{BB962C8B-B14F-4D97-AF65-F5344CB8AC3E}">
        <p14:creationId xmlns="" xmlns:p14="http://schemas.microsoft.com/office/powerpoint/2010/main" val="686594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fontScale="90000"/>
          </a:bodyPr>
          <a:lstStyle/>
          <a:p>
            <a:r>
              <a:rPr lang="tr-TR" b="1" dirty="0" smtClean="0"/>
              <a:t>Kadında Cinsel Fonksiyon Bozuklukları </a:t>
            </a:r>
            <a:endParaRPr lang="tr-TR" dirty="0"/>
          </a:p>
        </p:txBody>
      </p:sp>
      <p:sp>
        <p:nvSpPr>
          <p:cNvPr id="3" name="2 İçerik Yer Tutucusu"/>
          <p:cNvSpPr>
            <a:spLocks noGrp="1"/>
          </p:cNvSpPr>
          <p:nvPr>
            <p:ph sz="quarter" idx="4294967295"/>
          </p:nvPr>
        </p:nvSpPr>
        <p:spPr>
          <a:xfrm>
            <a:off x="0" y="1219200"/>
            <a:ext cx="7524328" cy="4937125"/>
          </a:xfrm>
        </p:spPr>
        <p:txBody>
          <a:bodyPr>
            <a:normAutofit/>
          </a:bodyPr>
          <a:lstStyle/>
          <a:p>
            <a:r>
              <a:rPr lang="tr-TR" dirty="0" smtClean="0"/>
              <a:t>1-KADINDA CİNSEL İSTEK BOZUKLUĞU</a:t>
            </a:r>
          </a:p>
          <a:p>
            <a:r>
              <a:rPr lang="tr-TR" dirty="0" smtClean="0"/>
              <a:t>2-CİNSEL TİKSİNTİ BOZUKLUĞU</a:t>
            </a:r>
          </a:p>
          <a:p>
            <a:r>
              <a:rPr lang="tr-TR" dirty="0" smtClean="0"/>
              <a:t>3- KADINDA CİNSEL UYARILMA BOZUKLUĞU</a:t>
            </a:r>
          </a:p>
          <a:p>
            <a:r>
              <a:rPr lang="tr-TR" dirty="0" smtClean="0"/>
              <a:t>4- KADINDA ORGAZM BOZUKLUĞU</a:t>
            </a:r>
          </a:p>
          <a:p>
            <a:r>
              <a:rPr lang="tr-TR" dirty="0" smtClean="0"/>
              <a:t>5- VAJİNİSMUS</a:t>
            </a:r>
          </a:p>
          <a:p>
            <a:r>
              <a:rPr lang="tr-TR" dirty="0" smtClean="0"/>
              <a:t>6- DİSPARONİ ( AĞRILI CİNSEL BİRLEŞME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1)Kadında </a:t>
            </a:r>
            <a:r>
              <a:rPr lang="tr-TR" dirty="0"/>
              <a:t>Cinsel istek bozukluğu </a:t>
            </a:r>
          </a:p>
        </p:txBody>
      </p:sp>
      <p:sp>
        <p:nvSpPr>
          <p:cNvPr id="3" name="Content Placeholder 2"/>
          <p:cNvSpPr>
            <a:spLocks noGrp="1"/>
          </p:cNvSpPr>
          <p:nvPr>
            <p:ph sz="quarter" idx="1"/>
          </p:nvPr>
        </p:nvSpPr>
        <p:spPr>
          <a:solidFill>
            <a:schemeClr val="bg1"/>
          </a:solidFill>
        </p:spPr>
        <p:txBody>
          <a:bodyPr/>
          <a:lstStyle/>
          <a:p>
            <a:r>
              <a:rPr lang="tr-TR" dirty="0" smtClean="0"/>
              <a:t>Kadında cinsel istek bozukluğu, süreğen ve tekrarlayan bir biçimde cinsel eylem için cinsel fantezi ve arzunun olmaması veya zayıf olması durumunda konur. </a:t>
            </a:r>
          </a:p>
          <a:p>
            <a:r>
              <a:rPr lang="tr-TR" dirty="0" smtClean="0"/>
              <a:t>Sevişme isteğinin yanında cinsel hayaller kurmak, cinsel konularla ilgilenmek, erotik uyaranları izlemek gibi bir istek de ya hiç yoktur ya da çok seyrek olarak oluşur</a:t>
            </a:r>
            <a:endParaRPr lang="tr-TR" dirty="0"/>
          </a:p>
        </p:txBody>
      </p:sp>
    </p:spTree>
    <p:extLst>
      <p:ext uri="{BB962C8B-B14F-4D97-AF65-F5344CB8AC3E}">
        <p14:creationId xmlns="" xmlns:p14="http://schemas.microsoft.com/office/powerpoint/2010/main" val="77872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Kadında Cinsel istek bozukluğu </a:t>
            </a:r>
            <a:endParaRPr lang="tr-TR" dirty="0"/>
          </a:p>
        </p:txBody>
      </p:sp>
      <p:sp>
        <p:nvSpPr>
          <p:cNvPr id="3" name="2 İçerik Yer Tutucusu"/>
          <p:cNvSpPr>
            <a:spLocks noGrp="1"/>
          </p:cNvSpPr>
          <p:nvPr>
            <p:ph sz="quarter" idx="1"/>
          </p:nvPr>
        </p:nvSpPr>
        <p:spPr/>
        <p:txBody>
          <a:bodyPr/>
          <a:lstStyle/>
          <a:p>
            <a:r>
              <a:rPr lang="tr-TR" dirty="0" smtClean="0"/>
              <a:t>Herhangi bir cinsel etkinliği başlatmak ya da eşinin başlattığı cinsel etkinliğe katılım konusunda isteksiz ya da az isteklidirler. </a:t>
            </a:r>
          </a:p>
          <a:p>
            <a:r>
              <a:rPr lang="tr-TR" dirty="0" smtClean="0"/>
              <a:t>Sevişme ya da mastürbasyon sırasında ıslanma, göğüslerin dikleşmesi gibi cinsel uyarılma belirtileri ya zayıftır ya da hiç gerçekleşmez. Ayrıca cinsel haz da ortaya çıkmaz ya da çok zayıftır. Orgazm ise çoğunlukla olmaz.</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2226</Words>
  <Application>Microsoft Office PowerPoint</Application>
  <PresentationFormat>Ekran Gösterisi (4:3)</PresentationFormat>
  <Paragraphs>231</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 CİNSEL FONKSİYON BOZUKLUKLARI </vt:lpstr>
      <vt:lpstr>Slayt 2</vt:lpstr>
      <vt:lpstr>Kadında Cinsel Fonksiyon Bozuklukları </vt:lpstr>
      <vt:lpstr>Kadın Cinsel İşlev Bozukluklarının Nedenleri</vt:lpstr>
      <vt:lpstr>Kadın Cinsel İşlev Bozukluklarının Psikolojik Nedenleri</vt:lpstr>
      <vt:lpstr>Kadın Cinsel İşlev Bozukluklarının Psikolojik Nedenleri</vt:lpstr>
      <vt:lpstr>Kadında Cinsel Fonksiyon Bozuklukları </vt:lpstr>
      <vt:lpstr>1)Kadında Cinsel istek bozukluğu </vt:lpstr>
      <vt:lpstr>Kadında Cinsel istek bozukluğu </vt:lpstr>
      <vt:lpstr>Kadında Cinsel istek bozukluğu </vt:lpstr>
      <vt:lpstr>Kadında Cinsel istek bozukluğu- biyolojik nedenleri  </vt:lpstr>
      <vt:lpstr>Kadında Cinsel istek bozukluğu- psikolojik nedenleri </vt:lpstr>
      <vt:lpstr>Kadında Cinsel istek bozukluğu </vt:lpstr>
      <vt:lpstr>Cinsel İstek Bozukluğu Tedavisi </vt:lpstr>
      <vt:lpstr>   Cinsel İstek Bozukluğu Tedavisi/Cinsel Terapi </vt:lpstr>
      <vt:lpstr>   Cinsel İstek Bozukluğu Tedavisi/ Dinamik yönelimli cinsel terapi  </vt:lpstr>
      <vt:lpstr>     Cinsel İstek Bozukluğu Tedavisi/Uzun süreli bireysel terapiler  </vt:lpstr>
      <vt:lpstr>2)KADINDA CİNSEL TİKSİNTİ BOZUKLUĞU</vt:lpstr>
      <vt:lpstr>Cinsel Tiksinti Bozukluğu Nedenleri</vt:lpstr>
      <vt:lpstr>Cinsel Tiksinti Bozukluğu Tedavisi </vt:lpstr>
      <vt:lpstr>      3) KADINDA CİNSEL UYARILMA BOZUKLUĞU </vt:lpstr>
      <vt:lpstr>KADINDA CİNSEL UYARILMA BOZUKLUĞU-nedenleri</vt:lpstr>
      <vt:lpstr>KADINDA CİNSEL UYARILMA BOZUKLUĞU-psikolojik nedenleri</vt:lpstr>
      <vt:lpstr>Cinsel Uyarılma Bozukluğu Tedavisi </vt:lpstr>
      <vt:lpstr>Cinsel Uyarılma Bozukluğu Tedavisi</vt:lpstr>
      <vt:lpstr>4) KADINDA ORGAZM BOZUKLUĞU </vt:lpstr>
      <vt:lpstr>4) KADINDA ORGAZM BOZUKLUĞU-organik nedenleri</vt:lpstr>
      <vt:lpstr>4) KADINDA ORGAZM BOZUKLUĞU-psikolojik nedenleri</vt:lpstr>
      <vt:lpstr>Orgazm Bozukluğu Tedavisi </vt:lpstr>
      <vt:lpstr>Orgazm Bozukluğu Tedavisi </vt:lpstr>
      <vt:lpstr>     5) Kadında Disparoni (Ağrılı Cinsel Birleşme) </vt:lpstr>
      <vt:lpstr>Kadında Disparoni  </vt:lpstr>
      <vt:lpstr>Disparoni </vt:lpstr>
      <vt:lpstr>Disparoni Tedavisi </vt:lpstr>
      <vt:lpstr>6) Vajinismus (Ağrılı giriş bozukluğu)</vt:lpstr>
      <vt:lpstr>Vajinismus</vt:lpstr>
      <vt:lpstr>VAJİNUSMUSUN NEDENLERİ</vt:lpstr>
      <vt:lpstr>VAJİNUSMUSUN NEDENLERİ</vt:lpstr>
      <vt:lpstr>Vajinismus Tedavisisi </vt:lpstr>
      <vt:lpstr>Vajinismus Tedavisisi</vt:lpstr>
      <vt:lpstr>Vajinismus tedavisinde uygun olmayan yaklaşımlar </vt:lpstr>
      <vt:lpstr>PENİS CAPTIVUS (tutsak penis)</vt:lpstr>
      <vt:lpstr>Slayt 43</vt:lpstr>
      <vt:lpstr>PENİS CAPTIVUS NEDEN GERÇEK OLAMAZ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CİNSEL FONKSİYON BOZUKLUKLARI </dc:title>
  <dc:creator>Neslihan</dc:creator>
  <cp:lastModifiedBy>Neslihan</cp:lastModifiedBy>
  <cp:revision>1</cp:revision>
  <dcterms:created xsi:type="dcterms:W3CDTF">2017-04-26T11:28:16Z</dcterms:created>
  <dcterms:modified xsi:type="dcterms:W3CDTF">2017-04-26T11:29:39Z</dcterms:modified>
</cp:coreProperties>
</file>