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75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6F097D-F18D-4A40-834F-B8BB06A1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BF66B7-9A1D-41C6-B7CE-FBB43AA01D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931386-07B2-450C-BC79-E57086048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1B98FF1-058C-4C9D-BC1D-4833CCFDE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52AD1C-85E0-4C34-B86B-D321850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55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2EEDF4-7A1D-4B0D-AAA7-B771ADA06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6735B04-D4FB-47E6-B099-E33696042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414F7A-6B72-41B0-A7C3-6B8EB50ED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92F795-1718-4622-B6D6-5634471D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0B579A-ACF1-4B2F-91EC-92ADBA01B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0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8F4EE68-5BF5-4E57-9649-3C9A213874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0AA383D-C19B-417E-97D5-8C8A15B1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B2918D-8AA9-4A60-A436-34F6BCDB9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6B2D1F0-1279-4120-ACD7-EDF52DB9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F92C26-F604-488D-92F0-7B391E66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45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9DCD0D-BDF6-490D-9EF3-5741EB6F0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D7EF74F-EBBE-43CA-9A2E-2DD1B43DD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B9E5EA-83FE-46D4-889D-E3BFA72D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B7989D-9A55-476E-91D2-9022D55EA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DD0BF1B-F4BC-4F35-9127-C2A8C943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86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9E053-832F-45F3-AE30-6898B97D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FFA8D93-D1BA-456E-A233-773D47BB7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EFD2F4C-F131-488E-9B28-DA6B9452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BB4938-DCE2-43C0-B8F9-31B91A3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39148B-BCC3-4566-A1EC-0370387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25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68AC8D-F507-42CD-AFE9-C917C6FE7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4DB3A5-3378-454C-B96F-BAC11C833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640A1A8-9633-401A-ADB0-9997EC89A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97DE1B-2674-4B0F-BB96-96C7BC23B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67EA-9E94-4B17-BF15-7320480F2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C8135C5-50C4-4624-B3B6-AD575875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55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55824-55A8-4F26-87C2-A0C595C3B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50CE59-72EF-42EA-B390-6E0AD4B608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022D00E-B2B9-4182-AF25-4DE1E66CC8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1B8857-9D88-4518-8B72-19898AB25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1A0D07B-C8AB-48C2-9A21-44154BC537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45DB08F-6C94-4629-94BF-E98072A1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D4DBAF8-45F5-4E93-9557-101662BF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3ADDC4F-34DA-4DEF-A29A-950885F9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96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D0ED670-A989-4C65-881E-0883B82CD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A2386AC-C666-4CA0-AF0C-41A3E61C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8FB6DA6-2F7A-4DA1-9F09-3C63E968D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C4EF79-56E2-4A00-91A2-C6647444D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1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0C104F0-883E-4F5F-B6A3-E8B4DED1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52A8096-7607-4CA8-A6C8-99DCE3145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B5EBB263-434C-4E11-BAEF-A6F3292D8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663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8D7DAB-13F2-4EA1-99D1-31C7C9501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CDE305-7A4A-4C15-A4AE-2142A821D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7E76A5A-858E-405D-9369-F1AE0A89B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B412A32-77CE-4C7A-BB0C-FBFB3EBDC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3CF771-CEF1-4486-A270-F9570502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C20A8A-6899-4888-9621-DCE581097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63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FC098A0-16C2-40B7-AA55-D3E86CD65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71228EB-C31C-4FE0-9C7E-C92AFBAA0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697784-AD86-4E07-912B-4FCB66335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15A796-5056-4C70-A670-A251707A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116AFE-2111-4213-A598-602ABB34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8C2984-C818-4207-A7FA-D86C96DB0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289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F2F0F30-D99D-4561-A42C-37AA8F931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EB92105-D52A-4FE2-8548-D257AB7D9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29622A4-FA37-47FB-91AE-773ED6C32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F8774-6F0D-4794-A256-96ECADED4480}" type="datetimeFigureOut">
              <a:rPr lang="tr-TR" smtClean="0"/>
              <a:t>25.02.2019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823E6F-59E0-4465-BFF2-E6071E7403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D95DFE-4DD5-4F27-9DCD-56064676C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8DACC-5635-4056-BD8C-1D1058ADC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0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219DD-7F9A-40AB-8032-33BBED7CF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Total Vücut Işınlaması</a:t>
            </a:r>
            <a:br>
              <a:rPr lang="tr-TR" dirty="0"/>
            </a:b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7918FF-50F0-4F9C-98F8-6038DE3D43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err="1"/>
              <a:t>Prof</a:t>
            </a:r>
            <a:r>
              <a:rPr lang="tr-TR" dirty="0"/>
              <a:t> </a:t>
            </a:r>
            <a:r>
              <a:rPr lang="tr-TR" dirty="0" err="1"/>
              <a:t>Dr</a:t>
            </a:r>
            <a:r>
              <a:rPr lang="tr-TR" dirty="0"/>
              <a:t> Serap Akyürek </a:t>
            </a:r>
          </a:p>
        </p:txBody>
      </p:sp>
    </p:spTree>
    <p:extLst>
      <p:ext uri="{BB962C8B-B14F-4D97-AF65-F5344CB8AC3E}">
        <p14:creationId xmlns:p14="http://schemas.microsoft.com/office/powerpoint/2010/main" val="409155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Tüm beden  ışınlamaları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Tüm beden  ışınlamaları (TBI) </a:t>
            </a:r>
          </a:p>
          <a:p>
            <a:r>
              <a:rPr lang="tr-TR" dirty="0"/>
              <a:t>Lösemi, </a:t>
            </a:r>
          </a:p>
          <a:p>
            <a:r>
              <a:rPr lang="tr-TR" dirty="0" err="1"/>
              <a:t>Multiple</a:t>
            </a:r>
            <a:r>
              <a:rPr lang="tr-TR" dirty="0"/>
              <a:t> </a:t>
            </a:r>
            <a:r>
              <a:rPr lang="tr-TR" dirty="0" err="1"/>
              <a:t>miyelom</a:t>
            </a:r>
            <a:r>
              <a:rPr lang="tr-TR" dirty="0"/>
              <a:t>,</a:t>
            </a:r>
          </a:p>
          <a:p>
            <a:r>
              <a:rPr lang="tr-TR" dirty="0" err="1"/>
              <a:t>Lenfoma</a:t>
            </a:r>
            <a:r>
              <a:rPr lang="tr-TR" dirty="0"/>
              <a:t>, </a:t>
            </a:r>
          </a:p>
          <a:p>
            <a:r>
              <a:rPr lang="tr-TR" dirty="0" err="1"/>
              <a:t>Aplastik</a:t>
            </a:r>
            <a:r>
              <a:rPr lang="tr-TR" dirty="0"/>
              <a:t> anemi ve </a:t>
            </a:r>
          </a:p>
          <a:p>
            <a:r>
              <a:rPr lang="tr-TR" dirty="0" err="1"/>
              <a:t>Miyelodisplastik</a:t>
            </a:r>
            <a:r>
              <a:rPr lang="tr-TR" dirty="0"/>
              <a:t> sendrom gibi </a:t>
            </a:r>
          </a:p>
          <a:p>
            <a:pPr marL="0" indent="0">
              <a:buNone/>
            </a:pPr>
            <a:r>
              <a:rPr lang="tr-TR" dirty="0"/>
              <a:t>bazı hastalıkların tedavisinde kemik iliği transplantasyonuna (KİT) hazırlık rejiminin bir parçası olarak uygulanmaktadır. </a:t>
            </a:r>
          </a:p>
        </p:txBody>
      </p:sp>
    </p:spTree>
    <p:extLst>
      <p:ext uri="{BB962C8B-B14F-4D97-AF65-F5344CB8AC3E}">
        <p14:creationId xmlns:p14="http://schemas.microsoft.com/office/powerpoint/2010/main" val="329819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14D0F2-3C35-43C0-84AB-7295A5E7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Tüm beden  ışınlamaları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759CD2-01F5-4C2A-9343-609EB1A5B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r>
              <a:rPr lang="tr-TR" dirty="0" err="1"/>
              <a:t>TBI'nın</a:t>
            </a:r>
            <a:r>
              <a:rPr lang="tr-TR" dirty="0"/>
              <a:t> asıl amacı </a:t>
            </a:r>
          </a:p>
          <a:p>
            <a:pPr marL="457200" lvl="1" indent="0">
              <a:buNone/>
            </a:pPr>
            <a:endParaRPr lang="tr-TR" dirty="0"/>
          </a:p>
          <a:p>
            <a:pPr lvl="1"/>
            <a:r>
              <a:rPr lang="tr-TR" dirty="0"/>
              <a:t>Hastaya ait kemik iliği yok etmek</a:t>
            </a:r>
          </a:p>
          <a:p>
            <a:pPr lvl="1"/>
            <a:endParaRPr lang="tr-TR" dirty="0"/>
          </a:p>
          <a:p>
            <a:pPr lvl="1"/>
            <a:r>
              <a:rPr lang="tr-TR" dirty="0" err="1"/>
              <a:t>Rezidüel</a:t>
            </a:r>
            <a:r>
              <a:rPr lang="tr-TR" dirty="0"/>
              <a:t> tümör hücrelerini yok etmek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KİT öncesinde hastada </a:t>
            </a:r>
            <a:r>
              <a:rPr lang="tr-TR" dirty="0" err="1"/>
              <a:t>immunosupresyon</a:t>
            </a:r>
            <a:r>
              <a:rPr lang="tr-TR" dirty="0"/>
              <a:t> sağlamaktır.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460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Tüm beden  ışınlamaları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TBI uygulamalarında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Hastaya özgü tedavi tekniğinin seçilmesi </a:t>
            </a:r>
          </a:p>
          <a:p>
            <a:endParaRPr lang="tr-TR" dirty="0"/>
          </a:p>
          <a:p>
            <a:r>
              <a:rPr lang="tr-TR" dirty="0"/>
              <a:t>Tedavi planlaması doğruluğunun uygun </a:t>
            </a:r>
            <a:r>
              <a:rPr lang="tr-TR" dirty="0" err="1"/>
              <a:t>dozimetrik</a:t>
            </a:r>
            <a:r>
              <a:rPr lang="tr-TR" dirty="0"/>
              <a:t> sistemler ile kontrol edilmesi </a:t>
            </a:r>
          </a:p>
          <a:p>
            <a:endParaRPr lang="tr-TR" dirty="0"/>
          </a:p>
          <a:p>
            <a:r>
              <a:rPr lang="tr-TR" dirty="0"/>
              <a:t>Tedavi etkinliğinin arttırılmasında önemli rol oynamaktadır.</a:t>
            </a:r>
          </a:p>
        </p:txBody>
      </p:sp>
    </p:spTree>
    <p:extLst>
      <p:ext uri="{BB962C8B-B14F-4D97-AF65-F5344CB8AC3E}">
        <p14:creationId xmlns:p14="http://schemas.microsoft.com/office/powerpoint/2010/main" val="2118445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Tüm beden  ışınlamaları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/>
              <a:t>TBI’da</a:t>
            </a:r>
            <a:r>
              <a:rPr lang="tr-TR" dirty="0"/>
              <a:t> hedef hacim oldukça büyüktür </a:t>
            </a:r>
          </a:p>
          <a:p>
            <a:r>
              <a:rPr lang="tr-TR" dirty="0"/>
              <a:t>Ancak tedavi dozunu tanımlamak için tek bir referans nokta gerekmektedir.</a:t>
            </a:r>
          </a:p>
          <a:p>
            <a:r>
              <a:rPr lang="tr-TR" dirty="0"/>
              <a:t> Çoğu merkezde referans nokta olarak göbek seçilir . </a:t>
            </a:r>
          </a:p>
          <a:p>
            <a:r>
              <a:rPr lang="tr-TR" dirty="0"/>
              <a:t>Bunun iki sebebi vardır. </a:t>
            </a:r>
          </a:p>
          <a:p>
            <a:pPr marL="0" indent="0">
              <a:buNone/>
            </a:pPr>
            <a:r>
              <a:rPr lang="tr-TR" dirty="0"/>
              <a:t>1) Göbek hizası, hasta ayaklarını hafif kıvırarak yattığı zaman hastanın boyunun yaklaşık olarak yarısına eşit olmaktadır. Bu durumda ışının merkezi ekseni göbek noktasına yerleştirildiğinde hastanın tedavi alanı içindeki simetrisi sağlanmış olur.</a:t>
            </a:r>
          </a:p>
          <a:p>
            <a:pPr marL="0" indent="0">
              <a:buNone/>
            </a:pPr>
            <a:r>
              <a:rPr lang="tr-TR" dirty="0"/>
              <a:t> 2) Göbek civarındaki dokular vücut yoğunluğuna yakın olduğundan </a:t>
            </a:r>
            <a:r>
              <a:rPr lang="tr-TR" dirty="0" err="1"/>
              <a:t>homojenite</a:t>
            </a:r>
            <a:r>
              <a:rPr lang="tr-TR" dirty="0"/>
              <a:t> düzeltme faktörüne gerek yoktur. </a:t>
            </a:r>
          </a:p>
        </p:txBody>
      </p:sp>
    </p:spTree>
    <p:extLst>
      <p:ext uri="{BB962C8B-B14F-4D97-AF65-F5344CB8AC3E}">
        <p14:creationId xmlns:p14="http://schemas.microsoft.com/office/powerpoint/2010/main" val="369964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Tüm beden  ışınlamaları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Hedeflenen hücrelerdeki ölümün eşit düzeyde olmasını sağlamak için</a:t>
            </a:r>
          </a:p>
          <a:p>
            <a:r>
              <a:rPr lang="tr-TR" dirty="0"/>
              <a:t> </a:t>
            </a:r>
          </a:p>
          <a:p>
            <a:r>
              <a:rPr lang="tr-TR" dirty="0"/>
              <a:t>Doz dağılımının homojenliğinin sağlanması gereklidir. </a:t>
            </a:r>
          </a:p>
          <a:p>
            <a:endParaRPr lang="tr-TR" dirty="0"/>
          </a:p>
          <a:p>
            <a:r>
              <a:rPr lang="tr-TR" dirty="0"/>
              <a:t>Bunu sağlayabilmek için hastanın orta hattı boyunca çeşitli referans noktalarında boyuna </a:t>
            </a:r>
          </a:p>
          <a:p>
            <a:endParaRPr lang="tr-TR" dirty="0"/>
          </a:p>
          <a:p>
            <a:r>
              <a:rPr lang="tr-TR" dirty="0"/>
              <a:t>Bazı kesitlerde de enine doz dağılımının değerlendirilmesi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3593153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Tüm beden  ışınlamaları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Hedeflenen hücrelerdeki ölümün eşit düzeyde olmasını sağlamak için</a:t>
            </a:r>
          </a:p>
          <a:p>
            <a:r>
              <a:rPr lang="tr-TR" dirty="0"/>
              <a:t> </a:t>
            </a:r>
          </a:p>
          <a:p>
            <a:r>
              <a:rPr lang="tr-TR" dirty="0"/>
              <a:t>Doz dağılımının homojenliğinin sağlanması gereklidir. </a:t>
            </a:r>
          </a:p>
          <a:p>
            <a:endParaRPr lang="tr-TR" dirty="0"/>
          </a:p>
          <a:p>
            <a:r>
              <a:rPr lang="tr-TR" dirty="0"/>
              <a:t>Bunu sağlayabilmek için hastanın orta hattı boyunca çeşitli referans noktalarında boyuna </a:t>
            </a:r>
          </a:p>
          <a:p>
            <a:endParaRPr lang="tr-TR" dirty="0"/>
          </a:p>
          <a:p>
            <a:r>
              <a:rPr lang="tr-TR" dirty="0"/>
              <a:t>Bazı kesitlerde de enine doz dağılımının değerlendirilmesi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3631702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F6CED1-DF64-4167-9C32-3F6A4D5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Tüm beden  ışınlamaları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B62A74-01A8-454E-9F31-A4908E2A2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TBI’nda</a:t>
            </a:r>
            <a:r>
              <a:rPr lang="tr-TR" dirty="0"/>
              <a:t> hastanın enine ve boyuna tüm kesitlerinde oluşan en yüksek ve en düşük doz değerleri +-%10 aralığı içinde olmalıdır .</a:t>
            </a:r>
          </a:p>
          <a:p>
            <a:endParaRPr lang="tr-TR" dirty="0"/>
          </a:p>
          <a:p>
            <a:r>
              <a:rPr lang="tr-TR" dirty="0"/>
              <a:t> Hastalara tek veya birden fazla fraksiyonda  </a:t>
            </a:r>
          </a:p>
          <a:p>
            <a:endParaRPr lang="tr-TR" dirty="0"/>
          </a:p>
          <a:p>
            <a:r>
              <a:rPr lang="tr-TR" dirty="0"/>
              <a:t>Tedavi fraksiyon aralığı en az 8 saat olacak şekilde </a:t>
            </a:r>
          </a:p>
          <a:p>
            <a:endParaRPr lang="tr-TR" dirty="0"/>
          </a:p>
          <a:p>
            <a:r>
              <a:rPr lang="tr-TR" dirty="0"/>
              <a:t>2-12Gy radyoterapi uygulanır.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2539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298</Words>
  <Application>Microsoft Office PowerPoint</Application>
  <PresentationFormat>Geniş ekran</PresentationFormat>
  <Paragraphs>57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Total Vücut Işınlaması  </vt:lpstr>
      <vt:lpstr>Tüm beden  ışınlamaları</vt:lpstr>
      <vt:lpstr>Tüm beden  ışınlamaları</vt:lpstr>
      <vt:lpstr>Tüm beden  ışınlamaları </vt:lpstr>
      <vt:lpstr>Tüm beden  ışınlamaları </vt:lpstr>
      <vt:lpstr>Tüm beden  ışınlamaları </vt:lpstr>
      <vt:lpstr>Tüm beden  ışınlamaları </vt:lpstr>
      <vt:lpstr>Tüm beden  ışınlamaları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Lenovo</cp:lastModifiedBy>
  <cp:revision>32</cp:revision>
  <dcterms:created xsi:type="dcterms:W3CDTF">2019-02-24T09:33:56Z</dcterms:created>
  <dcterms:modified xsi:type="dcterms:W3CDTF">2019-02-25T08:23:32Z</dcterms:modified>
</cp:coreProperties>
</file>