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4" r:id="rId5"/>
    <p:sldId id="275" r:id="rId6"/>
    <p:sldId id="276" r:id="rId7"/>
    <p:sldId id="277" r:id="rId8"/>
    <p:sldId id="278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B6F097D-F18D-4A40-834F-B8BB06A13E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9BF66B7-9A1D-41C6-B7CE-FBB43AA01D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5931386-07B2-450C-BC79-E57086048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25.02.2019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1B98FF1-058C-4C9D-BC1D-4833CCFDE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052AD1C-85E0-4C34-B86B-D3218502C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255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A2EEDF4-7A1D-4B0D-AAA7-B771ADA06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6735B04-D4FB-47E6-B099-E336960420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4414F7A-6B72-41B0-A7C3-6B8EB50ED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25.02.2019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992F795-1718-4622-B6D6-5634471DE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50B579A-ACF1-4B2F-91EC-92ADBA01B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5603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88F4EE68-5BF5-4E57-9649-3C9A213874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0AA383D-C19B-417E-97D5-8C8A15B1A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5B2918D-8AA9-4A60-A436-34F6BCDB9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25.02.2019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6B2D1F0-1279-4120-ACD7-EDF52DB97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4F92C26-F604-488D-92F0-7B391E662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345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9DCD0D-BDF6-490D-9EF3-5741EB6F0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D7EF74F-EBBE-43CA-9A2E-2DD1B43DD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7B9E5EA-83FE-46D4-889D-E3BFA72D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25.02.2019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1B7989D-9A55-476E-91D2-9022D55EA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DD0BF1B-F4BC-4F35-9127-C2A8C9430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386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FB9E053-832F-45F3-AE30-6898B97DC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FFA8D93-D1BA-456E-A233-773D47BB7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EFD2F4C-F131-488E-9B28-DA6B9452F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25.02.2019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9BB4938-DCE2-43C0-B8F9-31B91A3F9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839148B-BCC3-4566-A1EC-0370387AA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3251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768AC8D-F507-42CD-AFE9-C917C6FE7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4DB3A5-3378-454C-B96F-BAC11C8338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640A1A8-9633-401A-ADB0-9997EC89A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A97DE1B-2674-4B0F-BB96-96C7BC23B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25.02.2019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B1D67EA-9E94-4B17-BF15-7320480F2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C8135C5-50C4-4624-B3B6-AD5758750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5557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4955824-55A8-4F26-87C2-A0C595C3B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650CE59-72EF-42EA-B390-6E0AD4B60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022D00E-B2B9-4182-AF25-4DE1E66CC8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11B8857-9D88-4518-8B72-19898AB256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1A0D07B-C8AB-48C2-9A21-44154BC537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845DB08F-6C94-4629-94BF-E98072A1A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25.02.2019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ED4DBAF8-45F5-4E93-9557-101662BF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3ADDC4F-34DA-4DEF-A29A-950885F9C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1969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D0ED670-A989-4C65-881E-0883B82CD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A2386AC-C666-4CA0-AF0C-41A3E61CD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25.02.2019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B8FB6DA6-2F7A-4DA1-9F09-3C63E968D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EC4EF79-56E2-4A00-91A2-C6647444D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015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C0C104F0-883E-4F5F-B6A3-E8B4DED18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25.02.2019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952A8096-7607-4CA8-A6C8-99DCE3145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B5EBB263-434C-4E11-BAEF-A6F3292D8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466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8D7DAB-13F2-4EA1-99D1-31C7C9501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ACDE305-7A4A-4C15-A4AE-2142A821D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7E76A5A-858E-405D-9369-F1AE0A89B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B412A32-77CE-4C7A-BB0C-FBFB3EBDC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25.02.2019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A3CF771-CEF1-4486-A270-F95705025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9C20A8A-6899-4888-9621-DCE581097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630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FC098A0-16C2-40B7-AA55-D3E86CD65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871228EB-C31C-4FE0-9C7E-C92AFBAA0A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7697784-AD86-4E07-912B-4FCB66335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B15A796-5056-4C70-A670-A251707A6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25.02.2019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F116AFE-2111-4213-A598-602ABB344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C8C2984-C818-4207-A7FA-D86C96DB0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2892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1F2F0F30-D99D-4561-A42C-37AA8F931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EB92105-D52A-4FE2-8548-D257AB7D9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29622A4-FA37-47FB-91AE-773ED6C32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F8774-6F0D-4794-A256-96ECADED4480}" type="datetimeFigureOut">
              <a:rPr lang="tr-TR" smtClean="0"/>
              <a:t>25.02.2019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A823E6F-59E0-4465-BFF2-E6071E7403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DD95DFE-4DD5-4F27-9DCD-56064676CD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9909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219DD-7F9A-40AB-8032-33BBED7CF4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Total Vücut Işınlaması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67918FF-50F0-4F9C-98F8-6038DE3D43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tr-TR" dirty="0" err="1"/>
              <a:t>Prof</a:t>
            </a:r>
            <a:r>
              <a:rPr lang="tr-TR" dirty="0"/>
              <a:t> </a:t>
            </a:r>
            <a:r>
              <a:rPr lang="tr-TR" dirty="0" err="1"/>
              <a:t>Dr</a:t>
            </a:r>
            <a:r>
              <a:rPr lang="tr-TR" dirty="0"/>
              <a:t> Serap Akyürek </a:t>
            </a:r>
          </a:p>
        </p:txBody>
      </p:sp>
    </p:spTree>
    <p:extLst>
      <p:ext uri="{BB962C8B-B14F-4D97-AF65-F5344CB8AC3E}">
        <p14:creationId xmlns:p14="http://schemas.microsoft.com/office/powerpoint/2010/main" val="4091553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4D0F2-3C35-43C0-84AB-7295A5E7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Tüm beden  ışınlamaları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759CD2-01F5-4C2A-9343-609EB1A5B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Tüm beden  ışınlamaları (TBI) </a:t>
            </a:r>
          </a:p>
          <a:p>
            <a:r>
              <a:rPr lang="tr-TR" dirty="0"/>
              <a:t>Lösemi, </a:t>
            </a:r>
          </a:p>
          <a:p>
            <a:r>
              <a:rPr lang="tr-TR" dirty="0" err="1"/>
              <a:t>Multiple</a:t>
            </a:r>
            <a:r>
              <a:rPr lang="tr-TR" dirty="0"/>
              <a:t> </a:t>
            </a:r>
            <a:r>
              <a:rPr lang="tr-TR" dirty="0" err="1"/>
              <a:t>miyelom</a:t>
            </a:r>
            <a:r>
              <a:rPr lang="tr-TR" dirty="0"/>
              <a:t>,</a:t>
            </a:r>
          </a:p>
          <a:p>
            <a:r>
              <a:rPr lang="tr-TR" dirty="0" err="1"/>
              <a:t>Lenfoma</a:t>
            </a:r>
            <a:r>
              <a:rPr lang="tr-TR" dirty="0"/>
              <a:t>, </a:t>
            </a:r>
          </a:p>
          <a:p>
            <a:r>
              <a:rPr lang="tr-TR" dirty="0" err="1"/>
              <a:t>Aplastik</a:t>
            </a:r>
            <a:r>
              <a:rPr lang="tr-TR" dirty="0"/>
              <a:t> anemi ve </a:t>
            </a:r>
          </a:p>
          <a:p>
            <a:r>
              <a:rPr lang="tr-TR" dirty="0" err="1"/>
              <a:t>Miyelodisplastik</a:t>
            </a:r>
            <a:r>
              <a:rPr lang="tr-TR" dirty="0"/>
              <a:t> sendrom gibi </a:t>
            </a:r>
          </a:p>
          <a:p>
            <a:pPr marL="0" indent="0">
              <a:buNone/>
            </a:pPr>
            <a:r>
              <a:rPr lang="tr-TR" dirty="0"/>
              <a:t>bazı hastalıkların tedavisinde kemik iliği transplantasyonuna (KİT) hazırlık rejiminin bir parçası olarak uygulanmaktadır. </a:t>
            </a:r>
          </a:p>
        </p:txBody>
      </p:sp>
    </p:spTree>
    <p:extLst>
      <p:ext uri="{BB962C8B-B14F-4D97-AF65-F5344CB8AC3E}">
        <p14:creationId xmlns:p14="http://schemas.microsoft.com/office/powerpoint/2010/main" val="3298197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4D0F2-3C35-43C0-84AB-7295A5E7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Tüm beden  ışınlamaları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759CD2-01F5-4C2A-9343-609EB1A5B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tr-TR" dirty="0" err="1"/>
              <a:t>TBI'nın</a:t>
            </a:r>
            <a:r>
              <a:rPr lang="tr-TR" dirty="0"/>
              <a:t> asıl amacı </a:t>
            </a:r>
          </a:p>
          <a:p>
            <a:pPr marL="457200" lvl="1" indent="0">
              <a:buNone/>
            </a:pPr>
            <a:endParaRPr lang="tr-TR" dirty="0"/>
          </a:p>
          <a:p>
            <a:pPr lvl="1"/>
            <a:r>
              <a:rPr lang="tr-TR" dirty="0"/>
              <a:t>Hastaya ait kemik iliği yok etmek</a:t>
            </a:r>
          </a:p>
          <a:p>
            <a:pPr lvl="1"/>
            <a:endParaRPr lang="tr-TR" dirty="0"/>
          </a:p>
          <a:p>
            <a:pPr lvl="1"/>
            <a:r>
              <a:rPr lang="tr-TR" dirty="0" err="1"/>
              <a:t>Rezidüel</a:t>
            </a:r>
            <a:r>
              <a:rPr lang="tr-TR" dirty="0"/>
              <a:t> tümör hücrelerini yok etmek</a:t>
            </a:r>
          </a:p>
          <a:p>
            <a:pPr lvl="1"/>
            <a:endParaRPr lang="tr-TR" dirty="0"/>
          </a:p>
          <a:p>
            <a:pPr lvl="1"/>
            <a:r>
              <a:rPr lang="tr-TR" dirty="0"/>
              <a:t>KİT öncesinde hastada </a:t>
            </a:r>
            <a:r>
              <a:rPr lang="tr-TR" dirty="0" err="1"/>
              <a:t>immunosupresyon</a:t>
            </a:r>
            <a:r>
              <a:rPr lang="tr-TR" dirty="0"/>
              <a:t> sağlamaktır.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2460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7F6CED1-DF64-4167-9C32-3F6A4D5D9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Tüm beden  ışınlamaları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0B62A74-01A8-454E-9F31-A4908E2A2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TBI uygulamalarında 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Hastaya özgü tedavi tekniğinin seçilmesi </a:t>
            </a:r>
          </a:p>
          <a:p>
            <a:endParaRPr lang="tr-TR" dirty="0"/>
          </a:p>
          <a:p>
            <a:r>
              <a:rPr lang="tr-TR" dirty="0"/>
              <a:t>Tedavi planlaması doğruluğunun uygun </a:t>
            </a:r>
            <a:r>
              <a:rPr lang="tr-TR" dirty="0" err="1"/>
              <a:t>dozimetrik</a:t>
            </a:r>
            <a:r>
              <a:rPr lang="tr-TR" dirty="0"/>
              <a:t> sistemler ile kontrol edilmesi </a:t>
            </a:r>
          </a:p>
          <a:p>
            <a:endParaRPr lang="tr-TR" dirty="0"/>
          </a:p>
          <a:p>
            <a:r>
              <a:rPr lang="tr-TR" dirty="0"/>
              <a:t>Tedavi etkinliğinin arttırılmasında önemli rol oynamaktadır.</a:t>
            </a:r>
          </a:p>
        </p:txBody>
      </p:sp>
    </p:spTree>
    <p:extLst>
      <p:ext uri="{BB962C8B-B14F-4D97-AF65-F5344CB8AC3E}">
        <p14:creationId xmlns:p14="http://schemas.microsoft.com/office/powerpoint/2010/main" val="2118445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7F6CED1-DF64-4167-9C32-3F6A4D5D9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Tüm beden  ışınlamaları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0B62A74-01A8-454E-9F31-A4908E2A2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/>
              <a:t>TBI’da</a:t>
            </a:r>
            <a:r>
              <a:rPr lang="tr-TR" dirty="0"/>
              <a:t> hedef hacim oldukça büyüktür </a:t>
            </a:r>
          </a:p>
          <a:p>
            <a:r>
              <a:rPr lang="tr-TR" dirty="0"/>
              <a:t>Ancak tedavi dozunu tanımlamak için tek bir referans nokta gerekmektedir.</a:t>
            </a:r>
          </a:p>
          <a:p>
            <a:r>
              <a:rPr lang="tr-TR" dirty="0"/>
              <a:t> Çoğu merkezde referans nokta olarak göbek seçilir . </a:t>
            </a:r>
          </a:p>
          <a:p>
            <a:r>
              <a:rPr lang="tr-TR" dirty="0"/>
              <a:t>Bunun iki sebebi vardır. </a:t>
            </a:r>
          </a:p>
          <a:p>
            <a:pPr marL="0" indent="0">
              <a:buNone/>
            </a:pPr>
            <a:r>
              <a:rPr lang="tr-TR" dirty="0"/>
              <a:t>1) Göbek hizası, hasta ayaklarını hafif kıvırarak yattığı zaman hastanın boyunun yaklaşık olarak yarısına eşit olmaktadır. Bu durumda ışının merkezi ekseni göbek noktasına yerleştirildiğinde hastanın tedavi alanı içindeki simetrisi sağlanmış olur.</a:t>
            </a:r>
          </a:p>
          <a:p>
            <a:pPr marL="0" indent="0">
              <a:buNone/>
            </a:pPr>
            <a:r>
              <a:rPr lang="tr-TR" dirty="0"/>
              <a:t> 2) Göbek civarındaki dokular vücut yoğunluğuna yakın olduğundan </a:t>
            </a:r>
            <a:r>
              <a:rPr lang="tr-TR" dirty="0" err="1"/>
              <a:t>homojenite</a:t>
            </a:r>
            <a:r>
              <a:rPr lang="tr-TR" dirty="0"/>
              <a:t> düzeltme faktörüne gerek yoktur. </a:t>
            </a:r>
          </a:p>
        </p:txBody>
      </p:sp>
    </p:spTree>
    <p:extLst>
      <p:ext uri="{BB962C8B-B14F-4D97-AF65-F5344CB8AC3E}">
        <p14:creationId xmlns:p14="http://schemas.microsoft.com/office/powerpoint/2010/main" val="369964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7F6CED1-DF64-4167-9C32-3F6A4D5D9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Tüm beden  ışınlamaları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0B62A74-01A8-454E-9F31-A4908E2A2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Hedeflenen hücrelerdeki ölümün eşit düzeyde olmasını sağlamak için</a:t>
            </a:r>
          </a:p>
          <a:p>
            <a:r>
              <a:rPr lang="tr-TR" dirty="0"/>
              <a:t> </a:t>
            </a:r>
          </a:p>
          <a:p>
            <a:r>
              <a:rPr lang="tr-TR" dirty="0"/>
              <a:t>Doz dağılımının homojenliğinin sağlanması gereklidir. </a:t>
            </a:r>
          </a:p>
          <a:p>
            <a:endParaRPr lang="tr-TR" dirty="0"/>
          </a:p>
          <a:p>
            <a:r>
              <a:rPr lang="tr-TR" dirty="0"/>
              <a:t>Bunu sağlayabilmek için hastanın orta hattı boyunca çeşitli referans noktalarında boyuna </a:t>
            </a:r>
          </a:p>
          <a:p>
            <a:endParaRPr lang="tr-TR" dirty="0"/>
          </a:p>
          <a:p>
            <a:r>
              <a:rPr lang="tr-TR" dirty="0"/>
              <a:t>Bazı kesitlerde de enine doz dağılımının değerlendirilmesi gerekmektedir.</a:t>
            </a:r>
          </a:p>
        </p:txBody>
      </p:sp>
    </p:spTree>
    <p:extLst>
      <p:ext uri="{BB962C8B-B14F-4D97-AF65-F5344CB8AC3E}">
        <p14:creationId xmlns:p14="http://schemas.microsoft.com/office/powerpoint/2010/main" val="3593153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7F6CED1-DF64-4167-9C32-3F6A4D5D9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Tüm beden  ışınlamaları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0B62A74-01A8-454E-9F31-A4908E2A2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Hedeflenen hücrelerdeki ölümün eşit düzeyde olmasını sağlamak için</a:t>
            </a:r>
          </a:p>
          <a:p>
            <a:r>
              <a:rPr lang="tr-TR" dirty="0"/>
              <a:t> </a:t>
            </a:r>
          </a:p>
          <a:p>
            <a:r>
              <a:rPr lang="tr-TR" dirty="0"/>
              <a:t>Doz dağılımının homojenliğinin sağlanması gereklidir. </a:t>
            </a:r>
          </a:p>
          <a:p>
            <a:endParaRPr lang="tr-TR" dirty="0"/>
          </a:p>
          <a:p>
            <a:r>
              <a:rPr lang="tr-TR" dirty="0"/>
              <a:t>Bunu sağlayabilmek için hastanın orta hattı boyunca çeşitli referans noktalarında boyuna </a:t>
            </a:r>
          </a:p>
          <a:p>
            <a:endParaRPr lang="tr-TR" dirty="0"/>
          </a:p>
          <a:p>
            <a:r>
              <a:rPr lang="tr-TR" dirty="0"/>
              <a:t>Bazı kesitlerde de enine doz dağılımının değerlendirilmesi gerekmektedir.</a:t>
            </a:r>
          </a:p>
        </p:txBody>
      </p:sp>
    </p:spTree>
    <p:extLst>
      <p:ext uri="{BB962C8B-B14F-4D97-AF65-F5344CB8AC3E}">
        <p14:creationId xmlns:p14="http://schemas.microsoft.com/office/powerpoint/2010/main" val="3631702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7F6CED1-DF64-4167-9C32-3F6A4D5D9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Tüm beden  ışınlamaları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0B62A74-01A8-454E-9F31-A4908E2A2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TBI’nda</a:t>
            </a:r>
            <a:r>
              <a:rPr lang="tr-TR" dirty="0"/>
              <a:t> hastanın enine ve boyuna tüm kesitlerinde oluşan en yüksek ve en düşük doz değerleri +-%10 aralığı içinde olmalıdır .</a:t>
            </a:r>
          </a:p>
          <a:p>
            <a:endParaRPr lang="tr-TR" dirty="0"/>
          </a:p>
          <a:p>
            <a:r>
              <a:rPr lang="tr-TR" dirty="0"/>
              <a:t> Hastalara tek veya birden fazla fraksiyonda  </a:t>
            </a:r>
          </a:p>
          <a:p>
            <a:endParaRPr lang="tr-TR" dirty="0"/>
          </a:p>
          <a:p>
            <a:r>
              <a:rPr lang="tr-TR" dirty="0"/>
              <a:t>Tedavi fraksiyon aralığı en az 8 saat olacak şekilde </a:t>
            </a:r>
          </a:p>
          <a:p>
            <a:endParaRPr lang="tr-TR" dirty="0"/>
          </a:p>
          <a:p>
            <a:r>
              <a:rPr lang="tr-TR" dirty="0"/>
              <a:t>2-12Gy radyoterapi uygulanır.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2539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298</Words>
  <Application>Microsoft Office PowerPoint</Application>
  <PresentationFormat>Geniş ekran</PresentationFormat>
  <Paragraphs>57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Total Vücut Işınlaması  </vt:lpstr>
      <vt:lpstr>Tüm beden  ışınlamaları</vt:lpstr>
      <vt:lpstr>Tüm beden  ışınlamaları</vt:lpstr>
      <vt:lpstr>Tüm beden  ışınlamaları </vt:lpstr>
      <vt:lpstr>Tüm beden  ışınlamaları </vt:lpstr>
      <vt:lpstr>Tüm beden  ışınlamaları </vt:lpstr>
      <vt:lpstr>Tüm beden  ışınlamaları </vt:lpstr>
      <vt:lpstr>Tüm beden  ışınlamaları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Lenovo</dc:creator>
  <cp:lastModifiedBy>Lenovo</cp:lastModifiedBy>
  <cp:revision>32</cp:revision>
  <dcterms:created xsi:type="dcterms:W3CDTF">2019-02-24T09:33:56Z</dcterms:created>
  <dcterms:modified xsi:type="dcterms:W3CDTF">2019-02-25T08:23:32Z</dcterms:modified>
</cp:coreProperties>
</file>