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</p:sldMasterIdLst>
  <p:notesMasterIdLst>
    <p:notesMasterId r:id="rId47"/>
  </p:notesMasterIdLst>
  <p:sldIdLst>
    <p:sldId id="256" r:id="rId3"/>
    <p:sldId id="350" r:id="rId4"/>
    <p:sldId id="257" r:id="rId5"/>
    <p:sldId id="261" r:id="rId6"/>
    <p:sldId id="321" r:id="rId7"/>
    <p:sldId id="356" r:id="rId8"/>
    <p:sldId id="349" r:id="rId9"/>
    <p:sldId id="375" r:id="rId10"/>
    <p:sldId id="376" r:id="rId11"/>
    <p:sldId id="377" r:id="rId12"/>
    <p:sldId id="421" r:id="rId13"/>
    <p:sldId id="382" r:id="rId14"/>
    <p:sldId id="386" r:id="rId15"/>
    <p:sldId id="403" r:id="rId16"/>
    <p:sldId id="401" r:id="rId17"/>
    <p:sldId id="387" r:id="rId18"/>
    <p:sldId id="354" r:id="rId19"/>
    <p:sldId id="357" r:id="rId20"/>
    <p:sldId id="414" r:id="rId21"/>
    <p:sldId id="415" r:id="rId22"/>
    <p:sldId id="416" r:id="rId23"/>
    <p:sldId id="417" r:id="rId24"/>
    <p:sldId id="361" r:id="rId25"/>
    <p:sldId id="362" r:id="rId26"/>
    <p:sldId id="366" r:id="rId27"/>
    <p:sldId id="374" r:id="rId28"/>
    <p:sldId id="369" r:id="rId29"/>
    <p:sldId id="370" r:id="rId30"/>
    <p:sldId id="371" r:id="rId31"/>
    <p:sldId id="372" r:id="rId32"/>
    <p:sldId id="395" r:id="rId33"/>
    <p:sldId id="410" r:id="rId34"/>
    <p:sldId id="411" r:id="rId35"/>
    <p:sldId id="412" r:id="rId36"/>
    <p:sldId id="404" r:id="rId37"/>
    <p:sldId id="405" r:id="rId38"/>
    <p:sldId id="407" r:id="rId39"/>
    <p:sldId id="406" r:id="rId40"/>
    <p:sldId id="408" r:id="rId41"/>
    <p:sldId id="285" r:id="rId42"/>
    <p:sldId id="420" r:id="rId43"/>
    <p:sldId id="279" r:id="rId44"/>
    <p:sldId id="422" r:id="rId45"/>
    <p:sldId id="419" r:id="rId4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84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79B48D-720F-4608-9757-10C9B7625D6D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F0DE31-6813-491B-BE40-3F7A5DE7019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777466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ikdörtgen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Yuvarlatılmış Dikdörtgen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079F0-78DD-4B2D-934B-62F3E40FB35A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C87033F-3CD1-4290-B528-BF6F1975A84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Dikdörtgen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ikdörtgen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079F0-78DD-4B2D-934B-62F3E40FB35A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7033F-3CD1-4290-B528-BF6F1975A84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079F0-78DD-4B2D-934B-62F3E40FB35A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7033F-3CD1-4290-B528-BF6F1975A84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ikdörtgen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Yuvarlatılmış Dikdörtgen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079F0-78DD-4B2D-934B-62F3E40FB35A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C87033F-3CD1-4290-B528-BF6F1975A84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Dikdörtgen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ikdörtgen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079F0-78DD-4B2D-934B-62F3E40FB35A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7033F-3CD1-4290-B528-BF6F1975A84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ikdörtgen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Yuvarlatılmış Dikdörtgen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079F0-78DD-4B2D-934B-62F3E40FB35A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Dikdörtgen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Dikdörtgen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Dikdörtgen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C87033F-3CD1-4290-B528-BF6F1975A84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079F0-78DD-4B2D-934B-62F3E40FB35A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7033F-3CD1-4290-B528-BF6F1975A84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İçerik Yer Tutucusu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079F0-78DD-4B2D-934B-62F3E40FB35A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7033F-3CD1-4290-B528-BF6F1975A84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İçerik Yer Tutucusu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079F0-78DD-4B2D-934B-62F3E40FB35A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7033F-3CD1-4290-B528-BF6F1975A84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079F0-78DD-4B2D-934B-62F3E40FB35A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7033F-3CD1-4290-B528-BF6F1975A84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kdörtgen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Yuvarlatılmış Dikdörtgen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079F0-78DD-4B2D-934B-62F3E40FB35A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7033F-3CD1-4290-B528-BF6F1975A84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079F0-78DD-4B2D-934B-62F3E40FB35A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7033F-3CD1-4290-B528-BF6F1975A84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079F0-78DD-4B2D-934B-62F3E40FB35A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C87033F-3CD1-4290-B528-BF6F1975A84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Dikdörtgen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ikdörtgen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079F0-78DD-4B2D-934B-62F3E40FB35A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7033F-3CD1-4290-B528-BF6F1975A84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079F0-78DD-4B2D-934B-62F3E40FB35A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7033F-3CD1-4290-B528-BF6F1975A84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ikdörtgen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Yuvarlatılmış Dikdörtgen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079F0-78DD-4B2D-934B-62F3E40FB35A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Dikdörtgen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Dikdörtgen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Dikdörtgen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C87033F-3CD1-4290-B528-BF6F1975A84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079F0-78DD-4B2D-934B-62F3E40FB35A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7033F-3CD1-4290-B528-BF6F1975A84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İçerik Yer Tutucusu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079F0-78DD-4B2D-934B-62F3E40FB35A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7033F-3CD1-4290-B528-BF6F1975A84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İçerik Yer Tutucusu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079F0-78DD-4B2D-934B-62F3E40FB35A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7033F-3CD1-4290-B528-BF6F1975A84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079F0-78DD-4B2D-934B-62F3E40FB35A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7033F-3CD1-4290-B528-BF6F1975A84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kdörtgen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Yuvarlatılmış Dikdörtgen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079F0-78DD-4B2D-934B-62F3E40FB35A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7033F-3CD1-4290-B528-BF6F1975A84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079F0-78DD-4B2D-934B-62F3E40FB35A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C87033F-3CD1-4290-B528-BF6F1975A84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Dikdörtgen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ikdörtgen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Yuvarlatılmış Dikdörtgen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36079F0-78DD-4B2D-934B-62F3E40FB35A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C87033F-3CD1-4290-B528-BF6F1975A849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Yuvarlatılmış Dikdörtgen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36079F0-78DD-4B2D-934B-62F3E40FB35A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C87033F-3CD1-4290-B528-BF6F1975A849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0" y="1357298"/>
            <a:ext cx="9144000" cy="1928826"/>
          </a:xfrm>
          <a:solidFill>
            <a:schemeClr val="tx1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Tavukçuluktaki Gelişmeler ve Türkiye Tavukçuluğu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53869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99592" y="116632"/>
            <a:ext cx="7772400" cy="1143000"/>
          </a:xfrm>
        </p:spPr>
        <p:txBody>
          <a:bodyPr/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Türkiye Tavukçuluğu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251520" y="1412776"/>
            <a:ext cx="8640960" cy="5184576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	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Damızlık materyal yumurta tavukçuluğunda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%98.5-99.0, et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tavukçuluğunda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 %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 oranında yurtdışından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temin edilmektedir. Etçi tavuk ı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slahında araştırma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seviyesinde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bile kalmayan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çalışmalar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yumurta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tavukçuluğunda Ankara Tavukçuluk Araştırma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stasyonunda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ulusal düzeyde sürdürülmektedir.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Ayrıca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etçi ebeveynlerde alternatif üretim sistemlerine yönelik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materyal üretiminde gerçekleştirilen bazı çalışmalar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ümit verici görünmektedir.</a:t>
            </a:r>
          </a:p>
        </p:txBody>
      </p:sp>
    </p:spTree>
    <p:extLst>
      <p:ext uri="{BB962C8B-B14F-4D97-AF65-F5344CB8AC3E}">
        <p14:creationId xmlns="" xmlns:p14="http://schemas.microsoft.com/office/powerpoint/2010/main" val="141114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ERSLER\KANATLI HAYVAN YETİŞTİRME\Kanatlı Hayvan Yetiştirme 2017\20-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142984"/>
            <a:ext cx="8853876" cy="44672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6712"/>
            <a:ext cx="9108504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242981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523786" y="476672"/>
            <a:ext cx="41044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Kesimhane Yoğunluğu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4" descr="Turkey map copyv2"/>
          <p:cNvPicPr>
            <a:picLocks noChangeAspect="1" noChangeArrowheads="1"/>
          </p:cNvPicPr>
          <p:nvPr/>
        </p:nvPicPr>
        <p:blipFill rotWithShape="1">
          <a:blip r:embed="rId2" cstate="print"/>
          <a:srcRect l="2211" r="2117"/>
          <a:stretch/>
        </p:blipFill>
        <p:spPr>
          <a:xfrm>
            <a:off x="180109" y="1268760"/>
            <a:ext cx="8756073" cy="48965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642850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0"/>
            <a:ext cx="885211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Dikdörtgen"/>
          <p:cNvSpPr/>
          <p:nvPr/>
        </p:nvSpPr>
        <p:spPr>
          <a:xfrm>
            <a:off x="323528" y="5949280"/>
            <a:ext cx="8496944" cy="4320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0"/>
            <a:ext cx="835292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Dikdörtgen"/>
          <p:cNvSpPr/>
          <p:nvPr/>
        </p:nvSpPr>
        <p:spPr>
          <a:xfrm>
            <a:off x="395536" y="6309320"/>
            <a:ext cx="8496944" cy="2880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27584" y="3212976"/>
            <a:ext cx="7772400" cy="1143000"/>
          </a:xfrm>
        </p:spPr>
        <p:txBody>
          <a:bodyPr>
            <a:noAutofit/>
          </a:bodyPr>
          <a:lstStyle/>
          <a:p>
            <a:pPr algn="ctr">
              <a:lnSpc>
                <a:spcPct val="200000"/>
              </a:lnSpc>
            </a:pPr>
            <a:r>
              <a:rPr lang="tr-TR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Kanatlı Eti Üretim ve Tüketim İstatistikleri</a:t>
            </a:r>
            <a:endParaRPr lang="tr-TR" sz="4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25399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/>
          <p:nvPr/>
        </p:nvPicPr>
        <p:blipFill rotWithShape="1">
          <a:blip r:embed="rId2" cstate="print"/>
          <a:srcRect l="11905" t="10292" r="12037" b="10900"/>
          <a:stretch/>
        </p:blipFill>
        <p:spPr bwMode="auto">
          <a:xfrm>
            <a:off x="179512" y="260648"/>
            <a:ext cx="8856984" cy="64087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4033972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/>
          <p:nvPr/>
        </p:nvPicPr>
        <p:blipFill rotWithShape="1">
          <a:blip r:embed="rId2" cstate="print"/>
          <a:srcRect l="12401" t="12644" r="12699" b="7665"/>
          <a:stretch/>
        </p:blipFill>
        <p:spPr bwMode="auto">
          <a:xfrm>
            <a:off x="0" y="188640"/>
            <a:ext cx="9144000" cy="64087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93071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9180512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12" y="2631901"/>
            <a:ext cx="9144000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Dikdörtgen"/>
          <p:cNvSpPr/>
          <p:nvPr/>
        </p:nvSpPr>
        <p:spPr>
          <a:xfrm>
            <a:off x="179512" y="6093296"/>
            <a:ext cx="8496944" cy="4320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67544" y="764704"/>
            <a:ext cx="8147248" cy="5616624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3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Tavukçulukta </a:t>
            </a:r>
            <a:r>
              <a:rPr lang="tr-TR" sz="3200" dirty="0">
                <a:latin typeface="Times New Roman" pitchFamily="18" charset="0"/>
                <a:cs typeface="Times New Roman" pitchFamily="18" charset="0"/>
              </a:rPr>
              <a:t>özellikle son 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50-60 yıldır sürdürülen </a:t>
            </a:r>
            <a:r>
              <a:rPr lang="tr-TR" sz="3200" dirty="0">
                <a:latin typeface="Times New Roman" pitchFamily="18" charset="0"/>
                <a:cs typeface="Times New Roman" pitchFamily="18" charset="0"/>
              </a:rPr>
              <a:t>genetik ve çevresel 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ıslah çalışmalarının </a:t>
            </a:r>
            <a:r>
              <a:rPr lang="tr-TR" sz="3200" dirty="0">
                <a:latin typeface="Times New Roman" pitchFamily="18" charset="0"/>
                <a:cs typeface="Times New Roman" pitchFamily="18" charset="0"/>
              </a:rPr>
              <a:t>sonucunda, 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kanatlı </a:t>
            </a:r>
            <a:r>
              <a:rPr lang="tr-TR" sz="3200" dirty="0">
                <a:latin typeface="Times New Roman" pitchFamily="18" charset="0"/>
                <a:cs typeface="Times New Roman" pitchFamily="18" charset="0"/>
              </a:rPr>
              <a:t>sektöründe çok önemli 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gelişmeler kaydedilmiştir</a:t>
            </a:r>
            <a:r>
              <a:rPr lang="tr-TR" sz="32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tr-TR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3200" dirty="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</p:spTree>
    <p:extLst>
      <p:ext uri="{BB962C8B-B14F-4D97-AF65-F5344CB8AC3E}">
        <p14:creationId xmlns="" xmlns:p14="http://schemas.microsoft.com/office/powerpoint/2010/main" val="37835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Dikdörtgen"/>
          <p:cNvSpPr/>
          <p:nvPr/>
        </p:nvSpPr>
        <p:spPr>
          <a:xfrm>
            <a:off x="179512" y="5949280"/>
            <a:ext cx="8496944" cy="4320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Dikdörtgen"/>
          <p:cNvSpPr/>
          <p:nvPr/>
        </p:nvSpPr>
        <p:spPr>
          <a:xfrm>
            <a:off x="179512" y="5733256"/>
            <a:ext cx="8496944" cy="4320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Dikdörtgen"/>
          <p:cNvSpPr/>
          <p:nvPr/>
        </p:nvSpPr>
        <p:spPr>
          <a:xfrm rot="5400000">
            <a:off x="5400092" y="2888940"/>
            <a:ext cx="6120680" cy="8640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/>
          <p:nvPr/>
        </p:nvPicPr>
        <p:blipFill rotWithShape="1">
          <a:blip r:embed="rId2" cstate="print"/>
          <a:srcRect l="37367" t="11468" r="38492" b="16487"/>
          <a:stretch/>
        </p:blipFill>
        <p:spPr bwMode="auto">
          <a:xfrm>
            <a:off x="1835696" y="0"/>
            <a:ext cx="5616624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2880211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/>
          <p:nvPr/>
        </p:nvPicPr>
        <p:blipFill rotWithShape="1">
          <a:blip r:embed="rId2" cstate="print"/>
          <a:srcRect l="62665" t="19408" r="13690" b="19428"/>
          <a:stretch/>
        </p:blipFill>
        <p:spPr bwMode="auto">
          <a:xfrm>
            <a:off x="1763688" y="28884"/>
            <a:ext cx="5760640" cy="68291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142365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/>
          <p:nvPr/>
        </p:nvPicPr>
        <p:blipFill rotWithShape="1">
          <a:blip r:embed="rId2" cstate="print"/>
          <a:srcRect l="16204" t="21173" r="15509" b="25014"/>
          <a:stretch/>
        </p:blipFill>
        <p:spPr bwMode="auto">
          <a:xfrm>
            <a:off x="179512" y="548680"/>
            <a:ext cx="8856984" cy="55446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3065629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/>
          <p:nvPr/>
        </p:nvPicPr>
        <p:blipFill rotWithShape="1">
          <a:blip r:embed="rId2" cstate="print"/>
          <a:srcRect l="10251" t="25289" r="14517" b="8841"/>
          <a:stretch/>
        </p:blipFill>
        <p:spPr bwMode="auto">
          <a:xfrm>
            <a:off x="0" y="620688"/>
            <a:ext cx="9144000" cy="54726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3338151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/>
          <p:nvPr/>
        </p:nvPicPr>
        <p:blipFill rotWithShape="1">
          <a:blip r:embed="rId2" cstate="print"/>
          <a:srcRect l="11078" t="27348" r="14021" b="12664"/>
          <a:stretch/>
        </p:blipFill>
        <p:spPr bwMode="auto">
          <a:xfrm>
            <a:off x="0" y="548680"/>
            <a:ext cx="9144000" cy="56166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123176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/>
          <p:nvPr/>
        </p:nvPicPr>
        <p:blipFill rotWithShape="1">
          <a:blip r:embed="rId2" cstate="print"/>
          <a:srcRect l="9755" t="24995" r="13029" b="9430"/>
          <a:stretch/>
        </p:blipFill>
        <p:spPr bwMode="auto">
          <a:xfrm>
            <a:off x="0" y="404664"/>
            <a:ext cx="9144000" cy="61206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1408872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/>
          <p:nvPr/>
        </p:nvPicPr>
        <p:blipFill rotWithShape="1">
          <a:blip r:embed="rId2" cstate="print"/>
          <a:srcRect l="10252" t="23230" r="10384" b="8841"/>
          <a:stretch/>
        </p:blipFill>
        <p:spPr bwMode="auto">
          <a:xfrm>
            <a:off x="31976" y="548680"/>
            <a:ext cx="9112024" cy="57606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1035662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251520" y="332656"/>
            <a:ext cx="8640960" cy="640871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Genetik, ıslah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biyoteknoloji, yem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yem katkı maddelerinin üretimi,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kesimhane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ileri işleme endüstrisi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ekipman sanayi, yumurta ve yumurta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ürünleri endüstrisi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kuluçkacılık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sağlık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koruma, ilaç ve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aşı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endüstrisi,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pazarlama, muhafaza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yetiştirme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sistemlerindeki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hızlı gelişmeler sayesinde tavukçuluk sektörü üretimden tüketime kadar ilgili olduğu alanların da etkisiyle bir endüstri kolu durumundadır.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96701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/>
          <p:nvPr/>
        </p:nvPicPr>
        <p:blipFill rotWithShape="1">
          <a:blip r:embed="rId2" cstate="print"/>
          <a:srcRect l="9094" t="12056" r="12533" b="10312"/>
          <a:stretch/>
        </p:blipFill>
        <p:spPr bwMode="auto">
          <a:xfrm>
            <a:off x="107504" y="404664"/>
            <a:ext cx="8928992" cy="59766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938220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27584" y="3212976"/>
            <a:ext cx="7772400" cy="1143000"/>
          </a:xfrm>
        </p:spPr>
        <p:txBody>
          <a:bodyPr>
            <a:noAutofit/>
          </a:bodyPr>
          <a:lstStyle/>
          <a:p>
            <a:pPr algn="ctr">
              <a:lnSpc>
                <a:spcPct val="200000"/>
              </a:lnSpc>
            </a:pPr>
            <a:r>
              <a:rPr lang="tr-TR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Yumurta Üretim ve Tüketim İstatistikleri</a:t>
            </a:r>
            <a:endParaRPr lang="tr-TR" sz="4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85257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2696"/>
            <a:ext cx="9071353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2696"/>
            <a:ext cx="9047500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6044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9144000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Metin kutusu"/>
          <p:cNvSpPr txBox="1"/>
          <p:nvPr/>
        </p:nvSpPr>
        <p:spPr>
          <a:xfrm>
            <a:off x="179512" y="260648"/>
            <a:ext cx="13778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/>
              <a:t>Türkiye</a:t>
            </a:r>
            <a:endParaRPr lang="tr-TR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0"/>
            <a:ext cx="8892480" cy="6878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Dikdörtgen"/>
          <p:cNvSpPr/>
          <p:nvPr/>
        </p:nvSpPr>
        <p:spPr>
          <a:xfrm>
            <a:off x="395536" y="6165304"/>
            <a:ext cx="8496944" cy="4320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8680"/>
            <a:ext cx="9144000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Dikdörtgen"/>
          <p:cNvSpPr/>
          <p:nvPr/>
        </p:nvSpPr>
        <p:spPr>
          <a:xfrm>
            <a:off x="179512" y="5301208"/>
            <a:ext cx="8496944" cy="4320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764704"/>
            <a:ext cx="9036496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6672"/>
            <a:ext cx="9144000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Dikdörtgen"/>
          <p:cNvSpPr/>
          <p:nvPr/>
        </p:nvSpPr>
        <p:spPr>
          <a:xfrm>
            <a:off x="107504" y="5229200"/>
            <a:ext cx="8496944" cy="4320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229600" cy="1152128"/>
          </a:xfrm>
        </p:spPr>
        <p:txBody>
          <a:bodyPr>
            <a:noAutofit/>
          </a:bodyPr>
          <a:lstStyle/>
          <a:p>
            <a:pPr algn="ctr"/>
            <a:r>
              <a:rPr lang="tr-TR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Tavukçuluğun hayvancılık sektörü </a:t>
            </a:r>
            <a:r>
              <a:rPr lang="tr-TR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içerisinde </a:t>
            </a:r>
            <a:r>
              <a:rPr lang="tr-TR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diğerlerinden daha fazla gelişmesindeki başlıca etkenler;</a:t>
            </a:r>
            <a:endParaRPr lang="tr-TR" sz="3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79512" y="1628800"/>
            <a:ext cx="8856984" cy="532859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tr-TR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Üreme kabiliyetleri yüksektir</a:t>
            </a:r>
          </a:p>
          <a:p>
            <a:pPr algn="just"/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Hiçbir inanç sisteminde kısıtlanmamıştır</a:t>
            </a:r>
          </a:p>
          <a:p>
            <a:pPr algn="just"/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İnsanın bedensel ve zihinsel gelişiminde önemi anlaşıldıkça talep artmıştır</a:t>
            </a:r>
          </a:p>
          <a:p>
            <a:pPr algn="just"/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Barındırmada alan ihtiyacı azdır</a:t>
            </a:r>
          </a:p>
          <a:p>
            <a:pPr algn="just"/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Yılın her dönemi üretim sürdürülebilmektedir</a:t>
            </a:r>
          </a:p>
          <a:p>
            <a:pPr algn="just"/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Islah çalışmaları kısa sürede sonuç vermektedir</a:t>
            </a:r>
          </a:p>
          <a:p>
            <a:pPr algn="just"/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İşgücü gereksinimi azdır.</a:t>
            </a:r>
          </a:p>
        </p:txBody>
      </p:sp>
    </p:spTree>
    <p:extLst>
      <p:ext uri="{BB962C8B-B14F-4D97-AF65-F5344CB8AC3E}">
        <p14:creationId xmlns="" xmlns:p14="http://schemas.microsoft.com/office/powerpoint/2010/main" val="193760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/>
          <p:cNvSpPr txBox="1"/>
          <p:nvPr/>
        </p:nvSpPr>
        <p:spPr>
          <a:xfrm>
            <a:off x="0" y="1071546"/>
            <a:ext cx="9144000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Yumurtacı Tavuk Islahı Çalışmaları</a:t>
            </a:r>
            <a:endParaRPr lang="tr-TR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03296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9134752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/>
          <p:nvPr/>
        </p:nvPicPr>
        <p:blipFill rotWithShape="1">
          <a:blip r:embed="rId2" cstate="print"/>
          <a:srcRect l="55986" t="24673" r="12733" b="8161"/>
          <a:stretch/>
        </p:blipFill>
        <p:spPr bwMode="auto">
          <a:xfrm>
            <a:off x="755576" y="332656"/>
            <a:ext cx="7488832" cy="60486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367627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0" y="1500174"/>
            <a:ext cx="9144000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Etçi Tavuk Islahı Çalışmaları</a:t>
            </a:r>
            <a:endParaRPr lang="tr-TR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2722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9144000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772400" cy="706090"/>
          </a:xfrm>
        </p:spPr>
        <p:txBody>
          <a:bodyPr>
            <a:normAutofit/>
          </a:bodyPr>
          <a:lstStyle/>
          <a:p>
            <a:r>
              <a:rPr lang="tr-TR" sz="3200" b="1" dirty="0" smtClean="0">
                <a:latin typeface="Times New Roman" pitchFamily="18" charset="0"/>
                <a:cs typeface="Times New Roman" pitchFamily="18" charset="0"/>
              </a:rPr>
              <a:t>Dünya’da Tavukçuluk ve Türkiye’nin Yeri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23528" y="1052736"/>
            <a:ext cx="8496944" cy="554461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Dünya nüfusunun 2050 yılına kadar 1/3 oranında ve büyük ölçüde Asya ve Afrika kıtalarında artması beklenmektedir. 10 yıl içinde küresel tarım içinde hayvancılık ve biyo-yakıt üretiminin buğday ve pirinç gibi tarımsal ürünlere göre çok daha yüksek artış göstereceği ve hayvancılık içinde kanatlı hayvan üretiminin 2050 yılındaki payının, günümüze göre yaklaşık ikiye katlanacağı tahmin edilmektedir.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2715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67544" y="692696"/>
            <a:ext cx="8352928" cy="532710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	Yem</a:t>
            </a:r>
            <a:r>
              <a:rPr lang="tr-TR" sz="3200" dirty="0">
                <a:latin typeface="Times New Roman" pitchFamily="18" charset="0"/>
                <a:cs typeface="Times New Roman" pitchFamily="18" charset="0"/>
              </a:rPr>
              <a:t>, kanatlı üretiminde girdiler içinde en önemli öğedir. Dünyada üretilen yem hammaddelerinin 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% 40’ı </a:t>
            </a:r>
            <a:r>
              <a:rPr lang="tr-TR" sz="3200" dirty="0">
                <a:latin typeface="Times New Roman" pitchFamily="18" charset="0"/>
                <a:cs typeface="Times New Roman" pitchFamily="18" charset="0"/>
              </a:rPr>
              <a:t>kanatlı sektöründe kullanılmaktadır. Aynı zamanda insan gıdası olan mısır ve soyanın kanatlı yemi olarak kullanılması ile yem fiyatlarında artışın sürmesi de öngörüler arasındadır.</a:t>
            </a:r>
            <a:endParaRPr lang="tr-TR" sz="3200" dirty="0"/>
          </a:p>
        </p:txBody>
      </p:sp>
    </p:spTree>
    <p:extLst>
      <p:ext uri="{BB962C8B-B14F-4D97-AF65-F5344CB8AC3E}">
        <p14:creationId xmlns="" xmlns:p14="http://schemas.microsoft.com/office/powerpoint/2010/main" val="55247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67544" y="332656"/>
            <a:ext cx="8352928" cy="626469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endParaRPr lang="tr-TR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	 2006 yılından </a:t>
            </a:r>
            <a:r>
              <a:rPr lang="tr-TR" sz="3200" dirty="0">
                <a:latin typeface="Times New Roman" pitchFamily="18" charset="0"/>
                <a:cs typeface="Times New Roman" pitchFamily="18" charset="0"/>
              </a:rPr>
              <a:t>itibaren tavuk yemlerinde büyümeyi 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teşvik </a:t>
            </a:r>
            <a:r>
              <a:rPr lang="tr-TR" sz="3200" dirty="0">
                <a:latin typeface="Times New Roman" pitchFamily="18" charset="0"/>
                <a:cs typeface="Times New Roman" pitchFamily="18" charset="0"/>
              </a:rPr>
              <a:t>edici antibiyotik 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kullanımı</a:t>
            </a:r>
            <a:r>
              <a:rPr lang="tr-TR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kesinlikle yasaklanmıştır. </a:t>
            </a:r>
            <a:r>
              <a:rPr lang="tr-TR" sz="3200" dirty="0">
                <a:latin typeface="Times New Roman" pitchFamily="18" charset="0"/>
                <a:cs typeface="Times New Roman" pitchFamily="18" charset="0"/>
              </a:rPr>
              <a:t>Tedavi 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amaçlı </a:t>
            </a:r>
            <a:r>
              <a:rPr lang="tr-TR" sz="3200" dirty="0">
                <a:latin typeface="Times New Roman" pitchFamily="18" charset="0"/>
                <a:cs typeface="Times New Roman" pitchFamily="18" charset="0"/>
              </a:rPr>
              <a:t>antibiyotik uygulanan 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hayvanların da kullanılan antibiyotiğin </a:t>
            </a:r>
            <a:r>
              <a:rPr lang="tr-TR" sz="3200" dirty="0">
                <a:latin typeface="Times New Roman" pitchFamily="18" charset="0"/>
                <a:cs typeface="Times New Roman" pitchFamily="18" charset="0"/>
              </a:rPr>
              <a:t>yasal ilaç 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kalıntı arınma </a:t>
            </a:r>
            <a:r>
              <a:rPr lang="tr-TR" sz="3200" dirty="0">
                <a:latin typeface="Times New Roman" pitchFamily="18" charset="0"/>
                <a:cs typeface="Times New Roman" pitchFamily="18" charset="0"/>
              </a:rPr>
              <a:t>sürelerini 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tamamlanmadan kesilmemesi </a:t>
            </a:r>
            <a:r>
              <a:rPr lang="tr-TR" sz="3200" dirty="0">
                <a:latin typeface="Times New Roman" pitchFamily="18" charset="0"/>
                <a:cs typeface="Times New Roman" pitchFamily="18" charset="0"/>
              </a:rPr>
              <a:t>ve tüketime 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sunulmaması </a:t>
            </a:r>
            <a:r>
              <a:rPr lang="tr-TR" sz="3200" dirty="0">
                <a:latin typeface="Times New Roman" pitchFamily="18" charset="0"/>
                <a:cs typeface="Times New Roman" pitchFamily="18" charset="0"/>
              </a:rPr>
              <a:t>gerekmektedir. </a:t>
            </a:r>
          </a:p>
        </p:txBody>
      </p:sp>
    </p:spTree>
    <p:extLst>
      <p:ext uri="{BB962C8B-B14F-4D97-AF65-F5344CB8AC3E}">
        <p14:creationId xmlns="" xmlns:p14="http://schemas.microsoft.com/office/powerpoint/2010/main" val="212656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611560" y="404664"/>
            <a:ext cx="8208912" cy="5976664"/>
          </a:xfrm>
        </p:spPr>
        <p:txBody>
          <a:bodyPr/>
          <a:lstStyle/>
          <a:p>
            <a:pPr marL="0" indent="0">
              <a:buNone/>
            </a:pP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Kanatlı sektöründe Türkiye’nin avantajları</a:t>
            </a:r>
          </a:p>
          <a:p>
            <a:pPr marL="0" indent="0">
              <a:buNone/>
            </a:pPr>
            <a:endParaRPr lang="tr-TR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Bilgi birikimi</a:t>
            </a:r>
          </a:p>
          <a:p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Üretim teknolojisi</a:t>
            </a:r>
          </a:p>
          <a:p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Hedef pazarlara yakınlığı</a:t>
            </a:r>
          </a:p>
          <a:p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AB normlarında üretim</a:t>
            </a:r>
          </a:p>
          <a:p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İşleme kapasitesi</a:t>
            </a:r>
          </a:p>
          <a:p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İhracat potansiyeli</a:t>
            </a:r>
          </a:p>
          <a:p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Katma değer ile birlikte sektörün sağladığı yoğun istihdam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5947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Avrupa Birliği ve Türkiye Tavukçuluğu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	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ülkelerinde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kanatlı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eti üretiminde en etkin olan ülkeler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Fransa,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İngiltere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Almanya ve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İspanya’dır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Son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katılan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ülkede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dünya ölçeğinde sıralamaya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girebilecek bir üretim yoktur. Türkiye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2011 yılı verilerine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 Fransa’dan sonra en yüksek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kanatlı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eti üretimine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sahiptir. AB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ülkelerinde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kanatlı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etinde özel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etiketlenmiş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Label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Rouge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üretim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düzeyinde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önemli seviyelerde yer alan Fransa en yüksek üretim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düzeyini sürdürmektedir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3150691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isse Senedi">
  <a:themeElements>
    <a:clrScheme name="Hisse Sened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isse Senedi">
  <a:themeElements>
    <a:clrScheme name="Hisse Sened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1034</TotalTime>
  <Words>111</Words>
  <Application>Microsoft Office PowerPoint</Application>
  <PresentationFormat>Ekran Gösterisi (4:3)</PresentationFormat>
  <Paragraphs>39</Paragraphs>
  <Slides>44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44</vt:i4>
      </vt:variant>
    </vt:vector>
  </HeadingPairs>
  <TitlesOfParts>
    <vt:vector size="46" baseType="lpstr">
      <vt:lpstr>Hisse Senedi</vt:lpstr>
      <vt:lpstr>1_Hisse Senedi</vt:lpstr>
      <vt:lpstr>Tavukçuluktaki Gelişmeler ve Türkiye Tavukçuluğu</vt:lpstr>
      <vt:lpstr>Slayt 2</vt:lpstr>
      <vt:lpstr>Slayt 3</vt:lpstr>
      <vt:lpstr>Tavukçuluğun hayvancılık sektörü içerisinde diğerlerinden daha fazla gelişmesindeki başlıca etkenler;</vt:lpstr>
      <vt:lpstr>Dünya’da Tavukçuluk ve Türkiye’nin Yeri</vt:lpstr>
      <vt:lpstr>Slayt 6</vt:lpstr>
      <vt:lpstr>Slayt 7</vt:lpstr>
      <vt:lpstr>Slayt 8</vt:lpstr>
      <vt:lpstr>Avrupa Birliği ve Türkiye Tavukçuluğu</vt:lpstr>
      <vt:lpstr>Türkiye Tavukçuluğu</vt:lpstr>
      <vt:lpstr>Slayt 11</vt:lpstr>
      <vt:lpstr>Slayt 12</vt:lpstr>
      <vt:lpstr>Slayt 13</vt:lpstr>
      <vt:lpstr>Slayt 14</vt:lpstr>
      <vt:lpstr>Slayt 15</vt:lpstr>
      <vt:lpstr>Kanatlı Eti Üretim ve Tüketim İstatistikleri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  <vt:lpstr>Slayt 28</vt:lpstr>
      <vt:lpstr>Slayt 29</vt:lpstr>
      <vt:lpstr>Slayt 30</vt:lpstr>
      <vt:lpstr>Yumurta Üretim ve Tüketim İstatistikleri</vt:lpstr>
      <vt:lpstr>Slayt 32</vt:lpstr>
      <vt:lpstr>Slayt 33</vt:lpstr>
      <vt:lpstr>Slayt 34</vt:lpstr>
      <vt:lpstr>Slayt 35</vt:lpstr>
      <vt:lpstr>Slayt 36</vt:lpstr>
      <vt:lpstr>Slayt 37</vt:lpstr>
      <vt:lpstr>Slayt 38</vt:lpstr>
      <vt:lpstr>Slayt 39</vt:lpstr>
      <vt:lpstr>Slayt 40</vt:lpstr>
      <vt:lpstr>Slayt 41</vt:lpstr>
      <vt:lpstr>Slayt 42</vt:lpstr>
      <vt:lpstr>Slayt 43</vt:lpstr>
      <vt:lpstr>Slayt 44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Tavukçuluktaki Gelişmeler ve Türkiye Tavukçuluğu</dc:title>
  <dc:creator>Ahmet</dc:creator>
  <cp:lastModifiedBy>Samsung</cp:lastModifiedBy>
  <cp:revision>119</cp:revision>
  <dcterms:created xsi:type="dcterms:W3CDTF">2014-02-06T09:51:43Z</dcterms:created>
  <dcterms:modified xsi:type="dcterms:W3CDTF">2017-12-17T06:59:37Z</dcterms:modified>
</cp:coreProperties>
</file>