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9.6.2015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Tam Sayılar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olarak negatif değerler, ondalıklar ve kesirler </a:t>
            </a:r>
            <a:r>
              <a:rPr lang="tr-TR" dirty="0" smtClean="0"/>
              <a:t>yerine, tam </a:t>
            </a:r>
            <a:r>
              <a:rPr lang="tr-TR" dirty="0" smtClean="0"/>
              <a:t>sayılarla birlikte tanıtılır –doğal sayılar ve </a:t>
            </a:r>
            <a:r>
              <a:rPr lang="tr-TR" dirty="0" smtClean="0"/>
              <a:t>onların negatifleri </a:t>
            </a:r>
            <a:r>
              <a:rPr lang="tr-TR" dirty="0" smtClean="0"/>
              <a:t>ya da tersleri.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Tam Sayıları İncelemek İçin </a:t>
            </a:r>
            <a:r>
              <a:rPr lang="tr-TR" b="1" dirty="0" smtClean="0">
                <a:solidFill>
                  <a:srgbClr val="0070C0"/>
                </a:solidFill>
              </a:rPr>
              <a:t>Bağlamlar</a:t>
            </a:r>
          </a:p>
          <a:p>
            <a:r>
              <a:rPr lang="tr-TR" sz="2700" b="1" dirty="0" smtClean="0"/>
              <a:t>Nicelik İçeren </a:t>
            </a:r>
            <a:r>
              <a:rPr lang="tr-TR" sz="2700" b="1" dirty="0" smtClean="0"/>
              <a:t>Bağlamlar</a:t>
            </a:r>
          </a:p>
          <a:p>
            <a:r>
              <a:rPr lang="tr-TR" sz="2700" b="1" dirty="0" smtClean="0"/>
              <a:t>Doğrusal </a:t>
            </a:r>
            <a:r>
              <a:rPr lang="tr-TR" sz="2700" b="1" dirty="0" smtClean="0"/>
              <a:t>bağlamlar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53093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58" y="176542"/>
            <a:ext cx="4930809" cy="62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Negatif Sayıların </a:t>
            </a:r>
            <a:r>
              <a:rPr lang="tr-TR" b="1" dirty="0" smtClean="0">
                <a:solidFill>
                  <a:srgbClr val="0070C0"/>
                </a:solidFill>
              </a:rPr>
              <a:t>Anlamı</a:t>
            </a:r>
          </a:p>
          <a:p>
            <a:r>
              <a:rPr lang="tr-TR" sz="2700" b="1" dirty="0" smtClean="0"/>
              <a:t>Mutlak </a:t>
            </a:r>
            <a:r>
              <a:rPr lang="tr-TR" sz="2700" b="1" dirty="0" smtClean="0"/>
              <a:t>değer</a:t>
            </a:r>
          </a:p>
          <a:p>
            <a:r>
              <a:rPr lang="tr-TR" sz="2700" b="1" dirty="0" smtClean="0"/>
              <a:t>Gösterimler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Tam Sayıların Öğretimi İçin İki </a:t>
            </a:r>
            <a:r>
              <a:rPr lang="tr-TR" b="1" dirty="0" smtClean="0">
                <a:solidFill>
                  <a:srgbClr val="0070C0"/>
                </a:solidFill>
              </a:rPr>
              <a:t>Model</a:t>
            </a:r>
          </a:p>
          <a:p>
            <a:r>
              <a:rPr lang="tr-TR" sz="2700" b="1" dirty="0" smtClean="0"/>
              <a:t>Sayma pulları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02" y="1855776"/>
            <a:ext cx="8188610" cy="34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Sayı </a:t>
            </a:r>
            <a:r>
              <a:rPr lang="tr-TR" b="1" dirty="0" smtClean="0"/>
              <a:t>Doğruları</a:t>
            </a:r>
          </a:p>
          <a:p>
            <a:r>
              <a:rPr lang="tr-TR" b="1" dirty="0" smtClean="0"/>
              <a:t>Hangi Model Kullanılacak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38328"/>
            <a:ext cx="7429552" cy="43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Tam Sayılarla İşlemler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Öğrencileriniz tam sayıların her bir model </a:t>
            </a:r>
            <a:r>
              <a:rPr lang="nn-NO" dirty="0" smtClean="0"/>
              <a:t>tarafından</a:t>
            </a:r>
            <a:r>
              <a:rPr lang="tr-TR" dirty="0" smtClean="0"/>
              <a:t> nasıl </a:t>
            </a:r>
            <a:r>
              <a:rPr lang="tr-TR" dirty="0" smtClean="0"/>
              <a:t>temsil edildiğini anladıktan sonra tam sayılar için </a:t>
            </a:r>
            <a:r>
              <a:rPr lang="tr-TR" dirty="0" smtClean="0"/>
              <a:t>işlemleri problem </a:t>
            </a:r>
            <a:r>
              <a:rPr lang="tr-TR" dirty="0" smtClean="0"/>
              <a:t>biçiminde sunabilirsiniz.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Toplama ve Çıkarma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63" y="714356"/>
            <a:ext cx="738187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95" y="214290"/>
            <a:ext cx="7892344" cy="618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Çarpma ve Bölme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68" y="853090"/>
            <a:ext cx="5652433" cy="53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23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 Üslü Sayı, Tam Sayı ve Gerçek Sayı Kavramlarının Gelişimi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82" y="357166"/>
            <a:ext cx="9145588" cy="56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921674" cy="631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07947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Gerçek Sayılar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Rasyonel Sayılar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204" y="1487096"/>
            <a:ext cx="7370954" cy="465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İrrasyonel Sayılar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528" y="789910"/>
            <a:ext cx="4002116" cy="571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Kök kavramının tanıtılması.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075" y="895541"/>
            <a:ext cx="7288264" cy="50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Gerçek Sayıların Yoğunluğu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178369"/>
            <a:ext cx="8286808" cy="450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6" y="1285861"/>
            <a:ext cx="87639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23" y="285728"/>
            <a:ext cx="7859768" cy="57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Üslü Sayılar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Teknolojik dünyamızda sayılar çok büyük ya da </a:t>
            </a:r>
            <a:r>
              <a:rPr lang="tr-TR" dirty="0" smtClean="0"/>
              <a:t>çok küçük </a:t>
            </a:r>
            <a:r>
              <a:rPr lang="tr-TR" dirty="0" smtClean="0"/>
              <a:t>olabildikleri için bunları standart biçimde ifade </a:t>
            </a:r>
            <a:r>
              <a:rPr lang="tr-TR" dirty="0" smtClean="0"/>
              <a:t>etmek külfetli </a:t>
            </a:r>
            <a:r>
              <a:rPr lang="tr-TR" dirty="0" smtClean="0"/>
              <a:t>olmaktadır. Üstel gösterim, sayısal ya da </a:t>
            </a:r>
            <a:r>
              <a:rPr lang="tr-TR" dirty="0" smtClean="0"/>
              <a:t>niceliksel bilgilerin </a:t>
            </a:r>
            <a:r>
              <a:rPr lang="tr-TR" dirty="0" smtClean="0"/>
              <a:t>iletişiminde çok daha kullanışlıdır.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İfadelerdeki Üsler ve Denklemler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8504"/>
            <a:ext cx="6115415" cy="549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İşlem önceliği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62" y="642918"/>
            <a:ext cx="7794314" cy="581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921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Negatif </a:t>
            </a:r>
            <a:r>
              <a:rPr lang="tr-TR" b="1" dirty="0" smtClean="0">
                <a:solidFill>
                  <a:srgbClr val="0070C0"/>
                </a:solidFill>
              </a:rPr>
              <a:t>Üsler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Bilimsel Gösterim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170" y="1428736"/>
            <a:ext cx="527859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Çok Büyük Sayılar İçin </a:t>
            </a:r>
            <a:r>
              <a:rPr lang="tr-TR" b="1" dirty="0" smtClean="0"/>
              <a:t>Bağlamlar</a:t>
            </a:r>
          </a:p>
          <a:p>
            <a:r>
              <a:rPr lang="tr-TR" b="1" dirty="0" smtClean="0"/>
              <a:t>Çok Küçük Sayılar İçin </a:t>
            </a:r>
            <a:r>
              <a:rPr lang="tr-TR" b="1" dirty="0" smtClean="0"/>
              <a:t>Bağlamlar</a:t>
            </a:r>
          </a:p>
          <a:p>
            <a:r>
              <a:rPr lang="tr-TR" b="1" dirty="0" smtClean="0"/>
              <a:t>Hesap makinesinde bilimsel gösterim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159</Words>
  <PresentationFormat>Ekran Gösterisi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Slayt 1</vt:lpstr>
      <vt:lpstr>KISIM II Matematiksel Kavram ve Prosedürlerin Gelişimi</vt:lpstr>
      <vt:lpstr>Slayt 3</vt:lpstr>
      <vt:lpstr>Slayt 4</vt:lpstr>
      <vt:lpstr>Üslü Sayılar</vt:lpstr>
      <vt:lpstr>Slayt 6</vt:lpstr>
      <vt:lpstr>Slayt 7</vt:lpstr>
      <vt:lpstr>Slayt 8</vt:lpstr>
      <vt:lpstr>Slayt 9</vt:lpstr>
      <vt:lpstr>Tam Sayılar</vt:lpstr>
      <vt:lpstr>Slayt 11</vt:lpstr>
      <vt:lpstr>Slayt 12</vt:lpstr>
      <vt:lpstr>Slayt 13</vt:lpstr>
      <vt:lpstr>Slayt 14</vt:lpstr>
      <vt:lpstr>Slayt 15</vt:lpstr>
      <vt:lpstr>Tam Sayılarla İşlemler</vt:lpstr>
      <vt:lpstr>Slayt 17</vt:lpstr>
      <vt:lpstr>Slayt 18</vt:lpstr>
      <vt:lpstr>Slayt 19</vt:lpstr>
      <vt:lpstr>Slayt 20</vt:lpstr>
      <vt:lpstr>Slayt 21</vt:lpstr>
      <vt:lpstr>Gerçek Sayılar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32</cp:revision>
  <dcterms:created xsi:type="dcterms:W3CDTF">2015-06-01T11:06:26Z</dcterms:created>
  <dcterms:modified xsi:type="dcterms:W3CDTF">2015-06-09T12:51:49Z</dcterms:modified>
</cp:coreProperties>
</file>