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8"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27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2032ABEC-66E2-4962-8487-B4BAAA16041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39358AF1-F893-445B-866D-8A8D3701D7E6}" type="slidenum">
              <a:rPr lang="tr-TR"/>
              <a:pPr>
                <a:defRPr/>
              </a:pPr>
              <a:t>‹#›</a:t>
            </a:fld>
            <a:endParaRPr lang="tr-TR"/>
          </a:p>
        </p:txBody>
      </p:sp>
    </p:spTree>
    <p:extLst>
      <p:ext uri="{BB962C8B-B14F-4D97-AF65-F5344CB8AC3E}">
        <p14:creationId xmlns="" xmlns:p14="http://schemas.microsoft.com/office/powerpoint/2010/main" val="312385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32ABEC-66E2-4962-8487-B4BAAA16041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32ABEC-66E2-4962-8487-B4BAAA16041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BADCCD80-DD01-45BC-8C94-83482E0AB525}" type="datetimeFigureOut">
              <a:rPr lang="tr-TR" smtClean="0"/>
              <a:pPr/>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2032ABEC-66E2-4962-8487-B4BAAA160411}"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DCCD80-DD01-45BC-8C94-83482E0AB525}" type="datetimeFigureOut">
              <a:rPr lang="tr-TR" smtClean="0"/>
              <a:pPr/>
              <a:t>14.05.2018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32ABEC-66E2-4962-8487-B4BAAA160411}"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71472" y="1571612"/>
            <a:ext cx="7851648" cy="2471742"/>
          </a:xfrm>
        </p:spPr>
        <p:txBody>
          <a:bodyPr>
            <a:normAutofit fontScale="90000"/>
          </a:bodyPr>
          <a:lstStyle/>
          <a:p>
            <a:pPr algn="ctr"/>
            <a:r>
              <a:rPr lang="en-US" dirty="0" smtClean="0"/>
              <a:t>ZTM 316 </a:t>
            </a:r>
            <a:r>
              <a:rPr lang="en-US" dirty="0" err="1" smtClean="0"/>
              <a:t>Mekanizmalar</a:t>
            </a:r>
            <a:r>
              <a:rPr lang="en-US" dirty="0" smtClean="0"/>
              <a:t> </a:t>
            </a:r>
            <a:r>
              <a:rPr lang="tr-TR" smtClean="0"/>
              <a:t/>
            </a:r>
            <a:br>
              <a:rPr lang="tr-TR" smtClean="0"/>
            </a:br>
            <a:r>
              <a:rPr lang="tr-TR" dirty="0" smtClean="0">
                <a:solidFill>
                  <a:schemeClr val="tx1"/>
                </a:solidFill>
              </a:rPr>
              <a:t/>
            </a:r>
            <a:br>
              <a:rPr lang="tr-TR" dirty="0" smtClean="0">
                <a:solidFill>
                  <a:schemeClr val="tx1"/>
                </a:solidFill>
              </a:rPr>
            </a:br>
            <a:r>
              <a:rPr lang="tr-TR" dirty="0" smtClean="0">
                <a:solidFill>
                  <a:schemeClr val="tx1"/>
                </a:solidFill>
              </a:rPr>
              <a:t>11.Hafta</a:t>
            </a:r>
          </a:p>
        </p:txBody>
      </p:sp>
      <p:sp>
        <p:nvSpPr>
          <p:cNvPr id="2052" name="Rectangle 3"/>
          <p:cNvSpPr>
            <a:spLocks noGrp="1" noChangeArrowheads="1"/>
          </p:cNvSpPr>
          <p:nvPr>
            <p:ph type="subTitle" idx="1"/>
          </p:nvPr>
        </p:nvSpPr>
        <p:spPr>
          <a:xfrm>
            <a:off x="1142976" y="4714884"/>
            <a:ext cx="6400800" cy="1271587"/>
          </a:xfrm>
        </p:spPr>
        <p:txBody>
          <a:bodyPr/>
          <a:lstStyle/>
          <a:p>
            <a:pPr eaLnBrk="1" hangingPunct="1"/>
            <a:r>
              <a:rPr lang="tr-TR" dirty="0" smtClean="0">
                <a:solidFill>
                  <a:schemeClr val="bg1"/>
                </a:solidFill>
              </a:rPr>
              <a:t>Prof. Dr. Ramazan ÖZTÜRK</a:t>
            </a:r>
          </a:p>
        </p:txBody>
      </p:sp>
      <p:sp>
        <p:nvSpPr>
          <p:cNvPr id="2050" name="5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A039F8-46BD-4F7C-9FD6-31A8E8024D9C}" type="slidenum">
              <a:rPr lang="tr-TR" smtClean="0">
                <a:solidFill>
                  <a:srgbClr val="FFFFFF"/>
                </a:solidFill>
              </a:rPr>
              <a:pPr eaLnBrk="1" hangingPunct="1"/>
              <a:t>1</a:t>
            </a:fld>
            <a:endParaRPr lang="tr-TR" smtClean="0">
              <a:solidFill>
                <a:srgbClr val="FFFFFF"/>
              </a:solidFill>
            </a:endParaRPr>
          </a:p>
        </p:txBody>
      </p:sp>
    </p:spTree>
    <p:extLst>
      <p:ext uri="{BB962C8B-B14F-4D97-AF65-F5344CB8AC3E}">
        <p14:creationId xmlns="" xmlns:p14="http://schemas.microsoft.com/office/powerpoint/2010/main" val="86917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16D452-526B-48B0-9B15-EEE3F215939D}" type="slidenum">
              <a:rPr lang="tr-TR" smtClean="0"/>
              <a:pPr eaLnBrk="1" hangingPunct="1"/>
              <a:t>10</a:t>
            </a:fld>
            <a:endParaRPr lang="tr-TR" smtClean="0"/>
          </a:p>
        </p:txBody>
      </p:sp>
      <p:pic>
        <p:nvPicPr>
          <p:cNvPr id="12288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0125" y="1071563"/>
            <a:ext cx="604202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4" name="4 Dikdörtgen"/>
          <p:cNvSpPr>
            <a:spLocks noChangeArrowheads="1"/>
          </p:cNvSpPr>
          <p:nvPr/>
        </p:nvSpPr>
        <p:spPr bwMode="auto">
          <a:xfrm>
            <a:off x="1857375" y="5286375"/>
            <a:ext cx="4083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a:t>Kol-sarkaç kol mekanizmasının  çizimi</a:t>
            </a:r>
          </a:p>
        </p:txBody>
      </p:sp>
    </p:spTree>
    <p:extLst>
      <p:ext uri="{BB962C8B-B14F-4D97-AF65-F5344CB8AC3E}">
        <p14:creationId xmlns="" xmlns:p14="http://schemas.microsoft.com/office/powerpoint/2010/main" val="79634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İçerik Yer Tutucusu"/>
          <p:cNvSpPr>
            <a:spLocks noGrp="1"/>
          </p:cNvSpPr>
          <p:nvPr>
            <p:ph/>
          </p:nvPr>
        </p:nvSpPr>
        <p:spPr>
          <a:xfrm>
            <a:off x="457200" y="1052736"/>
            <a:ext cx="8229600" cy="5184576"/>
          </a:xfrm>
        </p:spPr>
        <p:txBody>
          <a:bodyPr/>
          <a:lstStyle/>
          <a:p>
            <a:pPr marL="0" indent="0" algn="just" eaLnBrk="1" hangingPunct="1">
              <a:buNone/>
            </a:pPr>
            <a:r>
              <a:rPr lang="tr-TR" sz="2400" dirty="0" smtClean="0"/>
              <a:t>e)  </a:t>
            </a:r>
            <a:r>
              <a:rPr lang="tr-TR" sz="2400" dirty="0" err="1" smtClean="0"/>
              <a:t>A</a:t>
            </a:r>
            <a:r>
              <a:rPr lang="tr-TR" sz="2400" baseline="-25000" dirty="0" err="1" smtClean="0"/>
              <a:t>o</a:t>
            </a:r>
            <a:r>
              <a:rPr lang="tr-TR" sz="2400" dirty="0" smtClean="0"/>
              <a:t> </a:t>
            </a:r>
            <a:r>
              <a:rPr lang="tr-TR" sz="2400" dirty="0" err="1" smtClean="0"/>
              <a:t>B</a:t>
            </a:r>
            <a:r>
              <a:rPr lang="tr-TR" sz="2400" baseline="-25000" dirty="0" err="1" smtClean="0"/>
              <a:t>o</a:t>
            </a:r>
            <a:r>
              <a:rPr lang="tr-TR" sz="2400" dirty="0" smtClean="0"/>
              <a:t>  ile β açısı yapan herhangi bir doğru çizildiğinde;   bu doğru </a:t>
            </a:r>
            <a:r>
              <a:rPr lang="tr-TR" sz="2400" dirty="0" err="1" smtClean="0"/>
              <a:t>k</a:t>
            </a:r>
            <a:r>
              <a:rPr lang="tr-TR" sz="2400" baseline="-25000" dirty="0" err="1" smtClean="0"/>
              <a:t>a</a:t>
            </a:r>
            <a:r>
              <a:rPr lang="tr-TR" sz="2400" dirty="0" smtClean="0"/>
              <a:t>    dairesini A,   </a:t>
            </a:r>
            <a:r>
              <a:rPr lang="tr-TR" sz="2400" dirty="0" err="1" smtClean="0"/>
              <a:t>k</a:t>
            </a:r>
            <a:r>
              <a:rPr lang="tr-TR" sz="2400" baseline="-25000" dirty="0" err="1" smtClean="0"/>
              <a:t>b</a:t>
            </a:r>
            <a:r>
              <a:rPr lang="tr-TR" sz="2400" dirty="0" smtClean="0"/>
              <a:t>    dairesini  de B noktasında  keser.   A ve B  noktaları,   kol-sarkaç  kol mekanizmasının hareketli mafsallarının dış   ölü  konumlarıdır.</a:t>
            </a:r>
          </a:p>
          <a:p>
            <a:pPr marL="0" indent="0" algn="just" eaLnBrk="1" hangingPunct="1">
              <a:buNone/>
            </a:pPr>
            <a:r>
              <a:rPr lang="tr-TR" sz="2400" dirty="0" smtClean="0"/>
              <a:t>β açısı,  yardımcı  açı  olarak adlandırılır.   Kol-sarkaç  kol mekanizmalarında β  </a:t>
            </a:r>
            <a:r>
              <a:rPr lang="tr-TR" sz="2400" dirty="0" err="1" smtClean="0"/>
              <a:t>nın</a:t>
            </a:r>
            <a:r>
              <a:rPr lang="tr-TR" sz="2400" dirty="0" smtClean="0"/>
              <a:t> elde  edildiği belirli bölgeler vardır,   örneğin β</a:t>
            </a:r>
            <a:r>
              <a:rPr lang="tr-TR" sz="2400" i="1" dirty="0" smtClean="0"/>
              <a:t> </a:t>
            </a:r>
            <a:r>
              <a:rPr lang="tr-TR" sz="2400" dirty="0" smtClean="0"/>
              <a:t>dan daha büyük bir   β</a:t>
            </a:r>
            <a:r>
              <a:rPr lang="tr-TR" sz="2400" baseline="-25000" dirty="0" smtClean="0"/>
              <a:t>1</a:t>
            </a:r>
            <a:r>
              <a:rPr lang="tr-TR" sz="2400" dirty="0" smtClean="0"/>
              <a:t>   açısı seçilse (</a:t>
            </a:r>
            <a:r>
              <a:rPr lang="tr-TR" sz="2400" dirty="0" err="1" smtClean="0"/>
              <a:t>k</a:t>
            </a:r>
            <a:r>
              <a:rPr lang="tr-TR" sz="2400" baseline="-25000" dirty="0" err="1" smtClean="0"/>
              <a:t>b</a:t>
            </a:r>
            <a:r>
              <a:rPr lang="tr-TR" sz="2400" dirty="0" smtClean="0"/>
              <a:t>    dairesi üzerinde l  noktası)   biyel  kolu en küçük olacak;   β dan küçük   β</a:t>
            </a:r>
            <a:r>
              <a:rPr lang="tr-TR" sz="2400" baseline="-25000" dirty="0" smtClean="0"/>
              <a:t>2</a:t>
            </a:r>
            <a:r>
              <a:rPr lang="tr-TR" sz="2400" i="1" dirty="0" smtClean="0"/>
              <a:t>     </a:t>
            </a:r>
            <a:r>
              <a:rPr lang="tr-TR" sz="2400" dirty="0" smtClean="0"/>
              <a:t>seçilse   (</a:t>
            </a:r>
            <a:r>
              <a:rPr lang="tr-TR" sz="2400" dirty="0" err="1" smtClean="0"/>
              <a:t>k</a:t>
            </a:r>
            <a:r>
              <a:rPr lang="tr-TR" sz="2400" baseline="-25000" dirty="0" err="1" smtClean="0"/>
              <a:t>b</a:t>
            </a:r>
            <a:r>
              <a:rPr lang="tr-TR" sz="2400" dirty="0" smtClean="0"/>
              <a:t>   dairesi üzerinde E nok­tası)   en uzun biyel  elde  edilecektir.   Böylece  tek çözüm uygun β</a:t>
            </a:r>
            <a:r>
              <a:rPr lang="tr-TR" sz="2400" i="1" dirty="0" smtClean="0"/>
              <a:t> </a:t>
            </a:r>
            <a:r>
              <a:rPr lang="tr-TR" sz="2400" dirty="0" smtClean="0"/>
              <a:t>açısı ya  da EL yayı üzerinde uygun noktanın bulunmasıdır.   E, L  noktaları  </a:t>
            </a:r>
            <a:r>
              <a:rPr lang="tr-TR" sz="2400" dirty="0" err="1" smtClean="0"/>
              <a:t>A</a:t>
            </a:r>
            <a:r>
              <a:rPr lang="tr-TR" sz="2400" baseline="-25000" dirty="0" err="1" smtClean="0"/>
              <a:t>o</a:t>
            </a:r>
            <a:r>
              <a:rPr lang="tr-TR" sz="2400" dirty="0" smtClean="0"/>
              <a:t> </a:t>
            </a:r>
            <a:r>
              <a:rPr lang="tr-TR" sz="2400" dirty="0" err="1" smtClean="0"/>
              <a:t>B</a:t>
            </a:r>
            <a:r>
              <a:rPr lang="tr-TR" sz="2400" baseline="-25000" dirty="0" err="1" smtClean="0"/>
              <a:t>o</a:t>
            </a:r>
            <a:r>
              <a:rPr lang="tr-TR" sz="2400" dirty="0" smtClean="0"/>
              <a:t>  doğrusuna B     dan  çizilen</a:t>
            </a:r>
            <a:r>
              <a:rPr lang="tr-TR" sz="2400" i="1" dirty="0" smtClean="0"/>
              <a:t>  </a:t>
            </a:r>
            <a:r>
              <a:rPr lang="tr-TR" sz="2400" dirty="0" err="1" smtClean="0"/>
              <a:t>ψo</a:t>
            </a:r>
            <a:r>
              <a:rPr lang="tr-TR" sz="2400" dirty="0" smtClean="0"/>
              <a:t>  açısının kenarının  </a:t>
            </a:r>
            <a:r>
              <a:rPr lang="tr-TR" sz="2400" dirty="0" err="1" smtClean="0"/>
              <a:t>kb</a:t>
            </a:r>
            <a:r>
              <a:rPr lang="tr-TR" sz="2400" dirty="0" smtClean="0"/>
              <a:t> dairesi ile kesiştiği noktalardır.</a:t>
            </a:r>
          </a:p>
        </p:txBody>
      </p:sp>
      <p:sp>
        <p:nvSpPr>
          <p:cNvPr id="123907"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748356-AA83-4ABD-BA51-7B0DCE2F288C}" type="slidenum">
              <a:rPr lang="tr-TR" smtClean="0"/>
              <a:pPr eaLnBrk="1" hangingPunct="1"/>
              <a:t>11</a:t>
            </a:fld>
            <a:endParaRPr lang="tr-TR" smtClean="0"/>
          </a:p>
        </p:txBody>
      </p:sp>
    </p:spTree>
    <p:extLst>
      <p:ext uri="{BB962C8B-B14F-4D97-AF65-F5344CB8AC3E}">
        <p14:creationId xmlns="" xmlns:p14="http://schemas.microsoft.com/office/powerpoint/2010/main" val="230129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İçerik Yer Tutucusu"/>
          <p:cNvSpPr>
            <a:spLocks noGrp="1"/>
          </p:cNvSpPr>
          <p:nvPr>
            <p:ph/>
          </p:nvPr>
        </p:nvSpPr>
        <p:spPr>
          <a:xfrm>
            <a:off x="457200" y="908720"/>
            <a:ext cx="8229600" cy="5592093"/>
          </a:xfrm>
        </p:spPr>
        <p:txBody>
          <a:bodyPr>
            <a:normAutofit/>
          </a:bodyPr>
          <a:lstStyle/>
          <a:p>
            <a:pPr marL="0" indent="0" algn="just" eaLnBrk="1" hangingPunct="1">
              <a:buFontTx/>
              <a:buNone/>
            </a:pPr>
            <a:r>
              <a:rPr lang="tr-TR" sz="2400" dirty="0" smtClean="0"/>
              <a:t>    Böylece elde edilen </a:t>
            </a:r>
            <a:r>
              <a:rPr lang="tr-TR" sz="2400" dirty="0" err="1" smtClean="0"/>
              <a:t>A</a:t>
            </a:r>
            <a:r>
              <a:rPr lang="tr-TR" sz="2400" baseline="-25000" dirty="0" err="1" smtClean="0"/>
              <a:t>o</a:t>
            </a:r>
            <a:r>
              <a:rPr lang="tr-TR" sz="2400" dirty="0" err="1" smtClean="0"/>
              <a:t>ABB</a:t>
            </a:r>
            <a:r>
              <a:rPr lang="tr-TR" sz="2400" baseline="-25000" dirty="0" err="1" smtClean="0"/>
              <a:t>o</a:t>
            </a:r>
            <a:r>
              <a:rPr lang="tr-TR" sz="2400" dirty="0" smtClean="0"/>
              <a:t> dört uzuvlu mekanizm ası, önceden verilen ölü konum açılarını sağlayan ve dış ölü konumda bulunan bir kol-sarkaç kol mekanizmasıdır. β</a:t>
            </a:r>
            <a:r>
              <a:rPr lang="tr-TR" sz="2400" i="1" dirty="0" smtClean="0"/>
              <a:t>  </a:t>
            </a:r>
            <a:r>
              <a:rPr lang="tr-TR" sz="2400" dirty="0" err="1" smtClean="0"/>
              <a:t>nın</a:t>
            </a:r>
            <a:r>
              <a:rPr lang="tr-TR" sz="2400" dirty="0" smtClean="0"/>
              <a:t> değişmesiyle sonsuz çözüm elde edilir. Ancak B noktası, EL yayı üzerinde öyle seçilmelidir ki, iletim açısı  </a:t>
            </a:r>
            <a:r>
              <a:rPr lang="tr-TR" sz="2400" dirty="0" err="1" smtClean="0"/>
              <a:t>μ</a:t>
            </a:r>
            <a:r>
              <a:rPr lang="tr-TR" sz="2400" baseline="-25000" dirty="0" err="1" smtClean="0"/>
              <a:t>min</a:t>
            </a:r>
            <a:r>
              <a:rPr lang="tr-TR" sz="2400" dirty="0" smtClean="0"/>
              <a:t>.  in en büyük değerini sağlayabilsin.</a:t>
            </a:r>
          </a:p>
          <a:p>
            <a:pPr marL="0" indent="0" algn="just" eaLnBrk="1" hangingPunct="1">
              <a:buFontTx/>
              <a:buNone/>
            </a:pPr>
            <a:r>
              <a:rPr lang="tr-TR" sz="2400" dirty="0" smtClean="0"/>
              <a:t>    Çizim (tasarımı) kolaylaştırmak için grafikler hazırlanmıştır.. Şekilde verilen β</a:t>
            </a:r>
            <a:r>
              <a:rPr lang="tr-TR" sz="2400" baseline="-25000" dirty="0" smtClean="0"/>
              <a:t>o</a:t>
            </a:r>
            <a:r>
              <a:rPr lang="tr-TR" sz="2400" i="1" dirty="0" smtClean="0"/>
              <a:t> </a:t>
            </a:r>
            <a:r>
              <a:rPr lang="tr-TR" sz="2400" dirty="0" smtClean="0"/>
              <a:t>ve </a:t>
            </a:r>
            <a:r>
              <a:rPr lang="tr-TR" sz="2400" dirty="0" err="1" smtClean="0"/>
              <a:t>ψo</a:t>
            </a:r>
            <a:r>
              <a:rPr lang="tr-TR" sz="2400" dirty="0" smtClean="0"/>
              <a:t> ölü konum açıları için mümkün olan  en büyük iletim açıları (</a:t>
            </a:r>
            <a:r>
              <a:rPr lang="tr-TR" sz="2400" dirty="0" err="1" smtClean="0"/>
              <a:t>max</a:t>
            </a:r>
            <a:r>
              <a:rPr lang="tr-TR" sz="2400" dirty="0" smtClean="0"/>
              <a:t>..  </a:t>
            </a:r>
            <a:r>
              <a:rPr lang="tr-TR" sz="2400" dirty="0" err="1" smtClean="0"/>
              <a:t>μ</a:t>
            </a:r>
            <a:r>
              <a:rPr lang="tr-TR" sz="2400" baseline="-25000" dirty="0" err="1" smtClean="0"/>
              <a:t>min</a:t>
            </a:r>
            <a:r>
              <a:rPr lang="tr-TR" sz="2400" dirty="0" smtClean="0"/>
              <a:t>.) ve en elverişli kol-sarkaç kol mekanizmasını belirlemek için çizilecek doğrunun </a:t>
            </a:r>
            <a:r>
              <a:rPr lang="tr-TR" sz="2400" dirty="0" err="1" smtClean="0"/>
              <a:t>A</a:t>
            </a:r>
            <a:r>
              <a:rPr lang="tr-TR" sz="2400" baseline="-25000" dirty="0" err="1" smtClean="0"/>
              <a:t>o</a:t>
            </a:r>
            <a:r>
              <a:rPr lang="tr-TR" sz="2400" baseline="-25000" dirty="0" smtClean="0"/>
              <a:t> </a:t>
            </a:r>
            <a:r>
              <a:rPr lang="tr-TR" sz="2400" dirty="0" err="1" smtClean="0"/>
              <a:t>B</a:t>
            </a:r>
            <a:r>
              <a:rPr lang="tr-TR" sz="2400" baseline="-25000" dirty="0" err="1" smtClean="0"/>
              <a:t>o</a:t>
            </a:r>
            <a:r>
              <a:rPr lang="tr-TR" sz="2400" dirty="0" smtClean="0"/>
              <a:t>  ile yaptığı β</a:t>
            </a:r>
            <a:r>
              <a:rPr lang="tr-TR" sz="2400" i="1" dirty="0" smtClean="0"/>
              <a:t>  </a:t>
            </a:r>
            <a:r>
              <a:rPr lang="tr-TR" sz="2400" dirty="0" smtClean="0"/>
              <a:t>açısını göstermektedir. Şekil  yardımıyla </a:t>
            </a:r>
            <a:r>
              <a:rPr lang="tr-TR" sz="2400" i="1" dirty="0" smtClean="0"/>
              <a:t> </a:t>
            </a:r>
            <a:r>
              <a:rPr lang="tr-TR" sz="2400" dirty="0" smtClean="0"/>
              <a:t>β</a:t>
            </a:r>
            <a:r>
              <a:rPr lang="tr-TR" sz="2400" baseline="-25000" dirty="0" smtClean="0"/>
              <a:t>o</a:t>
            </a:r>
            <a:r>
              <a:rPr lang="tr-TR" sz="2400" i="1" dirty="0" smtClean="0"/>
              <a:t> </a:t>
            </a:r>
            <a:r>
              <a:rPr lang="tr-TR" sz="2400" dirty="0" smtClean="0"/>
              <a:t>ve </a:t>
            </a:r>
            <a:r>
              <a:rPr lang="tr-TR" sz="2400" dirty="0" err="1" smtClean="0"/>
              <a:t>ψo</a:t>
            </a:r>
            <a:r>
              <a:rPr lang="tr-TR" sz="2400" i="1" dirty="0" smtClean="0"/>
              <a:t>   </a:t>
            </a:r>
            <a:r>
              <a:rPr lang="tr-TR" sz="2400" dirty="0" smtClean="0"/>
              <a:t> açılarına bağlı olarak mekanizmaya ait a kol uzunluğu, b biyel uzunluğu, c sarkaç kol uzunluğu ve d gövde uzunluğu değerleri bulunabilir.</a:t>
            </a:r>
          </a:p>
        </p:txBody>
      </p:sp>
      <p:sp>
        <p:nvSpPr>
          <p:cNvPr id="124931"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A7F6F-85B0-495D-A532-B6DE7EA5B5F8}" type="slidenum">
              <a:rPr lang="tr-TR" smtClean="0"/>
              <a:pPr eaLnBrk="1" hangingPunct="1"/>
              <a:t>12</a:t>
            </a:fld>
            <a:endParaRPr lang="tr-TR" smtClean="0"/>
          </a:p>
        </p:txBody>
      </p:sp>
    </p:spTree>
    <p:extLst>
      <p:ext uri="{BB962C8B-B14F-4D97-AF65-F5344CB8AC3E}">
        <p14:creationId xmlns="" xmlns:p14="http://schemas.microsoft.com/office/powerpoint/2010/main" val="27529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AA2E84-FD27-462C-8104-DC4ADF86D449}" type="slidenum">
              <a:rPr lang="tr-TR" smtClean="0"/>
              <a:pPr eaLnBrk="1" hangingPunct="1"/>
              <a:t>13</a:t>
            </a:fld>
            <a:endParaRPr lang="tr-TR" smtClean="0"/>
          </a:p>
        </p:txBody>
      </p:sp>
      <p:pic>
        <p:nvPicPr>
          <p:cNvPr id="125955" name="Picture 2" descr="tara0018"/>
          <p:cNvPicPr>
            <a:picLocks noChangeAspect="1" noChangeArrowheads="1"/>
          </p:cNvPicPr>
          <p:nvPr/>
        </p:nvPicPr>
        <p:blipFill>
          <a:blip r:embed="rId2">
            <a:extLst>
              <a:ext uri="{28A0092B-C50C-407E-A947-70E740481C1C}">
                <a14:useLocalDpi xmlns="" xmlns:a14="http://schemas.microsoft.com/office/drawing/2010/main" val="0"/>
              </a:ext>
            </a:extLst>
          </a:blip>
          <a:srcRect t="841" b="8418"/>
          <a:stretch>
            <a:fillRect/>
          </a:stretch>
        </p:blipFill>
        <p:spPr bwMode="auto">
          <a:xfrm>
            <a:off x="571500" y="214313"/>
            <a:ext cx="4786313" cy="649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8523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DA5D8E-B401-4126-AD94-FCA324D0F35E}" type="slidenum">
              <a:rPr lang="tr-TR" smtClean="0"/>
              <a:pPr eaLnBrk="1" hangingPunct="1"/>
              <a:t>14</a:t>
            </a:fld>
            <a:endParaRPr lang="tr-TR" smtClean="0"/>
          </a:p>
        </p:txBody>
      </p:sp>
      <p:pic>
        <p:nvPicPr>
          <p:cNvPr id="126979" name="Picture 2" descr="tara0019"/>
          <p:cNvPicPr>
            <a:picLocks noChangeAspect="1" noChangeArrowheads="1"/>
          </p:cNvPicPr>
          <p:nvPr/>
        </p:nvPicPr>
        <p:blipFill>
          <a:blip r:embed="rId2">
            <a:extLst>
              <a:ext uri="{28A0092B-C50C-407E-A947-70E740481C1C}">
                <a14:useLocalDpi xmlns="" xmlns:a14="http://schemas.microsoft.com/office/drawing/2010/main" val="0"/>
              </a:ext>
            </a:extLst>
          </a:blip>
          <a:srcRect l="4636" t="1765" r="4623" b="8524"/>
          <a:stretch>
            <a:fillRect/>
          </a:stretch>
        </p:blipFill>
        <p:spPr bwMode="auto">
          <a:xfrm>
            <a:off x="571500" y="285750"/>
            <a:ext cx="4786313" cy="650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247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507BE1-8D94-47A4-8766-6709990D3853}" type="slidenum">
              <a:rPr lang="tr-TR" smtClean="0"/>
              <a:pPr eaLnBrk="1" hangingPunct="1"/>
              <a:t>15</a:t>
            </a:fld>
            <a:endParaRPr lang="tr-TR" smtClean="0"/>
          </a:p>
        </p:txBody>
      </p:sp>
      <p:pic>
        <p:nvPicPr>
          <p:cNvPr id="128003" name="Picture 2" descr="tara0020"/>
          <p:cNvPicPr>
            <a:picLocks noChangeAspect="1" noChangeArrowheads="1"/>
          </p:cNvPicPr>
          <p:nvPr/>
        </p:nvPicPr>
        <p:blipFill>
          <a:blip r:embed="rId2">
            <a:extLst>
              <a:ext uri="{28A0092B-C50C-407E-A947-70E740481C1C}">
                <a14:useLocalDpi xmlns="" xmlns:a14="http://schemas.microsoft.com/office/drawing/2010/main" val="0"/>
              </a:ext>
            </a:extLst>
          </a:blip>
          <a:srcRect l="4680" r="6056" b="7822"/>
          <a:stretch>
            <a:fillRect/>
          </a:stretch>
        </p:blipFill>
        <p:spPr bwMode="auto">
          <a:xfrm>
            <a:off x="571500" y="142875"/>
            <a:ext cx="4614863" cy="660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4689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B335A2-788A-4193-95D6-9C19371F6762}" type="slidenum">
              <a:rPr lang="tr-TR" smtClean="0"/>
              <a:pPr eaLnBrk="1" hangingPunct="1"/>
              <a:t>16</a:t>
            </a:fld>
            <a:endParaRPr lang="tr-TR" smtClean="0"/>
          </a:p>
        </p:txBody>
      </p:sp>
      <p:pic>
        <p:nvPicPr>
          <p:cNvPr id="129027" name="Picture 2" descr="tara0021"/>
          <p:cNvPicPr>
            <a:picLocks noChangeAspect="1" noChangeArrowheads="1"/>
          </p:cNvPicPr>
          <p:nvPr/>
        </p:nvPicPr>
        <p:blipFill>
          <a:blip r:embed="rId2">
            <a:extLst>
              <a:ext uri="{28A0092B-C50C-407E-A947-70E740481C1C}">
                <a14:useLocalDpi xmlns="" xmlns:a14="http://schemas.microsoft.com/office/drawing/2010/main" val="0"/>
              </a:ext>
            </a:extLst>
          </a:blip>
          <a:srcRect l="5409" t="3038" r="6898" b="6238"/>
          <a:stretch>
            <a:fillRect/>
          </a:stretch>
        </p:blipFill>
        <p:spPr bwMode="auto">
          <a:xfrm>
            <a:off x="450850" y="285750"/>
            <a:ext cx="4835525" cy="635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1644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BB1B59-0F88-4347-8BDF-582E4AD879F1}" type="slidenum">
              <a:rPr lang="tr-TR" smtClean="0"/>
              <a:pPr eaLnBrk="1" hangingPunct="1"/>
              <a:t>17</a:t>
            </a:fld>
            <a:endParaRPr lang="tr-TR" smtClean="0"/>
          </a:p>
        </p:txBody>
      </p:sp>
      <p:pic>
        <p:nvPicPr>
          <p:cNvPr id="130051" name="Picture 2" descr="tara0022"/>
          <p:cNvPicPr>
            <a:picLocks noChangeAspect="1" noChangeArrowheads="1"/>
          </p:cNvPicPr>
          <p:nvPr/>
        </p:nvPicPr>
        <p:blipFill>
          <a:blip r:embed="rId2">
            <a:extLst>
              <a:ext uri="{28A0092B-C50C-407E-A947-70E740481C1C}">
                <a14:useLocalDpi xmlns="" xmlns:a14="http://schemas.microsoft.com/office/drawing/2010/main" val="0"/>
              </a:ext>
            </a:extLst>
          </a:blip>
          <a:srcRect l="21446" t="14688" r="13539" b="4645"/>
          <a:stretch>
            <a:fillRect/>
          </a:stretch>
        </p:blipFill>
        <p:spPr bwMode="auto">
          <a:xfrm>
            <a:off x="473075" y="357188"/>
            <a:ext cx="4027488" cy="621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4415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İçerik Yer Tutucusu"/>
          <p:cNvSpPr>
            <a:spLocks noGrp="1"/>
          </p:cNvSpPr>
          <p:nvPr>
            <p:ph/>
          </p:nvPr>
        </p:nvSpPr>
        <p:spPr>
          <a:xfrm>
            <a:off x="457200" y="836712"/>
            <a:ext cx="8229600" cy="5289451"/>
          </a:xfrm>
        </p:spPr>
        <p:txBody>
          <a:bodyPr>
            <a:normAutofit lnSpcReduction="10000"/>
          </a:bodyPr>
          <a:lstStyle/>
          <a:p>
            <a:pPr marL="0" indent="0" algn="just" eaLnBrk="1" hangingPunct="1">
              <a:buNone/>
            </a:pPr>
            <a:r>
              <a:rPr lang="tr-TR" sz="2400" dirty="0" smtClean="0"/>
              <a:t>Verilen ölü konumları  içeren. kol-sarkaç kol meka­nizmalarının uzuv uzunlukları,   diyagramlardan yararlanılarak bulunmasına  ilişkin örnekler aşağıda verilmiştir:</a:t>
            </a:r>
          </a:p>
          <a:p>
            <a:pPr marL="0" indent="0" algn="just" eaLnBrk="1" hangingPunct="1">
              <a:buNone/>
            </a:pPr>
            <a:r>
              <a:rPr lang="tr-TR" sz="2400" dirty="0" smtClean="0"/>
              <a:t>a)</a:t>
            </a:r>
            <a:r>
              <a:rPr lang="tr-TR" sz="2400" dirty="0" err="1" smtClean="0"/>
              <a:t>φ</a:t>
            </a:r>
            <a:r>
              <a:rPr lang="tr-TR" sz="2400" baseline="-25000" dirty="0" err="1" smtClean="0"/>
              <a:t>o</a:t>
            </a:r>
            <a:r>
              <a:rPr lang="tr-TR" sz="2400" dirty="0" smtClean="0"/>
              <a:t> =  160   ,  </a:t>
            </a:r>
            <a:r>
              <a:rPr lang="tr-TR" sz="2400" dirty="0" err="1" smtClean="0"/>
              <a:t>ψo</a:t>
            </a:r>
            <a:r>
              <a:rPr lang="tr-TR" sz="2400" dirty="0" smtClean="0"/>
              <a:t> = 50    açıları  için,   en uygun kol-sarkaç  kol mekanizmasının boyutlarının bulunması,</a:t>
            </a:r>
          </a:p>
          <a:p>
            <a:pPr marL="0" indent="0" algn="just" eaLnBrk="1" hangingPunct="1">
              <a:buFontTx/>
              <a:buNone/>
            </a:pPr>
            <a:r>
              <a:rPr lang="tr-TR" sz="2400" dirty="0" smtClean="0"/>
              <a:t>    Şekildeki diyagramlardan verilen ölü konum açıları  için;   </a:t>
            </a:r>
            <a:r>
              <a:rPr lang="tr-TR" sz="2400" dirty="0" err="1" smtClean="0"/>
              <a:t>max</a:t>
            </a:r>
            <a:r>
              <a:rPr lang="tr-TR" sz="2400" dirty="0" smtClean="0"/>
              <a:t>   </a:t>
            </a:r>
            <a:r>
              <a:rPr lang="tr-TR" sz="2400" dirty="0" err="1" smtClean="0"/>
              <a:t>μ</a:t>
            </a:r>
            <a:r>
              <a:rPr lang="tr-TR" sz="2400" baseline="-25000" dirty="0" err="1" smtClean="0"/>
              <a:t>min</a:t>
            </a:r>
            <a:r>
              <a:rPr lang="tr-TR" sz="2400" dirty="0" smtClean="0"/>
              <a:t>   =  29</a:t>
            </a:r>
            <a:r>
              <a:rPr lang="tr-TR" sz="2400" baseline="30000" dirty="0" smtClean="0"/>
              <a:t>o</a:t>
            </a:r>
            <a:r>
              <a:rPr lang="tr-TR" sz="2400" dirty="0" smtClean="0"/>
              <a:t> ,   β =  47</a:t>
            </a:r>
            <a:r>
              <a:rPr lang="tr-TR" sz="2400" baseline="30000" dirty="0" smtClean="0"/>
              <a:t> o</a:t>
            </a:r>
            <a:r>
              <a:rPr lang="tr-TR" sz="2400" dirty="0" smtClean="0"/>
              <a:t>   ,  a/d = 0,31,   b/d =  0,59  ve c/d =  0,75  olarak bulunur,   d =   50 mm seçilirse,   uzuv boyutları;   a =  15,5 mm,   b =  26,5 mm ve c =  37,5 mm olarak hesaplanır.</a:t>
            </a:r>
          </a:p>
          <a:p>
            <a:pPr marL="0" indent="0" algn="just" eaLnBrk="1" hangingPunct="1"/>
            <a:endParaRPr lang="tr-TR" sz="2400" dirty="0" smtClean="0"/>
          </a:p>
          <a:p>
            <a:pPr marL="0" indent="0" algn="just" eaLnBrk="1" hangingPunct="1">
              <a:buNone/>
            </a:pPr>
            <a:r>
              <a:rPr lang="tr-TR" sz="2400" dirty="0" smtClean="0"/>
              <a:t>b) </a:t>
            </a:r>
            <a:r>
              <a:rPr lang="tr-TR" sz="2400" dirty="0" err="1" smtClean="0"/>
              <a:t>φ</a:t>
            </a:r>
            <a:r>
              <a:rPr lang="tr-TR" sz="2400" baseline="-25000" dirty="0" err="1" smtClean="0"/>
              <a:t>o</a:t>
            </a:r>
            <a:r>
              <a:rPr lang="tr-TR" sz="2400" dirty="0" smtClean="0"/>
              <a:t> =  180    ve   </a:t>
            </a:r>
            <a:r>
              <a:rPr lang="tr-TR" sz="2400" dirty="0" err="1" smtClean="0"/>
              <a:t>ψo</a:t>
            </a:r>
            <a:r>
              <a:rPr lang="tr-TR" sz="2400" dirty="0" smtClean="0"/>
              <a:t>    =  60  için uygun mekanizma  boyutlarının bulunması   (özel hal).</a:t>
            </a:r>
          </a:p>
          <a:p>
            <a:pPr marL="0" indent="0" algn="just" eaLnBrk="1" hangingPunct="1"/>
            <a:endParaRPr lang="tr-TR" sz="2400" dirty="0" smtClean="0"/>
          </a:p>
        </p:txBody>
      </p:sp>
      <p:sp>
        <p:nvSpPr>
          <p:cNvPr id="131075"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CE1941-EBDB-48B7-856D-2F2DE98B768C}" type="slidenum">
              <a:rPr lang="tr-TR" smtClean="0"/>
              <a:pPr eaLnBrk="1" hangingPunct="1"/>
              <a:t>18</a:t>
            </a:fld>
            <a:endParaRPr lang="tr-TR" smtClean="0"/>
          </a:p>
        </p:txBody>
      </p:sp>
    </p:spTree>
    <p:extLst>
      <p:ext uri="{BB962C8B-B14F-4D97-AF65-F5344CB8AC3E}">
        <p14:creationId xmlns="" xmlns:p14="http://schemas.microsoft.com/office/powerpoint/2010/main" val="141744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İçerik Yer Tutucusu"/>
          <p:cNvSpPr>
            <a:spLocks noGrp="1"/>
          </p:cNvSpPr>
          <p:nvPr>
            <p:ph/>
          </p:nvPr>
        </p:nvSpPr>
        <p:spPr>
          <a:xfrm>
            <a:off x="457200" y="908719"/>
            <a:ext cx="8229600" cy="5592093"/>
          </a:xfrm>
        </p:spPr>
        <p:txBody>
          <a:bodyPr>
            <a:normAutofit lnSpcReduction="10000"/>
          </a:bodyPr>
          <a:lstStyle/>
          <a:p>
            <a:pPr marL="0" indent="0" algn="just" eaLnBrk="1" hangingPunct="1">
              <a:buFontTx/>
              <a:buNone/>
            </a:pPr>
            <a:r>
              <a:rPr lang="tr-TR" sz="2000" dirty="0" smtClean="0"/>
              <a:t>     Aynı  diyagramlardan boyut oranları bulunmak istenirse;   en uygun   </a:t>
            </a:r>
            <a:r>
              <a:rPr lang="tr-TR" sz="2000" dirty="0" err="1" smtClean="0"/>
              <a:t>μ</a:t>
            </a:r>
            <a:r>
              <a:rPr lang="tr-TR" sz="2000" baseline="-25000" dirty="0" err="1" smtClean="0"/>
              <a:t>min</a:t>
            </a:r>
            <a:r>
              <a:rPr lang="tr-TR" sz="2000" dirty="0" smtClean="0"/>
              <a:t> açısının elde  edilmesi  için β</a:t>
            </a:r>
            <a:r>
              <a:rPr lang="tr-TR" sz="2000" i="1" dirty="0" smtClean="0"/>
              <a:t> </a:t>
            </a:r>
            <a:r>
              <a:rPr lang="tr-TR" sz="2000" dirty="0" smtClean="0"/>
              <a:t>=  0, a/d =  c/d =  0  ve  b/d =  1 olduğu görülür.   Kol uzunlukları göz  </a:t>
            </a:r>
            <a:r>
              <a:rPr lang="tr-TR" sz="2000" i="1" dirty="0" smtClean="0"/>
              <a:t>önüne </a:t>
            </a:r>
            <a:r>
              <a:rPr lang="tr-TR" sz="2000" dirty="0" smtClean="0"/>
              <a:t>alındığında a ve  c uzuvlarının sıfır olması  gerekir.   Bu oranların teorik olarak geçerliliği vardır.   Uygulanabilir bir mekanizma elde  edebilmek için,   en uygun çözümden vazgeçilir.   Bu durumda ya  iletim açısı  </a:t>
            </a:r>
            <a:r>
              <a:rPr lang="tr-TR" sz="2000" dirty="0" err="1" smtClean="0"/>
              <a:t>μ</a:t>
            </a:r>
            <a:r>
              <a:rPr lang="tr-TR" sz="2000" baseline="-25000" dirty="0" err="1" smtClean="0"/>
              <a:t>min</a:t>
            </a:r>
            <a:r>
              <a:rPr lang="tr-TR" sz="2000" dirty="0" smtClean="0"/>
              <a:t> yada kol oranlarından birisi esas alınarak, Şekildeki diyagramlardan β açısı ve öteki kol oranları bulunur. Örnekte </a:t>
            </a:r>
            <a:r>
              <a:rPr lang="tr-TR" sz="2000" dirty="0" err="1" smtClean="0"/>
              <a:t>μ</a:t>
            </a:r>
            <a:r>
              <a:rPr lang="tr-TR" sz="2000" baseline="-25000" dirty="0" err="1" smtClean="0"/>
              <a:t>min</a:t>
            </a:r>
            <a:r>
              <a:rPr lang="tr-TR" sz="2000" i="1" dirty="0" smtClean="0"/>
              <a:t>     </a:t>
            </a:r>
            <a:r>
              <a:rPr lang="tr-TR" sz="2000" dirty="0" smtClean="0"/>
              <a:t>= 50 seçilerek, a/d </a:t>
            </a:r>
            <a:r>
              <a:rPr lang="tr-TR" sz="2000" i="1" dirty="0" smtClean="0"/>
              <a:t>= </a:t>
            </a:r>
            <a:r>
              <a:rPr lang="tr-TR" sz="2000" dirty="0" smtClean="0"/>
              <a:t>0,36, b/d = 0,78, c/d = 0,70 ve β = 37° elde edilir.</a:t>
            </a:r>
          </a:p>
          <a:p>
            <a:pPr marL="0" indent="0" algn="just" eaLnBrk="1" hangingPunct="1"/>
            <a:endParaRPr lang="tr-TR" sz="2000" dirty="0" smtClean="0"/>
          </a:p>
          <a:p>
            <a:pPr marL="0" indent="0" algn="just" eaLnBrk="1" hangingPunct="1">
              <a:buFontTx/>
              <a:buNone/>
            </a:pPr>
            <a:r>
              <a:rPr lang="tr-TR" sz="2000" dirty="0" smtClean="0"/>
              <a:t>      Diyagramlardan boyutların okunmasının güç olduğu ya da daha duyarlı değerler elde edilmesi istendiği durumlarda aşağıdaki eşitlikler kullanılabilir:</a:t>
            </a:r>
          </a:p>
          <a:p>
            <a:pPr marL="0" indent="0" algn="just" eaLnBrk="1" hangingPunct="1"/>
            <a:endParaRPr lang="tr-TR" sz="2000" dirty="0" smtClean="0"/>
          </a:p>
          <a:p>
            <a:pPr marL="0" indent="0" algn="just" eaLnBrk="1" hangingPunct="1"/>
            <a:r>
              <a:rPr lang="tr-TR" sz="2000" dirty="0" smtClean="0"/>
              <a:t>a/d </a:t>
            </a:r>
            <a:r>
              <a:rPr lang="tr-TR" sz="2000" i="1" dirty="0" smtClean="0"/>
              <a:t>= - sin (</a:t>
            </a:r>
            <a:r>
              <a:rPr lang="tr-TR" sz="2000" dirty="0" err="1" smtClean="0"/>
              <a:t>ψ</a:t>
            </a:r>
            <a:r>
              <a:rPr lang="tr-TR" sz="2000" baseline="-25000" dirty="0" err="1" smtClean="0"/>
              <a:t>o</a:t>
            </a:r>
            <a:r>
              <a:rPr lang="tr-TR" sz="2000" dirty="0" smtClean="0"/>
              <a:t> /2) [ cos (</a:t>
            </a:r>
            <a:r>
              <a:rPr lang="tr-TR" sz="2000" dirty="0" err="1" smtClean="0"/>
              <a:t>φ</a:t>
            </a:r>
            <a:r>
              <a:rPr lang="tr-TR" sz="2000" baseline="-25000" dirty="0" err="1" smtClean="0"/>
              <a:t>o</a:t>
            </a:r>
            <a:r>
              <a:rPr lang="tr-TR" sz="2000" dirty="0" smtClean="0"/>
              <a:t>/2+ β)/sin(</a:t>
            </a:r>
            <a:r>
              <a:rPr lang="tr-TR" sz="2000" dirty="0" err="1" smtClean="0"/>
              <a:t>φ</a:t>
            </a:r>
            <a:r>
              <a:rPr lang="tr-TR" sz="2000" baseline="-25000" dirty="0" err="1" smtClean="0"/>
              <a:t>o</a:t>
            </a:r>
            <a:r>
              <a:rPr lang="tr-TR" sz="2000" dirty="0" smtClean="0"/>
              <a:t>/2- </a:t>
            </a:r>
            <a:r>
              <a:rPr lang="tr-TR" sz="2000" dirty="0" err="1" smtClean="0"/>
              <a:t>ψ</a:t>
            </a:r>
            <a:r>
              <a:rPr lang="tr-TR" sz="2000" baseline="-25000" dirty="0" err="1" smtClean="0"/>
              <a:t>o</a:t>
            </a:r>
            <a:r>
              <a:rPr lang="tr-TR" sz="2000" dirty="0" smtClean="0"/>
              <a:t> /2)</a:t>
            </a:r>
          </a:p>
          <a:p>
            <a:pPr marL="0" indent="0" algn="just" eaLnBrk="1" hangingPunct="1"/>
            <a:r>
              <a:rPr lang="tr-TR" sz="2000" dirty="0" smtClean="0"/>
              <a:t>b/d </a:t>
            </a:r>
            <a:r>
              <a:rPr lang="tr-TR" sz="2000" i="1" dirty="0" smtClean="0"/>
              <a:t>= - sin (</a:t>
            </a:r>
            <a:r>
              <a:rPr lang="tr-TR" sz="2000" dirty="0" err="1" smtClean="0"/>
              <a:t>ψ</a:t>
            </a:r>
            <a:r>
              <a:rPr lang="tr-TR" sz="2000" baseline="-25000" dirty="0" err="1" smtClean="0"/>
              <a:t>o</a:t>
            </a:r>
            <a:r>
              <a:rPr lang="tr-TR" sz="2000" dirty="0" smtClean="0"/>
              <a:t> /2) [ cos (</a:t>
            </a:r>
            <a:r>
              <a:rPr lang="tr-TR" sz="2000" dirty="0" err="1" smtClean="0"/>
              <a:t>φ</a:t>
            </a:r>
            <a:r>
              <a:rPr lang="tr-TR" sz="2000" baseline="-25000" dirty="0" err="1" smtClean="0"/>
              <a:t>o</a:t>
            </a:r>
            <a:r>
              <a:rPr lang="tr-TR" sz="2000" dirty="0" smtClean="0"/>
              <a:t>/2+ ψ)/sin(</a:t>
            </a:r>
            <a:r>
              <a:rPr lang="tr-TR" sz="2000" dirty="0" err="1" smtClean="0"/>
              <a:t>φ</a:t>
            </a:r>
            <a:r>
              <a:rPr lang="tr-TR" sz="2000" baseline="-25000" dirty="0" err="1" smtClean="0"/>
              <a:t>o</a:t>
            </a:r>
            <a:r>
              <a:rPr lang="tr-TR" sz="2000" dirty="0" smtClean="0"/>
              <a:t>/2- </a:t>
            </a:r>
            <a:r>
              <a:rPr lang="tr-TR" sz="2000" dirty="0" err="1" smtClean="0"/>
              <a:t>ψ</a:t>
            </a:r>
            <a:r>
              <a:rPr lang="tr-TR" sz="2000" baseline="-25000" dirty="0" err="1" smtClean="0"/>
              <a:t>o</a:t>
            </a:r>
            <a:r>
              <a:rPr lang="tr-TR" sz="2000" dirty="0" smtClean="0"/>
              <a:t> /2)</a:t>
            </a:r>
          </a:p>
          <a:p>
            <a:pPr marL="0" indent="0" algn="just" eaLnBrk="1" hangingPunct="1"/>
            <a:r>
              <a:rPr lang="tr-TR" sz="2000" dirty="0" smtClean="0"/>
              <a:t>c</a:t>
            </a:r>
            <a:r>
              <a:rPr lang="tr-TR" sz="2000" baseline="30000" dirty="0" smtClean="0"/>
              <a:t>2</a:t>
            </a:r>
            <a:r>
              <a:rPr lang="tr-TR" sz="2000" dirty="0" smtClean="0"/>
              <a:t> = (</a:t>
            </a:r>
            <a:r>
              <a:rPr lang="tr-TR" sz="2000" dirty="0" err="1" smtClean="0"/>
              <a:t>a+b</a:t>
            </a:r>
            <a:r>
              <a:rPr lang="tr-TR" sz="2000" dirty="0" smtClean="0"/>
              <a:t>)</a:t>
            </a:r>
            <a:r>
              <a:rPr lang="tr-TR" sz="2000" baseline="30000" dirty="0" smtClean="0"/>
              <a:t>2</a:t>
            </a:r>
            <a:r>
              <a:rPr lang="tr-TR" sz="2000" dirty="0" smtClean="0"/>
              <a:t>+d</a:t>
            </a:r>
            <a:r>
              <a:rPr lang="tr-TR" sz="2000" baseline="30000" dirty="0" smtClean="0"/>
              <a:t>2</a:t>
            </a:r>
            <a:r>
              <a:rPr lang="tr-TR" sz="2000" dirty="0" smtClean="0"/>
              <a:t>-2d(</a:t>
            </a:r>
            <a:r>
              <a:rPr lang="tr-TR" sz="2000" dirty="0" err="1" smtClean="0"/>
              <a:t>a+b</a:t>
            </a:r>
            <a:r>
              <a:rPr lang="tr-TR" sz="2000" dirty="0" smtClean="0"/>
              <a:t>)cosβ</a:t>
            </a:r>
          </a:p>
        </p:txBody>
      </p:sp>
      <p:sp>
        <p:nvSpPr>
          <p:cNvPr id="132099"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8135BA-28F5-4E55-892E-152CC786AD08}" type="slidenum">
              <a:rPr lang="tr-TR" smtClean="0"/>
              <a:pPr eaLnBrk="1" hangingPunct="1"/>
              <a:t>19</a:t>
            </a:fld>
            <a:endParaRPr lang="tr-TR" smtClean="0"/>
          </a:p>
        </p:txBody>
      </p:sp>
    </p:spTree>
    <p:extLst>
      <p:ext uri="{BB962C8B-B14F-4D97-AF65-F5344CB8AC3E}">
        <p14:creationId xmlns="" xmlns:p14="http://schemas.microsoft.com/office/powerpoint/2010/main" val="59870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İçerik Yer Tutucusu"/>
          <p:cNvSpPr>
            <a:spLocks noGrp="1"/>
          </p:cNvSpPr>
          <p:nvPr>
            <p:ph/>
          </p:nvPr>
        </p:nvSpPr>
        <p:spPr>
          <a:xfrm>
            <a:off x="457200" y="703263"/>
            <a:ext cx="8229600" cy="5011737"/>
          </a:xfrm>
        </p:spPr>
        <p:txBody>
          <a:bodyPr/>
          <a:lstStyle/>
          <a:p>
            <a:pPr eaLnBrk="1" hangingPunct="1">
              <a:buFontTx/>
              <a:buNone/>
            </a:pPr>
            <a:r>
              <a:rPr lang="tr-TR" sz="2400" b="1" smtClean="0"/>
              <a:t>    Kol - Sarkaç Kol Mekanizması</a:t>
            </a:r>
          </a:p>
          <a:p>
            <a:pPr eaLnBrk="1" hangingPunct="1"/>
            <a:endParaRPr lang="tr-TR" sz="2400" smtClean="0"/>
          </a:p>
          <a:p>
            <a:pPr eaLnBrk="1" hangingPunct="1">
              <a:buFontTx/>
              <a:buNone/>
            </a:pPr>
            <a:r>
              <a:rPr lang="tr-TR" sz="2400" smtClean="0"/>
              <a:t>    Kol-sarkaç mekanizmalarının önemi, dönme hareke­tinin salınım hareketine dönüştürülmesi gereken yerlerde büyüktür. Kol-sarkaç kol mekanizmasında tahrik uzvu (kol) tam bir dönme yaparken, tahrik edilen uzuv (sarkaç kol) iki sınır değer arasında salınım yapar. Sarkacın sınır acılarında bulunduğu konuma </a:t>
            </a:r>
            <a:r>
              <a:rPr lang="tr-TR" sz="2400" u="sng" smtClean="0"/>
              <a:t>ölü konum</a:t>
            </a:r>
            <a:r>
              <a:rPr lang="tr-TR" sz="2400" smtClean="0"/>
              <a:t> adı verilir. Ölü konun kol ile hareket ileten uzuv (biyel) un aynı doğrultuda olduğu sırada meydana gelir. Ölü konumda sarkaç hızı sıfır olur. Şekilde B</a:t>
            </a:r>
            <a:r>
              <a:rPr lang="tr-TR" sz="2400" baseline="-25000" smtClean="0"/>
              <a:t>i </a:t>
            </a:r>
            <a:r>
              <a:rPr lang="tr-TR" sz="2400" smtClean="0"/>
              <a:t>ve B</a:t>
            </a:r>
            <a:r>
              <a:rPr lang="tr-TR" sz="2400" baseline="-25000" smtClean="0"/>
              <a:t>a </a:t>
            </a:r>
            <a:r>
              <a:rPr lang="tr-TR" sz="2400" smtClean="0"/>
              <a:t>noktaları ölü konumları göstermektedir.</a:t>
            </a:r>
          </a:p>
          <a:p>
            <a:pPr eaLnBrk="1" hangingPunct="1"/>
            <a:endParaRPr lang="tr-TR" sz="2400" smtClean="0"/>
          </a:p>
        </p:txBody>
      </p:sp>
      <p:sp>
        <p:nvSpPr>
          <p:cNvPr id="113667"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ECCA86-223F-425E-8D39-860F5CB65A93}" type="slidenum">
              <a:rPr lang="tr-TR" smtClean="0"/>
              <a:pPr eaLnBrk="1" hangingPunct="1"/>
              <a:t>2</a:t>
            </a:fld>
            <a:endParaRPr lang="tr-TR" smtClean="0"/>
          </a:p>
        </p:txBody>
      </p:sp>
    </p:spTree>
    <p:extLst>
      <p:ext uri="{BB962C8B-B14F-4D97-AF65-F5344CB8AC3E}">
        <p14:creationId xmlns="" xmlns:p14="http://schemas.microsoft.com/office/powerpoint/2010/main" val="2574504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714375"/>
            <a:ext cx="8229600" cy="5511800"/>
          </a:xfrm>
        </p:spPr>
        <p:txBody>
          <a:bodyPr/>
          <a:lstStyle/>
          <a:p>
            <a:pPr eaLnBrk="1" hangingPunct="1">
              <a:buFontTx/>
              <a:buNone/>
              <a:defRPr/>
            </a:pPr>
            <a:r>
              <a:rPr lang="tr-TR" sz="2400" dirty="0" smtClean="0"/>
              <a:t>    Sarkacın salınım açısı Ψ, kolun dönme açısı φ ile belirlenir. Kolun sabit bir </a:t>
            </a:r>
            <a:r>
              <a:rPr lang="tr-TR" sz="2400" b="1" i="1" cap="small" dirty="0" smtClean="0"/>
              <a:t>w  </a:t>
            </a:r>
            <a:r>
              <a:rPr lang="tr-TR" sz="2400" dirty="0" smtClean="0"/>
              <a:t>açısal hızıyla döndüğü</a:t>
            </a:r>
          </a:p>
          <a:p>
            <a:pPr eaLnBrk="1" hangingPunct="1">
              <a:buFontTx/>
              <a:buNone/>
              <a:defRPr/>
            </a:pPr>
            <a:r>
              <a:rPr lang="tr-TR" sz="2400" dirty="0" smtClean="0"/>
              <a:t>    kabul edilirse, </a:t>
            </a:r>
            <a:r>
              <a:rPr lang="tr-TR" sz="2400" dirty="0" err="1" smtClean="0"/>
              <a:t>B</a:t>
            </a:r>
            <a:r>
              <a:rPr lang="tr-TR" sz="2400" baseline="-25000" dirty="0" err="1" smtClean="0"/>
              <a:t>i</a:t>
            </a:r>
            <a:r>
              <a:rPr lang="tr-TR" sz="2400" baseline="-25000" dirty="0" smtClean="0"/>
              <a:t> </a:t>
            </a:r>
            <a:r>
              <a:rPr lang="tr-TR" sz="2400" dirty="0" smtClean="0"/>
              <a:t>den </a:t>
            </a:r>
            <a:r>
              <a:rPr lang="tr-TR" sz="2400" dirty="0" err="1" smtClean="0"/>
              <a:t>B</a:t>
            </a:r>
            <a:r>
              <a:rPr lang="tr-TR" sz="2400" baseline="-25000" dirty="0" err="1" smtClean="0"/>
              <a:t>a</a:t>
            </a:r>
            <a:r>
              <a:rPr lang="tr-TR" sz="2400" baseline="-25000" dirty="0" smtClean="0"/>
              <a:t> </a:t>
            </a:r>
            <a:r>
              <a:rPr lang="tr-TR" sz="2400" dirty="0" smtClean="0"/>
              <a:t>ya gidiş için alınan </a:t>
            </a:r>
            <a:r>
              <a:rPr lang="tr-TR" sz="2400" dirty="0" err="1" smtClean="0"/>
              <a:t>φ</a:t>
            </a:r>
            <a:r>
              <a:rPr lang="tr-TR" sz="2400" baseline="-25000" dirty="0" err="1" smtClean="0"/>
              <a:t>o</a:t>
            </a:r>
            <a:r>
              <a:rPr lang="tr-TR" sz="2400" dirty="0" smtClean="0"/>
              <a:t> açısının, tam dönüş için alınması gereken tamamlayıcı açı (360- </a:t>
            </a:r>
            <a:r>
              <a:rPr lang="tr-TR" sz="2400" dirty="0" err="1" smtClean="0"/>
              <a:t>φ</a:t>
            </a:r>
            <a:r>
              <a:rPr lang="tr-TR" sz="2400" baseline="-25000" dirty="0" err="1" smtClean="0"/>
              <a:t>o</a:t>
            </a:r>
            <a:r>
              <a:rPr lang="tr-TR" sz="2400" dirty="0" smtClean="0"/>
              <a:t>) oranı, gidiş zamanının dönüş zamanına oranını verir. Yani,</a:t>
            </a:r>
          </a:p>
          <a:p>
            <a:pPr eaLnBrk="1" hangingPunct="1">
              <a:buFontTx/>
              <a:buNone/>
              <a:defRPr/>
            </a:pPr>
            <a:endParaRPr lang="tr-TR" sz="2400" dirty="0" smtClean="0"/>
          </a:p>
          <a:p>
            <a:pPr eaLnBrk="1" hangingPunct="1">
              <a:defRPr/>
            </a:pPr>
            <a:r>
              <a:rPr lang="tr-TR" sz="2400" dirty="0" smtClean="0"/>
              <a:t>ʋ = </a:t>
            </a:r>
            <a:r>
              <a:rPr lang="tr-TR" sz="2400" dirty="0" err="1" smtClean="0"/>
              <a:t>φ</a:t>
            </a:r>
            <a:r>
              <a:rPr lang="tr-TR" sz="2400" baseline="-25000" dirty="0" err="1" smtClean="0"/>
              <a:t>o</a:t>
            </a:r>
            <a:r>
              <a:rPr lang="tr-TR" sz="2400" dirty="0" smtClean="0"/>
              <a:t>/ (360- </a:t>
            </a:r>
            <a:r>
              <a:rPr lang="tr-TR" sz="2400" dirty="0" err="1" smtClean="0"/>
              <a:t>φ</a:t>
            </a:r>
            <a:r>
              <a:rPr lang="tr-TR" sz="2400" baseline="-25000" dirty="0" err="1" smtClean="0"/>
              <a:t>o</a:t>
            </a:r>
            <a:r>
              <a:rPr lang="tr-TR" sz="2400" dirty="0" smtClean="0"/>
              <a:t>) = </a:t>
            </a:r>
            <a:r>
              <a:rPr lang="tr-TR" sz="2400" dirty="0" err="1" smtClean="0"/>
              <a:t>wt</a:t>
            </a:r>
            <a:r>
              <a:rPr lang="tr-TR" sz="2400" baseline="-25000" dirty="0" err="1" smtClean="0"/>
              <a:t>g</a:t>
            </a:r>
            <a:r>
              <a:rPr lang="tr-TR" sz="2400" dirty="0" smtClean="0"/>
              <a:t>/</a:t>
            </a:r>
            <a:r>
              <a:rPr lang="tr-TR" sz="2400" dirty="0" err="1" smtClean="0"/>
              <a:t>wt</a:t>
            </a:r>
            <a:r>
              <a:rPr lang="tr-TR" sz="2400" baseline="-25000" dirty="0" err="1" smtClean="0"/>
              <a:t>d</a:t>
            </a:r>
            <a:r>
              <a:rPr lang="tr-TR" sz="2400" dirty="0" smtClean="0"/>
              <a:t>; </a:t>
            </a:r>
            <a:r>
              <a:rPr lang="tr-TR" sz="2400" dirty="0" err="1" smtClean="0"/>
              <a:t>t</a:t>
            </a:r>
            <a:r>
              <a:rPr lang="tr-TR" sz="2400" baseline="-25000" dirty="0" err="1" smtClean="0"/>
              <a:t>g</a:t>
            </a:r>
            <a:r>
              <a:rPr lang="tr-TR" sz="2400" dirty="0" smtClean="0"/>
              <a:t>/</a:t>
            </a:r>
            <a:r>
              <a:rPr lang="tr-TR" sz="2400" dirty="0" err="1" smtClean="0"/>
              <a:t>t</a:t>
            </a:r>
            <a:r>
              <a:rPr lang="tr-TR" sz="2400" baseline="-25000" dirty="0" err="1" smtClean="0"/>
              <a:t>d</a:t>
            </a:r>
            <a:r>
              <a:rPr lang="tr-TR" sz="2400" dirty="0" smtClean="0"/>
              <a:t> = (180+α)/(180-α)</a:t>
            </a:r>
          </a:p>
          <a:p>
            <a:pPr eaLnBrk="1" hangingPunct="1">
              <a:defRPr/>
            </a:pPr>
            <a:endParaRPr lang="tr-TR" sz="2400" dirty="0" smtClean="0"/>
          </a:p>
          <a:p>
            <a:pPr eaLnBrk="1" hangingPunct="1">
              <a:buFontTx/>
              <a:buNone/>
              <a:defRPr/>
            </a:pPr>
            <a:r>
              <a:rPr lang="tr-TR" sz="2400" dirty="0" smtClean="0"/>
              <a:t>    elde edilir. Burada;</a:t>
            </a:r>
          </a:p>
          <a:p>
            <a:pPr eaLnBrk="1" hangingPunct="1">
              <a:defRPr/>
            </a:pPr>
            <a:endParaRPr lang="tr-TR" sz="2400" dirty="0" smtClean="0"/>
          </a:p>
          <a:p>
            <a:pPr eaLnBrk="1" hangingPunct="1">
              <a:defRPr/>
            </a:pPr>
            <a:r>
              <a:rPr lang="tr-TR" sz="2400" dirty="0" err="1" smtClean="0"/>
              <a:t>t</a:t>
            </a:r>
            <a:r>
              <a:rPr lang="tr-TR" sz="2400" baseline="-25000" dirty="0" err="1" smtClean="0"/>
              <a:t>g</a:t>
            </a:r>
            <a:r>
              <a:rPr lang="tr-TR" sz="2400" dirty="0" smtClean="0"/>
              <a:t> =Gidiş zamanı</a:t>
            </a:r>
          </a:p>
          <a:p>
            <a:pPr eaLnBrk="1" hangingPunct="1">
              <a:defRPr/>
            </a:pPr>
            <a:r>
              <a:rPr lang="tr-TR" sz="2400" dirty="0" err="1" smtClean="0"/>
              <a:t>t</a:t>
            </a:r>
            <a:r>
              <a:rPr lang="tr-TR" sz="2400" baseline="-25000" dirty="0" err="1" smtClean="0"/>
              <a:t>d</a:t>
            </a:r>
            <a:r>
              <a:rPr lang="tr-TR" sz="2400" baseline="-25000" dirty="0" smtClean="0"/>
              <a:t> </a:t>
            </a:r>
            <a:r>
              <a:rPr lang="tr-TR" sz="2400" dirty="0" smtClean="0"/>
              <a:t>=Dönüş zamanı dır.</a:t>
            </a:r>
          </a:p>
          <a:p>
            <a:pPr eaLnBrk="1" hangingPunct="1">
              <a:defRPr/>
            </a:pPr>
            <a:endParaRPr lang="tr-TR" sz="2400" dirty="0" smtClean="0"/>
          </a:p>
        </p:txBody>
      </p:sp>
      <p:sp>
        <p:nvSpPr>
          <p:cNvPr id="115715"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43A830-28D4-44D7-9BCC-B5252DC110B4}" type="slidenum">
              <a:rPr lang="tr-TR" smtClean="0"/>
              <a:pPr eaLnBrk="1" hangingPunct="1"/>
              <a:t>20</a:t>
            </a:fld>
            <a:endParaRPr lang="tr-TR" smtClean="0"/>
          </a:p>
        </p:txBody>
      </p:sp>
    </p:spTree>
    <p:extLst>
      <p:ext uri="{BB962C8B-B14F-4D97-AF65-F5344CB8AC3E}">
        <p14:creationId xmlns="" xmlns:p14="http://schemas.microsoft.com/office/powerpoint/2010/main" val="24771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BF244F-BBFC-4239-A55E-551F92B6BB22}" type="slidenum">
              <a:rPr lang="tr-TR" smtClean="0"/>
              <a:pPr eaLnBrk="1" hangingPunct="1"/>
              <a:t>3</a:t>
            </a:fld>
            <a:endParaRPr lang="tr-TR" smtClean="0"/>
          </a:p>
        </p:txBody>
      </p:sp>
      <p:pic>
        <p:nvPicPr>
          <p:cNvPr id="11469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50" y="1285875"/>
            <a:ext cx="6276975" cy="357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2" name="Rectangle 3"/>
          <p:cNvSpPr>
            <a:spLocks noChangeArrowheads="1"/>
          </p:cNvSpPr>
          <p:nvPr/>
        </p:nvSpPr>
        <p:spPr bwMode="auto">
          <a:xfrm>
            <a:off x="857250" y="5214938"/>
            <a:ext cx="61436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just"/>
            <a:r>
              <a:rPr lang="tr-TR" sz="1700">
                <a:latin typeface="Courier New" pitchFamily="49" charset="0"/>
                <a:ea typeface="Times New Roman" pitchFamily="18" charset="0"/>
                <a:cs typeface="Courier New" pitchFamily="49" charset="0"/>
              </a:rPr>
              <a:t>Kol-sarkaç kol mekanizmasında ölü konumlar</a:t>
            </a:r>
            <a:endParaRPr lang="tr-TR">
              <a:ea typeface="Times New Roman" pitchFamily="18" charset="0"/>
              <a:cs typeface="Courier New" pitchFamily="49" charset="0"/>
            </a:endParaRPr>
          </a:p>
        </p:txBody>
      </p:sp>
    </p:spTree>
    <p:extLst>
      <p:ext uri="{BB962C8B-B14F-4D97-AF65-F5344CB8AC3E}">
        <p14:creationId xmlns="" xmlns:p14="http://schemas.microsoft.com/office/powerpoint/2010/main" val="268194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İçerik Yer Tutucusu"/>
          <p:cNvSpPr>
            <a:spLocks noGrp="1"/>
          </p:cNvSpPr>
          <p:nvPr>
            <p:ph/>
          </p:nvPr>
        </p:nvSpPr>
        <p:spPr>
          <a:xfrm>
            <a:off x="457200" y="1774825"/>
            <a:ext cx="8229600" cy="3082925"/>
          </a:xfrm>
        </p:spPr>
        <p:txBody>
          <a:bodyPr/>
          <a:lstStyle/>
          <a:p>
            <a:pPr eaLnBrk="1" hangingPunct="1">
              <a:buFontTx/>
              <a:buNone/>
            </a:pPr>
            <a:r>
              <a:rPr lang="tr-TR" sz="2400" smtClean="0"/>
              <a:t>    Mekanizma,  (2) nolu uzuv yerine (4) nolu uzuvdan tahrik edilirse,  (23) nolu mafsal A</a:t>
            </a:r>
            <a:r>
              <a:rPr lang="tr-TR" sz="2400" baseline="-25000" smtClean="0"/>
              <a:t>a </a:t>
            </a:r>
            <a:r>
              <a:rPr lang="tr-TR" sz="2400" smtClean="0"/>
              <a:t>  ve A</a:t>
            </a:r>
            <a:r>
              <a:rPr lang="tr-TR" sz="2400" baseline="-25000" smtClean="0"/>
              <a:t>i</a:t>
            </a:r>
            <a:r>
              <a:rPr lang="tr-TR" sz="2400" smtClean="0"/>
              <a:t>, konumlarında kararsızlık gösterir. Dinamik ya da kinematik ek bir dü­zenleme olmaksızın, mafsalın hangi yönde hareket edeceği bilinemez. Bu durumda mekanizma ölü noktaya sahiptir ve kendiliğinden kapalı olmayan mekanizma adını alır.</a:t>
            </a:r>
          </a:p>
          <a:p>
            <a:pPr eaLnBrk="1" hangingPunct="1"/>
            <a:endParaRPr lang="tr-TR" sz="2400" smtClean="0"/>
          </a:p>
        </p:txBody>
      </p:sp>
      <p:sp>
        <p:nvSpPr>
          <p:cNvPr id="116739"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662D1D-9938-4DC0-AD8F-BD1ED082C331}" type="slidenum">
              <a:rPr lang="tr-TR" smtClean="0"/>
              <a:pPr eaLnBrk="1" hangingPunct="1"/>
              <a:t>4</a:t>
            </a:fld>
            <a:endParaRPr lang="tr-TR" smtClean="0"/>
          </a:p>
        </p:txBody>
      </p:sp>
    </p:spTree>
    <p:extLst>
      <p:ext uri="{BB962C8B-B14F-4D97-AF65-F5344CB8AC3E}">
        <p14:creationId xmlns="" xmlns:p14="http://schemas.microsoft.com/office/powerpoint/2010/main" val="247576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İçerik Yer Tutucusu"/>
          <p:cNvSpPr>
            <a:spLocks noGrp="1"/>
          </p:cNvSpPr>
          <p:nvPr>
            <p:ph/>
          </p:nvPr>
        </p:nvSpPr>
        <p:spPr>
          <a:xfrm>
            <a:off x="457200" y="1124744"/>
            <a:ext cx="8229600" cy="5040560"/>
          </a:xfrm>
        </p:spPr>
        <p:txBody>
          <a:bodyPr/>
          <a:lstStyle/>
          <a:p>
            <a:pPr marL="0" indent="0" algn="just" eaLnBrk="1" hangingPunct="1">
              <a:buFontTx/>
              <a:buNone/>
            </a:pPr>
            <a:r>
              <a:rPr lang="tr-TR" sz="2400" dirty="0" smtClean="0"/>
              <a:t>    Verilen bir mekanizma tekniği problemi, sonlu ya da sonsuz sayıda çözüme sahip olabilir. Bulunan çözüm ya da çözümlerin kullanılıp kullanılamayacağının belirlenmesi için kriterler gereklidir.</a:t>
            </a:r>
          </a:p>
          <a:p>
            <a:pPr marL="0" indent="0" algn="just" eaLnBrk="1" hangingPunct="1">
              <a:buFontTx/>
              <a:buNone/>
            </a:pPr>
            <a:r>
              <a:rPr lang="tr-TR" sz="2400" dirty="0" smtClean="0"/>
              <a:t>     Mekanizma tekniğinde karşılaşılan tüm durumlar için genel ve ortak bir kriter olmamakla birlikte, deney­sel çalışma ve deneyimlerden elde edilen sonuçlar önem kazanır.</a:t>
            </a:r>
          </a:p>
          <a:p>
            <a:pPr marL="0" indent="0" algn="just" eaLnBrk="1" hangingPunct="1">
              <a:buFontTx/>
              <a:buNone/>
            </a:pPr>
            <a:r>
              <a:rPr lang="tr-TR" sz="2400" dirty="0" smtClean="0"/>
              <a:t>    Herhangi bir mekanizmanın hareket iyiliğinin belirlenmesinde ilk kriter </a:t>
            </a:r>
            <a:r>
              <a:rPr lang="tr-TR" sz="2400" u="sng" dirty="0" smtClean="0"/>
              <a:t>iletim açısı</a:t>
            </a:r>
            <a:r>
              <a:rPr lang="tr-TR" sz="2400" dirty="0" smtClean="0"/>
              <a:t> </a:t>
            </a:r>
            <a:r>
              <a:rPr lang="tr-TR" sz="2400" dirty="0" err="1" smtClean="0"/>
              <a:t>dır</a:t>
            </a:r>
            <a:r>
              <a:rPr lang="tr-TR" sz="2400" dirty="0" smtClean="0"/>
              <a:t>. μ ile gösterilen iletim açısı, iletim uzvu (biyel) ne dik t </a:t>
            </a:r>
            <a:r>
              <a:rPr lang="tr-TR" sz="2400" baseline="-25000" dirty="0" smtClean="0"/>
              <a:t>2</a:t>
            </a:r>
            <a:r>
              <a:rPr lang="tr-TR" sz="2400" dirty="0" smtClean="0"/>
              <a:t> doğrusu ile tahrik edilen uzva dik t</a:t>
            </a:r>
            <a:r>
              <a:rPr lang="tr-TR" sz="2400" baseline="-25000" dirty="0" smtClean="0"/>
              <a:t>1</a:t>
            </a:r>
            <a:r>
              <a:rPr lang="tr-TR" sz="2400" dirty="0" smtClean="0"/>
              <a:t> doğrusunun yaptığı açıdır. Bu açı aynı zamanda biyel ile tahrik edilen uzuv arasındaki açıya eşittir.</a:t>
            </a:r>
          </a:p>
        </p:txBody>
      </p:sp>
      <p:sp>
        <p:nvSpPr>
          <p:cNvPr id="117763"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A95A73-A8DA-48BB-BB36-80B17C0510F0}" type="slidenum">
              <a:rPr lang="tr-TR" smtClean="0"/>
              <a:pPr eaLnBrk="1" hangingPunct="1"/>
              <a:t>5</a:t>
            </a:fld>
            <a:endParaRPr lang="tr-TR" smtClean="0"/>
          </a:p>
        </p:txBody>
      </p:sp>
    </p:spTree>
    <p:extLst>
      <p:ext uri="{BB962C8B-B14F-4D97-AF65-F5344CB8AC3E}">
        <p14:creationId xmlns="" xmlns:p14="http://schemas.microsoft.com/office/powerpoint/2010/main" val="34864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245343-7A06-4E7D-A3F2-53E8DDB0A203}" type="slidenum">
              <a:rPr lang="tr-TR" smtClean="0"/>
              <a:pPr eaLnBrk="1" hangingPunct="1"/>
              <a:t>6</a:t>
            </a:fld>
            <a:endParaRPr lang="tr-TR" smtClean="0"/>
          </a:p>
        </p:txBody>
      </p:sp>
      <p:pic>
        <p:nvPicPr>
          <p:cNvPr id="11878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35696" y="1137360"/>
            <a:ext cx="5573713" cy="364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8" name="Rectangle 3"/>
          <p:cNvSpPr>
            <a:spLocks noChangeArrowheads="1"/>
          </p:cNvSpPr>
          <p:nvPr/>
        </p:nvSpPr>
        <p:spPr bwMode="auto">
          <a:xfrm>
            <a:off x="3419872" y="5081558"/>
            <a:ext cx="208081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tr-TR" altLang="zh-TW" sz="2000" dirty="0" smtClean="0">
                <a:latin typeface="Times New Roman" pitchFamily="18" charset="0"/>
                <a:cs typeface="Times New Roman" pitchFamily="18" charset="0"/>
              </a:rPr>
              <a:t>İletim </a:t>
            </a:r>
            <a:r>
              <a:rPr lang="tr-TR" altLang="zh-TW" sz="2000" dirty="0">
                <a:latin typeface="Times New Roman" pitchFamily="18" charset="0"/>
                <a:cs typeface="Times New Roman" pitchFamily="18" charset="0"/>
              </a:rPr>
              <a:t>açısı</a:t>
            </a:r>
            <a:endParaRPr lang="tr-TR" altLang="zh-TW" sz="2000" dirty="0"/>
          </a:p>
        </p:txBody>
      </p:sp>
    </p:spTree>
    <p:extLst>
      <p:ext uri="{BB962C8B-B14F-4D97-AF65-F5344CB8AC3E}">
        <p14:creationId xmlns="" xmlns:p14="http://schemas.microsoft.com/office/powerpoint/2010/main" val="92477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İçerik Yer Tutucusu"/>
          <p:cNvSpPr>
            <a:spLocks noGrp="1"/>
          </p:cNvSpPr>
          <p:nvPr>
            <p:ph/>
          </p:nvPr>
        </p:nvSpPr>
        <p:spPr>
          <a:xfrm>
            <a:off x="457200" y="908719"/>
            <a:ext cx="8229600" cy="5306343"/>
          </a:xfrm>
        </p:spPr>
        <p:txBody>
          <a:bodyPr/>
          <a:lstStyle/>
          <a:p>
            <a:pPr marL="0" indent="0" algn="just" eaLnBrk="1" hangingPunct="1">
              <a:buNone/>
            </a:pPr>
            <a:r>
              <a:rPr lang="tr-TR" sz="2400" dirty="0" smtClean="0"/>
              <a:t>İletim açısı 90</a:t>
            </a:r>
            <a:r>
              <a:rPr lang="tr-TR" sz="2400" baseline="30000" dirty="0" smtClean="0"/>
              <a:t>o</a:t>
            </a:r>
            <a:r>
              <a:rPr lang="tr-TR" sz="2400" dirty="0" smtClean="0"/>
              <a:t> olduğunda kuvvet, biyelden tahrik edilen uzva doğru, en etkili biçimde iletilir. Ancak tüm hareket sırasında bu açının 90</a:t>
            </a:r>
            <a:r>
              <a:rPr lang="tr-TR" sz="2400" baseline="30000" dirty="0" smtClean="0"/>
              <a:t>o</a:t>
            </a:r>
            <a:r>
              <a:rPr lang="tr-TR" sz="2400" dirty="0" smtClean="0"/>
              <a:t> kalması olanaksız olduğundan, sapmanın olabildiğince küçük olması arzu edilir (Bazı makinalarda bu açı, kendi kendine kilitleme sağlaması için, özel olarak çok küçük ya da sıfır olarak alınabilir), ile­tim açısının çok küçük olması halinde, kol uzunlukları ve mafsallar arası boşluklar çok duyarlı olduğu gibi yüksek devirlerde normalin üstünde gürültüler de oluşur.  Bu nedenle iletim açısının minimum değeri önemlidir. Kol mekanizmalarında izin  verilebilen en küçük iletim açısı; iletilen kuvvetler, imalat toleransları, hız ve sürtünme gibi faktörlere bağlıdır. Pratik amaçlar için (</a:t>
            </a:r>
            <a:r>
              <a:rPr lang="tr-TR" sz="2400" dirty="0" err="1" smtClean="0"/>
              <a:t>μ</a:t>
            </a:r>
            <a:r>
              <a:rPr lang="tr-TR" sz="2400" baseline="-25000" dirty="0" err="1" smtClean="0"/>
              <a:t>min</a:t>
            </a:r>
            <a:r>
              <a:rPr lang="tr-TR" sz="2400" dirty="0" smtClean="0"/>
              <a:t>) değeri 40</a:t>
            </a:r>
            <a:r>
              <a:rPr lang="tr-TR" sz="2400" baseline="30000" dirty="0" smtClean="0"/>
              <a:t>o</a:t>
            </a:r>
            <a:r>
              <a:rPr lang="tr-TR" sz="2400" dirty="0" smtClean="0"/>
              <a:t> …50</a:t>
            </a:r>
            <a:r>
              <a:rPr lang="tr-TR" sz="2400" baseline="30000" dirty="0" smtClean="0"/>
              <a:t>o</a:t>
            </a:r>
            <a:r>
              <a:rPr lang="tr-TR" sz="2400" dirty="0" smtClean="0"/>
              <a:t> kadar olmalıdır.</a:t>
            </a:r>
          </a:p>
          <a:p>
            <a:pPr algn="just" eaLnBrk="1" hangingPunct="1"/>
            <a:endParaRPr lang="tr-TR" sz="2400" dirty="0" smtClean="0"/>
          </a:p>
        </p:txBody>
      </p:sp>
      <p:sp>
        <p:nvSpPr>
          <p:cNvPr id="119811"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CFDD86-35E1-4D33-8F9B-52B097615578}" type="slidenum">
              <a:rPr lang="tr-TR" smtClean="0"/>
              <a:pPr eaLnBrk="1" hangingPunct="1"/>
              <a:t>7</a:t>
            </a:fld>
            <a:endParaRPr lang="tr-TR" smtClean="0"/>
          </a:p>
        </p:txBody>
      </p:sp>
    </p:spTree>
    <p:extLst>
      <p:ext uri="{BB962C8B-B14F-4D97-AF65-F5344CB8AC3E}">
        <p14:creationId xmlns="" xmlns:p14="http://schemas.microsoft.com/office/powerpoint/2010/main" val="222239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İçerik Yer Tutucusu"/>
          <p:cNvSpPr>
            <a:spLocks noGrp="1"/>
          </p:cNvSpPr>
          <p:nvPr>
            <p:ph/>
          </p:nvPr>
        </p:nvSpPr>
        <p:spPr>
          <a:xfrm>
            <a:off x="457200" y="908720"/>
            <a:ext cx="8229600" cy="1591593"/>
          </a:xfrm>
        </p:spPr>
        <p:txBody>
          <a:bodyPr/>
          <a:lstStyle/>
          <a:p>
            <a:pPr eaLnBrk="1" hangingPunct="1">
              <a:buFontTx/>
              <a:buNone/>
            </a:pPr>
            <a:r>
              <a:rPr lang="tr-TR" sz="2400" dirty="0" smtClean="0"/>
              <a:t>    Kol-sarkaç kol mekanizmalarında </a:t>
            </a:r>
            <a:r>
              <a:rPr lang="tr-TR" sz="2400" dirty="0" err="1" smtClean="0"/>
              <a:t>μ</a:t>
            </a:r>
            <a:r>
              <a:rPr lang="tr-TR" sz="2400" baseline="-25000" dirty="0" err="1" smtClean="0"/>
              <a:t>min</a:t>
            </a:r>
            <a:r>
              <a:rPr lang="tr-TR" sz="2400" dirty="0" smtClean="0"/>
              <a:t> değerleri şekil de gösterilen, yani gövde ile tahrik eden uzvun aynı doğrultuda olduğu konumlarda oluşur. Bunlardan hangisi daha büyük sapma gösteriyorsa, o konum daha kritiktir.</a:t>
            </a:r>
          </a:p>
        </p:txBody>
      </p:sp>
      <p:sp>
        <p:nvSpPr>
          <p:cNvPr id="120835"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13D1E0-0643-4FC0-A1E3-56397C9D0ACB}" type="slidenum">
              <a:rPr lang="tr-TR" smtClean="0"/>
              <a:pPr eaLnBrk="1" hangingPunct="1"/>
              <a:t>8</a:t>
            </a:fld>
            <a:endParaRPr lang="tr-TR" smtClean="0"/>
          </a:p>
        </p:txBody>
      </p:sp>
      <p:pic>
        <p:nvPicPr>
          <p:cNvPr id="12083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375" y="2714625"/>
            <a:ext cx="2954338"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83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57625" y="2714625"/>
            <a:ext cx="3698875" cy="221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8" name="5 Dikdörtgen"/>
          <p:cNvSpPr>
            <a:spLocks noChangeArrowheads="1"/>
          </p:cNvSpPr>
          <p:nvPr/>
        </p:nvSpPr>
        <p:spPr bwMode="auto">
          <a:xfrm>
            <a:off x="1428750" y="5072063"/>
            <a:ext cx="12493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dirty="0"/>
              <a:t> İç konum </a:t>
            </a:r>
          </a:p>
        </p:txBody>
      </p:sp>
      <p:sp>
        <p:nvSpPr>
          <p:cNvPr id="120839" name="6 Dikdörtgen"/>
          <p:cNvSpPr>
            <a:spLocks noChangeArrowheads="1"/>
          </p:cNvSpPr>
          <p:nvPr/>
        </p:nvSpPr>
        <p:spPr bwMode="auto">
          <a:xfrm>
            <a:off x="5072063" y="5143500"/>
            <a:ext cx="12874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dirty="0"/>
              <a:t>Dış konum</a:t>
            </a:r>
          </a:p>
        </p:txBody>
      </p:sp>
    </p:spTree>
    <p:extLst>
      <p:ext uri="{BB962C8B-B14F-4D97-AF65-F5344CB8AC3E}">
        <p14:creationId xmlns="" xmlns:p14="http://schemas.microsoft.com/office/powerpoint/2010/main" val="52543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İçerik Yer Tutucusu"/>
          <p:cNvSpPr>
            <a:spLocks noGrp="1"/>
          </p:cNvSpPr>
          <p:nvPr>
            <p:ph/>
          </p:nvPr>
        </p:nvSpPr>
        <p:spPr>
          <a:xfrm>
            <a:off x="457200" y="980728"/>
            <a:ext cx="8229600" cy="5472608"/>
          </a:xfrm>
        </p:spPr>
        <p:txBody>
          <a:bodyPr/>
          <a:lstStyle/>
          <a:p>
            <a:pPr marL="0" indent="0" algn="just" eaLnBrk="1" hangingPunct="1">
              <a:buNone/>
            </a:pPr>
            <a:r>
              <a:rPr lang="tr-TR" sz="2000" b="1" dirty="0" smtClean="0"/>
              <a:t>Ölü konumlar için kol sarkaç kol mekanizması çizimi</a:t>
            </a:r>
          </a:p>
          <a:p>
            <a:pPr marL="0" indent="0" algn="just" eaLnBrk="1" hangingPunct="1"/>
            <a:endParaRPr lang="tr-TR" sz="2000" b="1" dirty="0" smtClean="0"/>
          </a:p>
          <a:p>
            <a:pPr marL="0" indent="0" algn="just" eaLnBrk="1" hangingPunct="1">
              <a:buFontTx/>
              <a:buNone/>
            </a:pPr>
            <a:r>
              <a:rPr lang="tr-TR" sz="2000" dirty="0" smtClean="0"/>
              <a:t>      Bir kol-sarkaç  kol mekanizmasının çiziminde;   kolun ölü  konum açısı   </a:t>
            </a:r>
            <a:r>
              <a:rPr lang="tr-TR" sz="2000" dirty="0" err="1" smtClean="0"/>
              <a:t>φ</a:t>
            </a:r>
            <a:r>
              <a:rPr lang="tr-TR" sz="2000" baseline="-25000" dirty="0" err="1" smtClean="0"/>
              <a:t>o</a:t>
            </a:r>
            <a:r>
              <a:rPr lang="tr-TR" sz="2000" dirty="0" smtClean="0"/>
              <a:t>,   buna  karşılık gelen sarkaç  kolun ölü konum açısı    </a:t>
            </a:r>
            <a:r>
              <a:rPr lang="tr-TR" sz="2000" dirty="0" err="1" smtClean="0"/>
              <a:t>ψ</a:t>
            </a:r>
            <a:r>
              <a:rPr lang="tr-TR" sz="2000" baseline="-25000" dirty="0" err="1" smtClean="0"/>
              <a:t>o</a:t>
            </a:r>
            <a:r>
              <a:rPr lang="tr-TR" sz="2000" dirty="0" smtClean="0"/>
              <a:t> ve  gövde uzunluğu d verilirse,   bu koşulları sağlayan ve uygun hareket özelliğine sahip mekanizma boyutları geometrik olarak bulunabilir. Bunun için aşağıdaki işlemler sırayla yapılmalıdır:</a:t>
            </a:r>
          </a:p>
          <a:p>
            <a:pPr marL="0" indent="0" algn="just" eaLnBrk="1" hangingPunct="1"/>
            <a:endParaRPr lang="tr-TR" sz="2000" dirty="0" smtClean="0"/>
          </a:p>
          <a:p>
            <a:pPr marL="0" indent="0" algn="just" eaLnBrk="1" hangingPunct="1">
              <a:buNone/>
            </a:pPr>
            <a:r>
              <a:rPr lang="tr-TR" sz="2000" dirty="0" smtClean="0"/>
              <a:t>a) d uzunluğu </a:t>
            </a:r>
            <a:r>
              <a:rPr lang="tr-TR" sz="2000" dirty="0" err="1" smtClean="0"/>
              <a:t>A</a:t>
            </a:r>
            <a:r>
              <a:rPr lang="tr-TR" sz="2000" baseline="-25000" dirty="0" err="1" smtClean="0"/>
              <a:t>o</a:t>
            </a:r>
            <a:r>
              <a:rPr lang="tr-TR" sz="2000" dirty="0" err="1" smtClean="0"/>
              <a:t>B</a:t>
            </a:r>
            <a:r>
              <a:rPr lang="tr-TR" sz="2000" baseline="-25000" dirty="0" err="1" smtClean="0"/>
              <a:t>o</a:t>
            </a:r>
            <a:r>
              <a:rPr lang="tr-TR" sz="2000" dirty="0" smtClean="0"/>
              <a:t> noktalarıyla belirlenerek çizilir.</a:t>
            </a:r>
          </a:p>
          <a:p>
            <a:pPr marL="0" indent="0" algn="just" eaLnBrk="1" hangingPunct="1">
              <a:buNone/>
            </a:pPr>
            <a:r>
              <a:rPr lang="tr-TR" sz="2000" dirty="0" smtClean="0"/>
              <a:t>b) </a:t>
            </a:r>
            <a:r>
              <a:rPr lang="tr-TR" sz="2000" dirty="0" err="1" smtClean="0"/>
              <a:t>A</a:t>
            </a:r>
            <a:r>
              <a:rPr lang="tr-TR" sz="2000" baseline="-25000" dirty="0" err="1" smtClean="0"/>
              <a:t>o</a:t>
            </a:r>
            <a:r>
              <a:rPr lang="tr-TR" sz="2000" dirty="0" smtClean="0"/>
              <a:t> dan, </a:t>
            </a:r>
            <a:r>
              <a:rPr lang="tr-TR" sz="2000" dirty="0" err="1" smtClean="0"/>
              <a:t>B</a:t>
            </a:r>
            <a:r>
              <a:rPr lang="tr-TR" sz="2000" baseline="-25000" dirty="0" err="1" smtClean="0"/>
              <a:t>o</a:t>
            </a:r>
            <a:r>
              <a:rPr lang="tr-TR" sz="2000" dirty="0" smtClean="0"/>
              <a:t> </a:t>
            </a:r>
            <a:r>
              <a:rPr lang="tr-TR" sz="2000" dirty="0" err="1" smtClean="0"/>
              <a:t>A</a:t>
            </a:r>
            <a:r>
              <a:rPr lang="tr-TR" sz="2000" baseline="-25000" dirty="0" err="1" smtClean="0"/>
              <a:t>o</a:t>
            </a:r>
            <a:r>
              <a:rPr lang="tr-TR" sz="2000" dirty="0" smtClean="0"/>
              <a:t> doğrusunun uzantısı üzerinde </a:t>
            </a:r>
            <a:r>
              <a:rPr lang="tr-TR" sz="2000" dirty="0" err="1" smtClean="0"/>
              <a:t>φ</a:t>
            </a:r>
            <a:r>
              <a:rPr lang="tr-TR" sz="2000" baseline="-25000" dirty="0" err="1" smtClean="0"/>
              <a:t>o</a:t>
            </a:r>
            <a:r>
              <a:rPr lang="tr-TR" sz="2000" baseline="-25000" dirty="0" smtClean="0"/>
              <a:t>/2 </a:t>
            </a:r>
            <a:r>
              <a:rPr lang="tr-TR" sz="2000" dirty="0" smtClean="0"/>
              <a:t>açısını verecek bir doğru çizilir .</a:t>
            </a:r>
          </a:p>
          <a:p>
            <a:pPr marL="0" indent="0" algn="just" eaLnBrk="1" hangingPunct="1">
              <a:buNone/>
            </a:pPr>
            <a:r>
              <a:rPr lang="tr-TR" sz="2000" dirty="0" smtClean="0"/>
              <a:t>c) </a:t>
            </a:r>
            <a:r>
              <a:rPr lang="tr-TR" sz="2000" dirty="0" err="1" smtClean="0"/>
              <a:t>B</a:t>
            </a:r>
            <a:r>
              <a:rPr lang="tr-TR" sz="2000" baseline="-25000" dirty="0" err="1" smtClean="0"/>
              <a:t>o</a:t>
            </a:r>
            <a:r>
              <a:rPr lang="tr-TR" sz="2000" dirty="0" smtClean="0"/>
              <a:t>  dan </a:t>
            </a:r>
            <a:r>
              <a:rPr lang="tr-TR" sz="2000" dirty="0" err="1" smtClean="0"/>
              <a:t>A</a:t>
            </a:r>
            <a:r>
              <a:rPr lang="tr-TR" sz="2000" baseline="-25000" dirty="0" err="1" smtClean="0"/>
              <a:t>o</a:t>
            </a:r>
            <a:r>
              <a:rPr lang="tr-TR" sz="2000" dirty="0" smtClean="0"/>
              <a:t> </a:t>
            </a:r>
            <a:r>
              <a:rPr lang="tr-TR" sz="2000" dirty="0" err="1" smtClean="0"/>
              <a:t>B</a:t>
            </a:r>
            <a:r>
              <a:rPr lang="tr-TR" sz="2000" baseline="-25000" dirty="0" err="1" smtClean="0"/>
              <a:t>o</a:t>
            </a:r>
            <a:r>
              <a:rPr lang="tr-TR" sz="2000" dirty="0" smtClean="0"/>
              <a:t>  doğrusuna aynı yönde  </a:t>
            </a:r>
            <a:r>
              <a:rPr lang="tr-TR" sz="2000" dirty="0" err="1" smtClean="0"/>
              <a:t>ψ</a:t>
            </a:r>
            <a:r>
              <a:rPr lang="tr-TR" sz="2000" baseline="-25000" dirty="0" err="1" smtClean="0"/>
              <a:t>o</a:t>
            </a:r>
            <a:r>
              <a:rPr lang="tr-TR" sz="2000" dirty="0" smtClean="0"/>
              <a:t> /2 açısı alınarak uzatılır.</a:t>
            </a:r>
          </a:p>
          <a:p>
            <a:pPr marL="0" indent="0" algn="just" eaLnBrk="1" hangingPunct="1">
              <a:buNone/>
            </a:pPr>
            <a:r>
              <a:rPr lang="tr-TR" sz="2000" dirty="0" smtClean="0"/>
              <a:t>d)  Bu doğruların kesiştiği  nokta R </a:t>
            </a:r>
            <a:r>
              <a:rPr lang="tr-TR" sz="2000" dirty="0" err="1" smtClean="0"/>
              <a:t>dir</a:t>
            </a:r>
            <a:r>
              <a:rPr lang="tr-TR" sz="2000" dirty="0" smtClean="0"/>
              <a:t>.   </a:t>
            </a:r>
            <a:r>
              <a:rPr lang="tr-TR" sz="2000" dirty="0" err="1" smtClean="0"/>
              <a:t>RA</a:t>
            </a:r>
            <a:r>
              <a:rPr lang="tr-TR" sz="2000" baseline="-25000" dirty="0" err="1" smtClean="0"/>
              <a:t>o</a:t>
            </a:r>
            <a:r>
              <a:rPr lang="tr-TR" sz="2000" dirty="0" smtClean="0"/>
              <a:t> orta noktası MA ve orta dikmenin RBO doğrusunu kestiği noktada  MB </a:t>
            </a:r>
            <a:r>
              <a:rPr lang="tr-TR" sz="2000" dirty="0" err="1" smtClean="0"/>
              <a:t>dir.RA</a:t>
            </a:r>
            <a:r>
              <a:rPr lang="tr-TR" sz="2000" dirty="0" smtClean="0"/>
              <a:t> çap kabul eden </a:t>
            </a:r>
            <a:r>
              <a:rPr lang="tr-TR" sz="2000" dirty="0" err="1" smtClean="0"/>
              <a:t>k</a:t>
            </a:r>
            <a:r>
              <a:rPr lang="tr-TR" sz="2000" baseline="-25000" dirty="0" err="1" smtClean="0"/>
              <a:t>a</a:t>
            </a:r>
            <a:r>
              <a:rPr lang="tr-TR" sz="2000" dirty="0" smtClean="0"/>
              <a:t> dairesi ile merkezi MB ve yarıçapı HMB olan </a:t>
            </a:r>
            <a:r>
              <a:rPr lang="tr-TR" sz="2000" dirty="0" err="1" smtClean="0"/>
              <a:t>k</a:t>
            </a:r>
            <a:r>
              <a:rPr lang="tr-TR" sz="2000" baseline="-25000" dirty="0" err="1" smtClean="0"/>
              <a:t>b</a:t>
            </a:r>
            <a:r>
              <a:rPr lang="tr-TR" sz="2000" dirty="0" smtClean="0"/>
              <a:t> dairesi çizilir.</a:t>
            </a:r>
          </a:p>
        </p:txBody>
      </p:sp>
      <p:sp>
        <p:nvSpPr>
          <p:cNvPr id="121859" name="2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082B3E-39A3-44D6-9C90-4E0DBC92C629}" type="slidenum">
              <a:rPr lang="tr-TR" smtClean="0"/>
              <a:pPr eaLnBrk="1" hangingPunct="1"/>
              <a:t>9</a:t>
            </a:fld>
            <a:endParaRPr lang="tr-TR" smtClean="0"/>
          </a:p>
        </p:txBody>
      </p:sp>
    </p:spTree>
    <p:extLst>
      <p:ext uri="{BB962C8B-B14F-4D97-AF65-F5344CB8AC3E}">
        <p14:creationId xmlns="" xmlns:p14="http://schemas.microsoft.com/office/powerpoint/2010/main" val="315359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TotalTime>
  <Words>1241</Words>
  <Application>Microsoft Office PowerPoint</Application>
  <PresentationFormat>Ekran Gösterisi (4:3)</PresentationFormat>
  <Paragraphs>69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Akış</vt:lpstr>
      <vt:lpstr>ZTM 316 Mekanizmalar   11.Hafta</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ACAR</dc:creator>
  <cp:lastModifiedBy>Ramazan ÖZTÜRK</cp:lastModifiedBy>
  <cp:revision>5</cp:revision>
  <dcterms:created xsi:type="dcterms:W3CDTF">2017-11-21T18:36:07Z</dcterms:created>
  <dcterms:modified xsi:type="dcterms:W3CDTF">2018-05-14T14:38:35Z</dcterms:modified>
</cp:coreProperties>
</file>