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BDD7-24BD-4FBD-98E4-1A1831E994FA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53BC-754B-4A45-8D8E-0B24DE9F7B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688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BDD7-24BD-4FBD-98E4-1A1831E994FA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53BC-754B-4A45-8D8E-0B24DE9F7B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581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BDD7-24BD-4FBD-98E4-1A1831E994FA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53BC-754B-4A45-8D8E-0B24DE9F7BCD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7007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BDD7-24BD-4FBD-98E4-1A1831E994FA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53BC-754B-4A45-8D8E-0B24DE9F7B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034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BDD7-24BD-4FBD-98E4-1A1831E994FA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53BC-754B-4A45-8D8E-0B24DE9F7BCD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2932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BDD7-24BD-4FBD-98E4-1A1831E994FA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53BC-754B-4A45-8D8E-0B24DE9F7B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0058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BDD7-24BD-4FBD-98E4-1A1831E994FA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53BC-754B-4A45-8D8E-0B24DE9F7B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8174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BDD7-24BD-4FBD-98E4-1A1831E994FA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53BC-754B-4A45-8D8E-0B24DE9F7B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424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367A135D-9DD4-4126-AE9A-C6F50405114B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390921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CB6E6542-3DCD-455D-A808-1B92684A340B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38978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BDD7-24BD-4FBD-98E4-1A1831E994FA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53BC-754B-4A45-8D8E-0B24DE9F7B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114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BDD7-24BD-4FBD-98E4-1A1831E994FA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53BC-754B-4A45-8D8E-0B24DE9F7B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804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BDD7-24BD-4FBD-98E4-1A1831E994FA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53BC-754B-4A45-8D8E-0B24DE9F7B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316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BDD7-24BD-4FBD-98E4-1A1831E994FA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53BC-754B-4A45-8D8E-0B24DE9F7B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869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BDD7-24BD-4FBD-98E4-1A1831E994FA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53BC-754B-4A45-8D8E-0B24DE9F7B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505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BDD7-24BD-4FBD-98E4-1A1831E994FA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53BC-754B-4A45-8D8E-0B24DE9F7B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948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BDD7-24BD-4FBD-98E4-1A1831E994FA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53BC-754B-4A45-8D8E-0B24DE9F7B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94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BDD7-24BD-4FBD-98E4-1A1831E994FA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53BC-754B-4A45-8D8E-0B24DE9F7B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623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8BDD7-24BD-4FBD-98E4-1A1831E994FA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1E53BC-754B-4A45-8D8E-0B24DE9F7B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845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4725144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tr-TR" b="1" dirty="0"/>
              <a:t/>
            </a:r>
            <a:br>
              <a:rPr lang="tr-TR" b="1" dirty="0"/>
            </a:br>
            <a:r>
              <a:rPr lang="tr-TR" dirty="0" smtClean="0"/>
              <a:t>Haşhaş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4 Resim" descr="imagesCATTTC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5676" y="776486"/>
            <a:ext cx="5832648" cy="3444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-171450"/>
            <a:ext cx="8591550" cy="1431925"/>
          </a:xfrm>
        </p:spPr>
        <p:txBody>
          <a:bodyPr/>
          <a:lstStyle/>
          <a:p>
            <a:r>
              <a:rPr lang="tr-TR" altLang="en-US" smtClean="0"/>
              <a:t>Faydalanma Yönleri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1052513"/>
            <a:ext cx="8893175" cy="5616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en-US" smtClean="0"/>
              <a:t>Lifi ip ve giysi endüstrisinde kullanılır.</a:t>
            </a:r>
          </a:p>
          <a:p>
            <a:pPr>
              <a:lnSpc>
                <a:spcPct val="90000"/>
              </a:lnSpc>
            </a:pPr>
            <a:r>
              <a:rPr lang="tr-TR" altLang="en-US" smtClean="0"/>
              <a:t>Değişik dokuma işlerinde kullanılır.</a:t>
            </a:r>
          </a:p>
          <a:p>
            <a:pPr>
              <a:lnSpc>
                <a:spcPct val="90000"/>
              </a:lnSpc>
            </a:pPr>
            <a:r>
              <a:rPr lang="tr-TR" altLang="en-US" smtClean="0"/>
              <a:t>Lifi alındıktan sonra geriye kalan sapı; selüloz endüstrisinde, kağıt yapımında ve yakacak olarak kullanılır.</a:t>
            </a:r>
          </a:p>
          <a:p>
            <a:pPr>
              <a:lnSpc>
                <a:spcPct val="90000"/>
              </a:lnSpc>
            </a:pPr>
            <a:r>
              <a:rPr lang="tr-TR" altLang="en-US" smtClean="0"/>
              <a:t>Tohumu kavrularak çerez olarak yenir.</a:t>
            </a:r>
          </a:p>
          <a:p>
            <a:pPr>
              <a:lnSpc>
                <a:spcPct val="90000"/>
              </a:lnSpc>
            </a:pPr>
            <a:r>
              <a:rPr lang="tr-TR" altLang="en-US" smtClean="0"/>
              <a:t>Tohumunda %30-35 yağ vardır.</a:t>
            </a:r>
          </a:p>
          <a:p>
            <a:pPr>
              <a:lnSpc>
                <a:spcPct val="90000"/>
              </a:lnSpc>
            </a:pPr>
            <a:r>
              <a:rPr lang="tr-TR" altLang="en-US" smtClean="0"/>
              <a:t>Yağından arap sabunu yapımında faydalanılır.</a:t>
            </a:r>
          </a:p>
          <a:p>
            <a:pPr>
              <a:lnSpc>
                <a:spcPct val="90000"/>
              </a:lnSpc>
            </a:pPr>
            <a:r>
              <a:rPr lang="tr-TR" altLang="en-US" smtClean="0"/>
              <a:t>Bezir, vernik, yağlı boya endüstrisinde kullanılır.</a:t>
            </a:r>
          </a:p>
          <a:p>
            <a:pPr>
              <a:lnSpc>
                <a:spcPct val="90000"/>
              </a:lnSpc>
            </a:pPr>
            <a:r>
              <a:rPr lang="tr-TR" altLang="en-US" smtClean="0"/>
              <a:t>Küspesi hayvan yemi olarak kullanılır.</a:t>
            </a:r>
          </a:p>
        </p:txBody>
      </p:sp>
    </p:spTree>
    <p:extLst>
      <p:ext uri="{BB962C8B-B14F-4D97-AF65-F5344CB8AC3E}">
        <p14:creationId xmlns:p14="http://schemas.microsoft.com/office/powerpoint/2010/main" val="315527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Bitkisel Özellikleri</a:t>
            </a:r>
          </a:p>
        </p:txBody>
      </p:sp>
      <p:sp>
        <p:nvSpPr>
          <p:cNvPr id="9219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0825" y="1905000"/>
            <a:ext cx="3384550" cy="4692650"/>
          </a:xfrm>
        </p:spPr>
        <p:txBody>
          <a:bodyPr/>
          <a:lstStyle/>
          <a:p>
            <a:r>
              <a:rPr lang="tr-TR" altLang="en-US" sz="4400" smtClean="0"/>
              <a:t>Tek yıllık ve iki evcikli karakterli bir bitkidir.</a:t>
            </a:r>
          </a:p>
        </p:txBody>
      </p:sp>
      <p:pic>
        <p:nvPicPr>
          <p:cNvPr id="9220" name="Picture 7" descr="hemp_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2020888"/>
            <a:ext cx="5508625" cy="48196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988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Kök 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smtClean="0"/>
              <a:t>Kuvvetli bir kök yapısına sahiptir.</a:t>
            </a:r>
          </a:p>
          <a:p>
            <a:r>
              <a:rPr lang="tr-TR" altLang="en-US" smtClean="0"/>
              <a:t>1.5-4 m derinliklere inebilir.</a:t>
            </a:r>
          </a:p>
          <a:p>
            <a:r>
              <a:rPr lang="tr-TR" altLang="en-US" smtClean="0"/>
              <a:t>Yan kökler 15-20 cm derinlikte ana kökü ağ gibi sarmıştır ve 80 cm yanlara uzarlar.</a:t>
            </a:r>
          </a:p>
          <a:p>
            <a:pPr>
              <a:buFont typeface="Wingdings" pitchFamily="2" charset="2"/>
              <a:buNone/>
            </a:pPr>
            <a:endParaRPr lang="tr-TR" altLang="en-US" smtClean="0"/>
          </a:p>
        </p:txBody>
      </p:sp>
    </p:spTree>
    <p:extLst>
      <p:ext uri="{BB962C8B-B14F-4D97-AF65-F5344CB8AC3E}">
        <p14:creationId xmlns:p14="http://schemas.microsoft.com/office/powerpoint/2010/main" val="19487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Sap 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altLang="en-US" smtClean="0"/>
              <a:t>Sert ve otsu yapıda bir sapı vardır. </a:t>
            </a:r>
          </a:p>
          <a:p>
            <a:pPr>
              <a:lnSpc>
                <a:spcPct val="90000"/>
              </a:lnSpc>
            </a:pPr>
            <a:r>
              <a:rPr lang="tr-TR" altLang="en-US" smtClean="0"/>
              <a:t>Bitki boyu çeşide ve ekolojik koşullara göre 30 cm-6m arasında değişir.</a:t>
            </a:r>
          </a:p>
          <a:p>
            <a:pPr>
              <a:lnSpc>
                <a:spcPct val="90000"/>
              </a:lnSpc>
            </a:pPr>
            <a:r>
              <a:rPr lang="tr-TR" altLang="en-US" smtClean="0"/>
              <a:t>Tohum ekildikten 1 hafta sonra bir çift kotiledon yaprağı çıkar.</a:t>
            </a:r>
          </a:p>
          <a:p>
            <a:pPr>
              <a:lnSpc>
                <a:spcPct val="90000"/>
              </a:lnSpc>
            </a:pPr>
            <a:r>
              <a:rPr lang="tr-TR" altLang="en-US" smtClean="0"/>
              <a:t>İleri devrelerde boğum araları oluşur.</a:t>
            </a:r>
          </a:p>
          <a:p>
            <a:pPr>
              <a:lnSpc>
                <a:spcPct val="90000"/>
              </a:lnSpc>
            </a:pPr>
            <a:r>
              <a:rPr lang="tr-TR" altLang="en-US" smtClean="0"/>
              <a:t>Sap hypocotyl kısmında yuvarlak, dah sonra 4 köşeli üst kısımlarda 6 köşelidir.</a:t>
            </a:r>
          </a:p>
        </p:txBody>
      </p:sp>
    </p:spTree>
    <p:extLst>
      <p:ext uri="{BB962C8B-B14F-4D97-AF65-F5344CB8AC3E}">
        <p14:creationId xmlns:p14="http://schemas.microsoft.com/office/powerpoint/2010/main" val="254198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a6eadf8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00563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0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427538" y="188913"/>
            <a:ext cx="4537075" cy="6669087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tr-TR" alt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Orta kısımdaki boğumlar daha uzundur, toplam 9-11 boğum bulunur.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tr-TR" alt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Boğum araları lif kalitesini bozar. (3-40 cm)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tr-TR" alt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Dişi kenevir sapları daha kalındır.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tr-TR" alt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Sap kalınlığı 3mm-6cm arasındadır.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tr-TR" alt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Dişi kenevirlerde lif verimi, erkek kenevirlerde lif oranı yüksektir.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tr-TR" alt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Lif tipinde dallanma istenmez.</a:t>
            </a:r>
          </a:p>
        </p:txBody>
      </p:sp>
    </p:spTree>
    <p:extLst>
      <p:ext uri="{BB962C8B-B14F-4D97-AF65-F5344CB8AC3E}">
        <p14:creationId xmlns:p14="http://schemas.microsoft.com/office/powerpoint/2010/main" val="2391155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Yaprak 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smtClean="0"/>
              <a:t>Parçalı el ayası şeklindedir.</a:t>
            </a:r>
          </a:p>
          <a:p>
            <a:r>
              <a:rPr lang="tr-TR" altLang="en-US" smtClean="0"/>
              <a:t>Sap boğumlarından çıkar.</a:t>
            </a:r>
          </a:p>
          <a:p>
            <a:r>
              <a:rPr lang="tr-TR" altLang="en-US" smtClean="0"/>
              <a:t>Yaprakçık sayısı 3-11 arasında değişir.</a:t>
            </a:r>
          </a:p>
          <a:p>
            <a:r>
              <a:rPr lang="tr-TR" altLang="en-US" smtClean="0"/>
              <a:t>Ortadaki yaprakçık en uzundur.</a:t>
            </a:r>
          </a:p>
          <a:p>
            <a:r>
              <a:rPr lang="tr-TR" altLang="en-US" smtClean="0"/>
              <a:t>Her bir yaprakçık 1-2 cm genişlikte, 5-12 cm uzunlukta, kenarları dişlidir.</a:t>
            </a:r>
          </a:p>
        </p:txBody>
      </p:sp>
    </p:spTree>
    <p:extLst>
      <p:ext uri="{BB962C8B-B14F-4D97-AF65-F5344CB8AC3E}">
        <p14:creationId xmlns:p14="http://schemas.microsoft.com/office/powerpoint/2010/main" val="2523356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388" y="333375"/>
            <a:ext cx="3313112" cy="6264275"/>
          </a:xfrm>
        </p:spPr>
        <p:txBody>
          <a:bodyPr/>
          <a:lstStyle/>
          <a:p>
            <a:r>
              <a:rPr lang="tr-TR" altLang="en-US" sz="2800" smtClean="0"/>
              <a:t>Yapraklar teknik sap uzunluğunun sonuna kadar karşılıklı, daha sonra almaşıklı olarak boğum yerlerine bağlanmışlardır.</a:t>
            </a:r>
          </a:p>
          <a:p>
            <a:r>
              <a:rPr lang="tr-TR" altLang="en-US" sz="2800" smtClean="0"/>
              <a:t>Alt ve üst kısımlarda yaprakçık sayısı 3 e kadar iner.</a:t>
            </a:r>
          </a:p>
        </p:txBody>
      </p:sp>
      <p:pic>
        <p:nvPicPr>
          <p:cNvPr id="14339" name="Picture 7" descr="sativa-lea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225" y="0"/>
            <a:ext cx="5715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845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Çiçek 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smtClean="0"/>
              <a:t>Erkek ve dişi bitkiler eşeylilik organları ile ayrılırlar.</a:t>
            </a:r>
          </a:p>
          <a:p>
            <a:r>
              <a:rPr lang="tr-TR" altLang="en-US" smtClean="0"/>
              <a:t>Erkek bitkilerde sapın üst kısmında yaprak koltuklarında salkım saplarında çok sayıda erkek çiçekler karşılıklı birer sapçıkla dizilmiştir.</a:t>
            </a:r>
          </a:p>
          <a:p>
            <a:r>
              <a:rPr lang="tr-TR" altLang="en-US" smtClean="0"/>
              <a:t>Çiçek görünüşü gevşek salkım şeklinde</a:t>
            </a:r>
          </a:p>
        </p:txBody>
      </p:sp>
    </p:spTree>
    <p:extLst>
      <p:ext uri="{BB962C8B-B14F-4D97-AF65-F5344CB8AC3E}">
        <p14:creationId xmlns:p14="http://schemas.microsoft.com/office/powerpoint/2010/main" val="3556990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Cannabis%20sativa%20-%2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50838" y="0"/>
            <a:ext cx="5570538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148263" y="188913"/>
            <a:ext cx="3816350" cy="6480175"/>
          </a:xfrm>
        </p:spPr>
        <p:txBody>
          <a:bodyPr/>
          <a:lstStyle/>
          <a:p>
            <a:r>
              <a:rPr lang="tr-TR" altLang="en-US" sz="2800" smtClean="0"/>
              <a:t>Bir çiçekte 5 adet sarı perigon yaprağı iç kısımda 5 adet erkek organ bulunur.</a:t>
            </a:r>
          </a:p>
          <a:p>
            <a:r>
              <a:rPr lang="tr-TR" altLang="en-US" sz="2800" smtClean="0"/>
              <a:t>Polen tozları beyaz veya sarı renkte olup, rüzgarla taşınır.</a:t>
            </a:r>
          </a:p>
          <a:p>
            <a:r>
              <a:rPr lang="tr-TR" altLang="en-US" sz="2800" smtClean="0"/>
              <a:t>Dişi bitkilerde sapın üst kısımlarında yaprak koltuklarında demet halinde çiçekler yer almıştır. </a:t>
            </a:r>
          </a:p>
        </p:txBody>
      </p:sp>
    </p:spTree>
    <p:extLst>
      <p:ext uri="{BB962C8B-B14F-4D97-AF65-F5344CB8AC3E}">
        <p14:creationId xmlns:p14="http://schemas.microsoft.com/office/powerpoint/2010/main" val="4080727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388" y="188913"/>
            <a:ext cx="3600450" cy="6480175"/>
          </a:xfrm>
        </p:spPr>
        <p:txBody>
          <a:bodyPr/>
          <a:lstStyle/>
          <a:p>
            <a:r>
              <a:rPr lang="tr-TR" altLang="en-US" sz="2800" smtClean="0"/>
              <a:t>Her çiçekte yeşil bir adet perigon yaprağı vardır.</a:t>
            </a:r>
          </a:p>
          <a:p>
            <a:r>
              <a:rPr lang="tr-TR" altLang="en-US" sz="2800" smtClean="0"/>
              <a:t>İçerisinde bir adet, iki tüylü tepeciği bulunan yumurtalık vardır.</a:t>
            </a:r>
          </a:p>
          <a:p>
            <a:r>
              <a:rPr lang="tr-TR" altLang="en-US" sz="2800" smtClean="0"/>
              <a:t>Yabancı döllenir.</a:t>
            </a:r>
          </a:p>
        </p:txBody>
      </p:sp>
      <p:pic>
        <p:nvPicPr>
          <p:cNvPr id="17411" name="Picture 7" descr="cannabis_sativa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3163" y="-28575"/>
            <a:ext cx="5538787" cy="70580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208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Ekonomik Önemi ve Kullanıldığı Yerler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fontScale="85000" lnSpcReduction="20000"/>
          </a:bodyPr>
          <a:lstStyle/>
          <a:p>
            <a:r>
              <a:rPr lang="tr-TR" sz="2400" dirty="0" smtClean="0"/>
              <a:t>Afyon </a:t>
            </a:r>
            <a:r>
              <a:rPr lang="tr-TR" sz="2400" dirty="0"/>
              <a:t>20-24 kadar </a:t>
            </a:r>
            <a:r>
              <a:rPr lang="tr-TR" sz="2400" dirty="0" err="1"/>
              <a:t>alkaloid</a:t>
            </a:r>
            <a:r>
              <a:rPr lang="tr-TR" sz="2400" dirty="0"/>
              <a:t> içerir. Bunların en önemlileri </a:t>
            </a:r>
            <a:r>
              <a:rPr lang="tr-TR" sz="2400" dirty="0" smtClean="0"/>
              <a:t>morfin,</a:t>
            </a:r>
            <a:r>
              <a:rPr lang="tr-TR" sz="2400" dirty="0" err="1" smtClean="0"/>
              <a:t>codein</a:t>
            </a:r>
            <a:r>
              <a:rPr lang="tr-TR" sz="2400" dirty="0"/>
              <a:t>, </a:t>
            </a:r>
            <a:r>
              <a:rPr lang="tr-TR" sz="2400" dirty="0" err="1"/>
              <a:t>papaverin</a:t>
            </a:r>
            <a:r>
              <a:rPr lang="tr-TR" sz="2400" dirty="0"/>
              <a:t> ve </a:t>
            </a:r>
            <a:r>
              <a:rPr lang="tr-TR" sz="2400" dirty="0" err="1"/>
              <a:t>thebaindir</a:t>
            </a:r>
            <a:r>
              <a:rPr lang="tr-TR" sz="2400" dirty="0"/>
              <a:t>. </a:t>
            </a:r>
            <a:endParaRPr lang="tr-TR" sz="2400" dirty="0" smtClean="0"/>
          </a:p>
          <a:p>
            <a:r>
              <a:rPr lang="tr-TR" sz="2400" dirty="0" smtClean="0"/>
              <a:t>Afyonun </a:t>
            </a:r>
            <a:r>
              <a:rPr lang="tr-TR" sz="2400" dirty="0"/>
              <a:t>bilinen 24 </a:t>
            </a:r>
            <a:r>
              <a:rPr lang="tr-TR" sz="2400" dirty="0" err="1"/>
              <a:t>alkaloidi</a:t>
            </a:r>
            <a:r>
              <a:rPr lang="tr-TR" sz="2400" dirty="0"/>
              <a:t> iki grup altında toplanmıştır:</a:t>
            </a:r>
          </a:p>
          <a:p>
            <a:r>
              <a:rPr lang="tr-TR" sz="2400" dirty="0"/>
              <a:t>a) Morfin grubu,</a:t>
            </a:r>
          </a:p>
          <a:p>
            <a:r>
              <a:rPr lang="tr-TR" sz="2400" dirty="0"/>
              <a:t>b) </a:t>
            </a:r>
            <a:r>
              <a:rPr lang="tr-TR" sz="2400" dirty="0" err="1"/>
              <a:t>Papaverin</a:t>
            </a:r>
            <a:r>
              <a:rPr lang="tr-TR" sz="2400" dirty="0"/>
              <a:t> </a:t>
            </a:r>
            <a:r>
              <a:rPr lang="tr-TR" sz="2400" dirty="0" smtClean="0"/>
              <a:t>gr</a:t>
            </a:r>
          </a:p>
          <a:p>
            <a:endParaRPr lang="tr-TR" sz="2400" dirty="0"/>
          </a:p>
          <a:p>
            <a:r>
              <a:rPr lang="tr-TR" sz="2400" dirty="0" smtClean="0"/>
              <a:t>Morfin </a:t>
            </a:r>
            <a:r>
              <a:rPr lang="tr-TR" sz="2400" dirty="0"/>
              <a:t>oranı ise ülkemiz </a:t>
            </a:r>
            <a:r>
              <a:rPr lang="tr-TR" sz="2400" dirty="0" smtClean="0"/>
              <a:t>haşhaşlarında% </a:t>
            </a:r>
            <a:r>
              <a:rPr lang="tr-TR" sz="2400" dirty="0"/>
              <a:t>0.5 civarındadır. Islah çalışmalarıyla bu oran geliştirilen bazı çeşitlerde </a:t>
            </a:r>
            <a:r>
              <a:rPr lang="tr-TR" sz="2400" dirty="0" smtClean="0"/>
              <a:t>% 0.7-0.8’e </a:t>
            </a:r>
            <a:r>
              <a:rPr lang="tr-TR" sz="2400" dirty="0"/>
              <a:t>kadar ulaşmıştır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 </a:t>
            </a:r>
            <a:r>
              <a:rPr lang="tr-TR" sz="2400" dirty="0" err="1"/>
              <a:t>Codein</a:t>
            </a:r>
            <a:r>
              <a:rPr lang="tr-TR" sz="2400" dirty="0"/>
              <a:t> ve </a:t>
            </a:r>
            <a:r>
              <a:rPr lang="tr-TR" sz="2400" dirty="0" err="1"/>
              <a:t>thebainin</a:t>
            </a:r>
            <a:r>
              <a:rPr lang="tr-TR" sz="2400" dirty="0"/>
              <a:t> oranı ise %1-4 </a:t>
            </a:r>
            <a:r>
              <a:rPr lang="tr-TR" sz="2400" dirty="0" smtClean="0"/>
              <a:t>arasındadır.</a:t>
            </a:r>
            <a:endParaRPr lang="tr-TR" sz="2400" dirty="0"/>
          </a:p>
        </p:txBody>
      </p:sp>
      <p:pic>
        <p:nvPicPr>
          <p:cNvPr id="5" name="4 Resim" descr="imagesCAKOG0V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628800"/>
            <a:ext cx="2183507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Meyve ve Tohum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smtClean="0"/>
              <a:t>Meyve bir cevizi andırır.</a:t>
            </a:r>
          </a:p>
          <a:p>
            <a:r>
              <a:rPr lang="tr-TR" altLang="en-US" smtClean="0"/>
              <a:t>Üzeri sert ve parlak bir kabukla örtülüdür.</a:t>
            </a:r>
          </a:p>
          <a:p>
            <a:r>
              <a:rPr lang="tr-TR" altLang="en-US" smtClean="0"/>
              <a:t>Rengi kahverengi-yeşil tondadır.</a:t>
            </a:r>
          </a:p>
          <a:p>
            <a:r>
              <a:rPr lang="tr-TR" altLang="en-US" smtClean="0"/>
              <a:t>1000 tohum ağırlığı 14-22 g </a:t>
            </a:r>
          </a:p>
          <a:p>
            <a:r>
              <a:rPr lang="tr-TR" altLang="en-US" smtClean="0"/>
              <a:t>Tohumda % 30-32 yağ, %22-23 protein, %21 karbonhidrat bulunur. </a:t>
            </a:r>
          </a:p>
        </p:txBody>
      </p:sp>
    </p:spTree>
    <p:extLst>
      <p:ext uri="{BB962C8B-B14F-4D97-AF65-F5344CB8AC3E}">
        <p14:creationId xmlns:p14="http://schemas.microsoft.com/office/powerpoint/2010/main" val="4117539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9459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z="2800" smtClean="0"/>
          </a:p>
        </p:txBody>
      </p:sp>
      <p:pic>
        <p:nvPicPr>
          <p:cNvPr id="19460" name="Picture 7" descr="cannabace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0"/>
            <a:ext cx="5641975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971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20483" name="Picture 10" descr="inflorescencia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41438"/>
            <a:ext cx="4129088" cy="55165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7" descr="z-cannabis-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3675" y="0"/>
            <a:ext cx="5176838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058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1507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z="2800" smtClean="0"/>
          </a:p>
        </p:txBody>
      </p:sp>
      <p:pic>
        <p:nvPicPr>
          <p:cNvPr id="21508" name="Picture 7" descr="tafel_0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0"/>
            <a:ext cx="5030788" cy="7461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151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/>
          </a:bodyPr>
          <a:lstStyle/>
          <a:p>
            <a:r>
              <a:rPr lang="tr-TR" sz="2400" dirty="0"/>
              <a:t>Tohumlarında % 44-50 </a:t>
            </a:r>
            <a:r>
              <a:rPr lang="tr-TR" sz="2400" dirty="0" smtClean="0"/>
              <a:t>oranında yağ </a:t>
            </a:r>
            <a:r>
              <a:rPr lang="tr-TR" sz="2400" dirty="0"/>
              <a:t>vardır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Tohumları </a:t>
            </a:r>
            <a:r>
              <a:rPr lang="tr-TR" sz="2400" dirty="0" smtClean="0"/>
              <a:t>kavrularak çerez olarak</a:t>
            </a:r>
          </a:p>
          <a:p>
            <a:r>
              <a:rPr lang="tr-TR" sz="2400" dirty="0" smtClean="0"/>
              <a:t>Haşhaş küspesinde </a:t>
            </a:r>
            <a:r>
              <a:rPr lang="tr-TR" sz="2400" dirty="0"/>
              <a:t>% 40 protein, % 11 yağ</a:t>
            </a:r>
          </a:p>
        </p:txBody>
      </p:sp>
      <p:pic>
        <p:nvPicPr>
          <p:cNvPr id="5" name="4 Resim" descr="imagesCA5V4V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495425"/>
            <a:ext cx="3586336" cy="40938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 smtClean="0"/>
              <a:t>İklim istekleri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467544" y="908720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Ilıman </a:t>
            </a:r>
            <a:r>
              <a:rPr lang="tr-TR" sz="2400" dirty="0"/>
              <a:t>deniz ikliminden soğuk karasal iklime kadar olan bir iklim </a:t>
            </a:r>
            <a:r>
              <a:rPr lang="tr-TR" sz="2400" dirty="0" smtClean="0"/>
              <a:t>kuşağında haşhaş </a:t>
            </a:r>
            <a:r>
              <a:rPr lang="tr-TR" sz="2400" dirty="0"/>
              <a:t>tarımı yapılmaktadır. </a:t>
            </a:r>
            <a:endParaRPr lang="tr-TR" sz="2400" dirty="0" smtClean="0"/>
          </a:p>
          <a:p>
            <a:r>
              <a:rPr lang="tr-TR" sz="2400" dirty="0" smtClean="0"/>
              <a:t>Rozet </a:t>
            </a:r>
            <a:r>
              <a:rPr lang="tr-TR" sz="2400" dirty="0"/>
              <a:t>oluşumu olarak kabul edilen 4-5 yapraklı halde </a:t>
            </a:r>
            <a:r>
              <a:rPr lang="tr-TR" sz="2400" dirty="0" smtClean="0"/>
              <a:t>-20 </a:t>
            </a:r>
            <a:r>
              <a:rPr lang="tr-TR" sz="2400" dirty="0"/>
              <a:t>°C ye</a:t>
            </a:r>
          </a:p>
          <a:p>
            <a:r>
              <a:rPr lang="tr-TR" sz="2400" dirty="0" smtClean="0"/>
              <a:t>Çiçeklenme</a:t>
            </a:r>
            <a:r>
              <a:rPr lang="tr-TR" sz="2400" dirty="0"/>
              <a:t>, tohum tutma ve tohum </a:t>
            </a:r>
            <a:r>
              <a:rPr lang="tr-TR" sz="2400" dirty="0" smtClean="0"/>
              <a:t>olum devrelerinde </a:t>
            </a:r>
            <a:r>
              <a:rPr lang="tr-TR" sz="2400" dirty="0"/>
              <a:t>bol güneşli günler ve yüksek </a:t>
            </a:r>
            <a:r>
              <a:rPr lang="tr-TR" sz="2400" dirty="0" smtClean="0"/>
              <a:t>sıcaklık sıcaklık toplamı2300-2700 </a:t>
            </a:r>
            <a:r>
              <a:rPr lang="tr-TR" sz="2400" dirty="0"/>
              <a:t>°C </a:t>
            </a:r>
            <a:r>
              <a:rPr lang="tr-TR" sz="2400" dirty="0" err="1"/>
              <a:t>dir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 </a:t>
            </a:r>
            <a:r>
              <a:rPr lang="tr-TR" sz="2400" dirty="0"/>
              <a:t>Yazları yağışlı ve soğuk bölgeler haşhaş tarımı için uygun</a:t>
            </a:r>
          </a:p>
          <a:p>
            <a:r>
              <a:rPr lang="tr-TR" sz="2400" dirty="0"/>
              <a:t>değildir. </a:t>
            </a:r>
            <a:r>
              <a:rPr lang="tr-TR" sz="2400" dirty="0" smtClean="0"/>
              <a:t>,</a:t>
            </a:r>
          </a:p>
          <a:p>
            <a:r>
              <a:rPr lang="tr-TR" sz="2400" dirty="0" smtClean="0"/>
              <a:t>Normal </a:t>
            </a:r>
            <a:r>
              <a:rPr lang="tr-TR" sz="2400" dirty="0"/>
              <a:t>şartlarda sulanmadan yetişebilir. </a:t>
            </a:r>
            <a:endParaRPr lang="tr-TR" sz="2400" dirty="0" smtClean="0"/>
          </a:p>
          <a:p>
            <a:r>
              <a:rPr lang="tr-TR" sz="2400" dirty="0" smtClean="0"/>
              <a:t>Haşhaş </a:t>
            </a:r>
            <a:r>
              <a:rPr lang="tr-TR" sz="2400" dirty="0"/>
              <a:t>yetişme </a:t>
            </a:r>
            <a:r>
              <a:rPr lang="tr-TR" sz="2400" dirty="0" smtClean="0"/>
              <a:t>devresince 300-400 </a:t>
            </a:r>
            <a:r>
              <a:rPr lang="tr-TR" sz="2400" dirty="0"/>
              <a:t>mm yağış ister. 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b="1" dirty="0"/>
              <a:t>Toprak </a:t>
            </a:r>
            <a:r>
              <a:rPr lang="tr-TR" sz="2400" b="1" dirty="0" smtClean="0"/>
              <a:t>İstekleri</a:t>
            </a:r>
          </a:p>
          <a:p>
            <a:r>
              <a:rPr lang="tr-TR" sz="2400" dirty="0" smtClean="0"/>
              <a:t>Orta </a:t>
            </a:r>
            <a:r>
              <a:rPr lang="tr-TR" sz="2400" dirty="0"/>
              <a:t>derecede ağır verimli topraklarda yetişir, </a:t>
            </a:r>
            <a:r>
              <a:rPr lang="tr-TR" sz="2400" dirty="0" err="1"/>
              <a:t>aluviyal</a:t>
            </a:r>
            <a:r>
              <a:rPr lang="tr-TR" sz="2400" dirty="0"/>
              <a:t> toprakları </a:t>
            </a:r>
            <a:r>
              <a:rPr lang="tr-TR" sz="2400" dirty="0" smtClean="0"/>
              <a:t>tercih eder</a:t>
            </a:r>
            <a:r>
              <a:rPr lang="tr-TR" sz="240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/>
          </a:bodyPr>
          <a:lstStyle/>
          <a:p>
            <a:r>
              <a:rPr lang="tr-TR" dirty="0"/>
              <a:t>Ü</a:t>
            </a:r>
            <a:r>
              <a:rPr lang="tr-TR" dirty="0" smtClean="0"/>
              <a:t>st üste ekilebilir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Tahıllar için </a:t>
            </a:r>
            <a:r>
              <a:rPr lang="tr-TR" dirty="0"/>
              <a:t>iyi bir ön bitkidir. </a:t>
            </a:r>
            <a:endParaRPr lang="tr-TR" dirty="0" smtClean="0"/>
          </a:p>
          <a:p>
            <a:r>
              <a:rPr lang="tr-TR" dirty="0" smtClean="0"/>
              <a:t>Patates </a:t>
            </a:r>
            <a:r>
              <a:rPr lang="tr-TR" dirty="0"/>
              <a:t>ve arpadan sonra ekilirse iyi gelişir. </a:t>
            </a:r>
          </a:p>
        </p:txBody>
      </p:sp>
      <p:pic>
        <p:nvPicPr>
          <p:cNvPr id="4" name="3 Resim" descr="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916832"/>
            <a:ext cx="3301355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Ekim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Haşhaş tohumlarının çimlenebilmeleri için minimum toprak sıcaklığı</a:t>
            </a:r>
          </a:p>
          <a:p>
            <a:r>
              <a:rPr lang="tr-TR" dirty="0"/>
              <a:t>3 °C </a:t>
            </a:r>
            <a:r>
              <a:rPr lang="tr-TR" dirty="0" err="1" smtClean="0"/>
              <a:t>dir</a:t>
            </a:r>
            <a:endParaRPr lang="tr-TR" dirty="0" smtClean="0"/>
          </a:p>
          <a:p>
            <a:r>
              <a:rPr lang="tr-TR" dirty="0" smtClean="0"/>
              <a:t>. </a:t>
            </a:r>
            <a:r>
              <a:rPr lang="tr-TR" dirty="0"/>
              <a:t>Optimum </a:t>
            </a:r>
            <a:r>
              <a:rPr lang="tr-TR" dirty="0" smtClean="0"/>
              <a:t>çimlenme sıcaklığı </a:t>
            </a:r>
            <a:r>
              <a:rPr lang="tr-TR" dirty="0"/>
              <a:t>ise 10-11 °</a:t>
            </a:r>
            <a:r>
              <a:rPr lang="tr-TR" dirty="0" smtClean="0"/>
              <a:t>C</a:t>
            </a:r>
            <a:endParaRPr lang="tr-TR" dirty="0"/>
          </a:p>
          <a:p>
            <a:r>
              <a:rPr lang="tr-TR" dirty="0"/>
              <a:t>Düşük sıcaklıklarda çimlenebilme yeteneği ve rozet döneminde</a:t>
            </a:r>
          </a:p>
          <a:p>
            <a:r>
              <a:rPr lang="tr-TR" dirty="0"/>
              <a:t>soğuklara dayanabilmesi nedeniyle haşhaş, değişik devrelerde ekime </a:t>
            </a:r>
            <a:r>
              <a:rPr lang="tr-TR" dirty="0" smtClean="0"/>
              <a:t>uygun bir </a:t>
            </a:r>
            <a:r>
              <a:rPr lang="tr-TR" dirty="0"/>
              <a:t>bitkidir.</a:t>
            </a:r>
          </a:p>
          <a:p>
            <a:r>
              <a:rPr lang="tr-TR" b="1" dirty="0" smtClean="0"/>
              <a:t>Haşhaş </a:t>
            </a:r>
            <a:r>
              <a:rPr lang="tr-TR" b="1" dirty="0"/>
              <a:t>ekim devreleri</a:t>
            </a:r>
          </a:p>
          <a:p>
            <a:r>
              <a:rPr lang="tr-TR" dirty="0"/>
              <a:t>• Güzlük ekim (Ekim ayında)</a:t>
            </a:r>
          </a:p>
          <a:p>
            <a:r>
              <a:rPr lang="tr-TR" dirty="0"/>
              <a:t>• Kışlık ekim (Aralık ayında)</a:t>
            </a:r>
          </a:p>
          <a:p>
            <a:r>
              <a:rPr lang="tr-TR" dirty="0"/>
              <a:t>• Yazlık ekim (Şubat-Mart aylarında)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Tohum hasadı</a:t>
            </a:r>
          </a:p>
          <a:p>
            <a:r>
              <a:rPr lang="tr-TR" dirty="0" smtClean="0"/>
              <a:t>Bölgelere</a:t>
            </a:r>
            <a:endParaRPr lang="tr-TR" dirty="0"/>
          </a:p>
          <a:p>
            <a:r>
              <a:rPr lang="tr-TR" dirty="0"/>
              <a:t>ve yetiştirme koşullarına bağlı olarak dekara 40-150 kg tohum alınır.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Afyon hasadı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000" dirty="0" smtClean="0"/>
              <a:t>Çiçek </a:t>
            </a:r>
            <a:r>
              <a:rPr lang="tr-TR" sz="2000" dirty="0"/>
              <a:t>açtıktan 15-20 gün sonra kapsüller normal büyüklüklerini alarak</a:t>
            </a:r>
          </a:p>
          <a:p>
            <a:r>
              <a:rPr lang="tr-TR" sz="2000" dirty="0"/>
              <a:t>çizim olgunluğuna yani teknik olgunluk dönemine gelirler. Kapsül bu </a:t>
            </a:r>
            <a:r>
              <a:rPr lang="tr-TR" sz="2000" dirty="0" err="1" smtClean="0"/>
              <a:t>zamandaçizilmeye</a:t>
            </a:r>
            <a:r>
              <a:rPr lang="tr-TR" sz="2000" dirty="0" smtClean="0"/>
              <a:t> </a:t>
            </a:r>
            <a:r>
              <a:rPr lang="tr-TR" sz="2000" dirty="0"/>
              <a:t>başlar. </a:t>
            </a:r>
            <a:endParaRPr lang="tr-TR" sz="2000" dirty="0" smtClean="0"/>
          </a:p>
          <a:p>
            <a:r>
              <a:rPr lang="tr-TR" sz="2000" dirty="0" smtClean="0"/>
              <a:t>Kapsül </a:t>
            </a:r>
            <a:r>
              <a:rPr lang="tr-TR" sz="2000" dirty="0"/>
              <a:t>çizim zamanı genel olarak haziran ve </a:t>
            </a:r>
            <a:r>
              <a:rPr lang="tr-TR" sz="2000" dirty="0" smtClean="0"/>
              <a:t>temmuz aylarında </a:t>
            </a:r>
            <a:r>
              <a:rPr lang="tr-TR" sz="2000" dirty="0"/>
              <a:t>yapılır. </a:t>
            </a:r>
            <a:endParaRPr lang="tr-TR" sz="2000" dirty="0" smtClean="0"/>
          </a:p>
          <a:p>
            <a:r>
              <a:rPr lang="tr-TR" sz="2000" dirty="0" smtClean="0"/>
              <a:t>Kapsüller </a:t>
            </a:r>
            <a:r>
              <a:rPr lang="tr-TR" sz="2000" dirty="0"/>
              <a:t>teknik olgunluk devresinde çizilirse afyon </a:t>
            </a:r>
            <a:r>
              <a:rPr lang="tr-TR" sz="2000" dirty="0" smtClean="0"/>
              <a:t>sakızı oldukça </a:t>
            </a:r>
            <a:r>
              <a:rPr lang="tr-TR" sz="2000" dirty="0"/>
              <a:t>koyulaşmış olduğundan kolaylıkla akmaz</a:t>
            </a:r>
            <a:r>
              <a:rPr lang="tr-TR" sz="2000" dirty="0" smtClean="0"/>
              <a:t>.</a:t>
            </a:r>
          </a:p>
          <a:p>
            <a:r>
              <a:rPr lang="tr-TR" sz="2000" dirty="0" smtClean="0"/>
              <a:t> </a:t>
            </a:r>
            <a:r>
              <a:rPr lang="tr-TR" sz="2000" dirty="0"/>
              <a:t>Erken çizim yapıldığında</a:t>
            </a:r>
          </a:p>
          <a:p>
            <a:r>
              <a:rPr lang="tr-TR" sz="2000" dirty="0"/>
              <a:t>ise kolaylıkla yere doğru akarak ürün kayıplarına neden olur. </a:t>
            </a:r>
            <a:endParaRPr lang="tr-TR" sz="2000" dirty="0" smtClean="0"/>
          </a:p>
          <a:p>
            <a:r>
              <a:rPr lang="tr-TR" sz="2000" dirty="0" smtClean="0"/>
              <a:t>Geç </a:t>
            </a:r>
            <a:r>
              <a:rPr lang="tr-TR" sz="2000" dirty="0"/>
              <a:t>çizim</a:t>
            </a:r>
          </a:p>
          <a:p>
            <a:r>
              <a:rPr lang="tr-TR" sz="2000" dirty="0"/>
              <a:t>yapılan kapsüllerde süt özsuyu hiç ortaya çıkmaz. Dekardan 0.5-3 kg,</a:t>
            </a:r>
          </a:p>
          <a:p>
            <a:r>
              <a:rPr lang="tr-TR" sz="2000" dirty="0"/>
              <a:t>afyon sakızı alınır.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447333" y="3244334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Arslan N. Vd. 2015.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447333" y="3244334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Arslan N. Vd. 2015.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7950" y="404813"/>
            <a:ext cx="7772400" cy="1081087"/>
          </a:xfrm>
        </p:spPr>
        <p:txBody>
          <a:bodyPr/>
          <a:lstStyle/>
          <a:p>
            <a:r>
              <a:rPr lang="tr-TR" altLang="en-US" smtClean="0"/>
              <a:t>KENEVİR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412875"/>
            <a:ext cx="6781800" cy="43021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tr-TR" altLang="en-US"/>
              <a:t>Takım: Urticales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tr-TR" altLang="en-US"/>
              <a:t>Familya: Cannabinaceae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tr-TR" altLang="en-US"/>
              <a:t>Cins: Cannabis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tr-TR" altLang="en-US"/>
              <a:t>Tür: Cannabis sativa (n:10)</a:t>
            </a:r>
          </a:p>
        </p:txBody>
      </p:sp>
    </p:spTree>
    <p:extLst>
      <p:ext uri="{BB962C8B-B14F-4D97-AF65-F5344CB8AC3E}">
        <p14:creationId xmlns:p14="http://schemas.microsoft.com/office/powerpoint/2010/main" val="1212408178"/>
      </p:ext>
    </p:extLst>
  </p:cSld>
  <p:clrMapOvr>
    <a:masterClrMapping/>
  </p:clrMapOvr>
</p:sld>
</file>

<file path=ppt/theme/theme1.xml><?xml version="1.0" encoding="utf-8"?>
<a:theme xmlns:a="http://schemas.openxmlformats.org/drawingml/2006/main" name="Kristal">
  <a:themeElements>
    <a:clrScheme name="Kristal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Kristal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istal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</TotalTime>
  <Words>785</Words>
  <Application>Microsoft Office PowerPoint</Application>
  <PresentationFormat>Ekran Gösterisi (4:3)</PresentationFormat>
  <Paragraphs>107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Kristal</vt:lpstr>
      <vt:lpstr> Haşhaş</vt:lpstr>
      <vt:lpstr>Ekonomik Önemi ve Kullanıldığı Yerler</vt:lpstr>
      <vt:lpstr>PowerPoint Sunusu</vt:lpstr>
      <vt:lpstr>İklim istekleri</vt:lpstr>
      <vt:lpstr>PowerPoint Sunusu</vt:lpstr>
      <vt:lpstr>Ekim</vt:lpstr>
      <vt:lpstr>PowerPoint Sunusu</vt:lpstr>
      <vt:lpstr>Afyon hasadı </vt:lpstr>
      <vt:lpstr>KENEVİR</vt:lpstr>
      <vt:lpstr>Faydalanma Yönleri</vt:lpstr>
      <vt:lpstr>Bitkisel Özellikleri</vt:lpstr>
      <vt:lpstr>Kök </vt:lpstr>
      <vt:lpstr>Sap </vt:lpstr>
      <vt:lpstr>PowerPoint Sunusu</vt:lpstr>
      <vt:lpstr>Yaprak </vt:lpstr>
      <vt:lpstr>PowerPoint Sunusu</vt:lpstr>
      <vt:lpstr>Çiçek </vt:lpstr>
      <vt:lpstr>PowerPoint Sunusu</vt:lpstr>
      <vt:lpstr>PowerPoint Sunusu</vt:lpstr>
      <vt:lpstr>Meyve ve Tohum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Haşhaş</dc:title>
  <dc:creator>Guray AKDOGAN</dc:creator>
  <cp:lastModifiedBy>user</cp:lastModifiedBy>
  <cp:revision>8</cp:revision>
  <dcterms:created xsi:type="dcterms:W3CDTF">2014-11-27T08:58:18Z</dcterms:created>
  <dcterms:modified xsi:type="dcterms:W3CDTF">2017-01-31T13:17:10Z</dcterms:modified>
</cp:coreProperties>
</file>