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25"/>
    <p:restoredTop sz="94674"/>
  </p:normalViewPr>
  <p:slideViewPr>
    <p:cSldViewPr snapToGrid="0" snapToObjects="1">
      <p:cViewPr varScale="1">
        <p:scale>
          <a:sx n="72" d="100"/>
          <a:sy n="72" d="100"/>
        </p:scale>
        <p:origin x="79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4E462A-0E68-264C-B2F6-F3878D302076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0E7A55-F66F-7740-88F3-1B7680ACC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27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2036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2525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473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8421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040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5130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4984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1420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980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76120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329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0789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7902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32125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93577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90248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59912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77062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16121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3528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2025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9068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7250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8583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4825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6526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871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06894" y="1122363"/>
            <a:ext cx="8161105" cy="2387600"/>
          </a:xfrm>
        </p:spPr>
        <p:txBody>
          <a:bodyPr/>
          <a:lstStyle/>
          <a:p>
            <a:r>
              <a:rPr lang="en-US" dirty="0"/>
              <a:t>801300725880 </a:t>
            </a:r>
            <a:r>
              <a:rPr lang="en-US" dirty="0" err="1"/>
              <a:t>İleri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Kimya</a:t>
            </a:r>
            <a:r>
              <a:rPr lang="en-US"/>
              <a:t>_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06894" y="3602038"/>
            <a:ext cx="8161105" cy="1655762"/>
          </a:xfrm>
        </p:spPr>
        <p:txBody>
          <a:bodyPr>
            <a:normAutofit/>
          </a:bodyPr>
          <a:lstStyle/>
          <a:p>
            <a:r>
              <a:rPr lang="en-US" sz="2800"/>
              <a:t>KONU 4 (8-9-10. </a:t>
            </a:r>
            <a:r>
              <a:rPr lang="en-US" sz="2800" dirty="0" err="1"/>
              <a:t>Hafta</a:t>
            </a:r>
            <a:r>
              <a:rPr lang="en-US" sz="2800" dirty="0"/>
              <a:t>)</a:t>
            </a:r>
          </a:p>
          <a:p>
            <a:r>
              <a:rPr lang="en-US" sz="2800" dirty="0"/>
              <a:t>SONOKİMYA</a:t>
            </a:r>
          </a:p>
        </p:txBody>
      </p:sp>
    </p:spTree>
    <p:extLst>
      <p:ext uri="{BB962C8B-B14F-4D97-AF65-F5344CB8AC3E}">
        <p14:creationId xmlns:p14="http://schemas.microsoft.com/office/powerpoint/2010/main" val="2034914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SONOKİMYA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556951"/>
            <a:ext cx="9905999" cy="5162347"/>
          </a:xfrm>
        </p:spPr>
        <p:txBody>
          <a:bodyPr>
            <a:normAutofit/>
          </a:bodyPr>
          <a:lstStyle/>
          <a:p>
            <a:r>
              <a:rPr lang="en-US" sz="2600" b="1" dirty="0" err="1"/>
              <a:t>Esterleşme</a:t>
            </a:r>
            <a:r>
              <a:rPr lang="en-US" sz="2600" b="1" dirty="0"/>
              <a:t> </a:t>
            </a:r>
            <a:r>
              <a:rPr lang="en-US" sz="2600" b="1" dirty="0" err="1"/>
              <a:t>Reaksiyonları</a:t>
            </a:r>
            <a:endParaRPr lang="en-US" sz="2600" b="1" dirty="0"/>
          </a:p>
          <a:p>
            <a:r>
              <a:rPr lang="en-US" sz="2600" dirty="0" err="1"/>
              <a:t>Düşük</a:t>
            </a:r>
            <a:r>
              <a:rPr lang="en-US" sz="2600" dirty="0"/>
              <a:t> </a:t>
            </a:r>
            <a:r>
              <a:rPr lang="en-US" sz="2600" dirty="0" err="1"/>
              <a:t>yoğunluklu</a:t>
            </a:r>
            <a:r>
              <a:rPr lang="en-US" sz="2600" dirty="0"/>
              <a:t> </a:t>
            </a:r>
            <a:r>
              <a:rPr lang="en-US" sz="2600" dirty="0" err="1"/>
              <a:t>ultrases</a:t>
            </a:r>
            <a:r>
              <a:rPr lang="en-US" sz="2600" dirty="0"/>
              <a:t> </a:t>
            </a:r>
            <a:r>
              <a:rPr lang="en-US" sz="2600" dirty="0" err="1"/>
              <a:t>dalgaları</a:t>
            </a:r>
            <a:r>
              <a:rPr lang="en-US" sz="2600" dirty="0"/>
              <a:t> (</a:t>
            </a:r>
            <a:r>
              <a:rPr lang="en-US" sz="2600" dirty="0" err="1"/>
              <a:t>temizleme</a:t>
            </a:r>
            <a:r>
              <a:rPr lang="en-US" sz="2600" dirty="0"/>
              <a:t> </a:t>
            </a:r>
            <a:r>
              <a:rPr lang="en-US" sz="2600" dirty="0" err="1"/>
              <a:t>banyoları</a:t>
            </a:r>
            <a:r>
              <a:rPr lang="en-US" sz="2600" dirty="0"/>
              <a:t>) </a:t>
            </a:r>
            <a:r>
              <a:rPr lang="en-US" sz="2600" dirty="0" err="1"/>
              <a:t>esterleştirme</a:t>
            </a:r>
            <a:r>
              <a:rPr lang="en-US" sz="2600" dirty="0"/>
              <a:t> </a:t>
            </a:r>
            <a:r>
              <a:rPr lang="en-US" sz="2600" dirty="0" err="1"/>
              <a:t>tepkimelerinde</a:t>
            </a:r>
            <a:r>
              <a:rPr lang="en-US" sz="2600" dirty="0"/>
              <a:t> </a:t>
            </a:r>
            <a:r>
              <a:rPr lang="en-US" sz="2600" dirty="0" err="1"/>
              <a:t>karboksilik</a:t>
            </a:r>
            <a:r>
              <a:rPr lang="en-US" sz="2600" dirty="0"/>
              <a:t> </a:t>
            </a:r>
            <a:r>
              <a:rPr lang="en-US" sz="2600" dirty="0" err="1"/>
              <a:t>asitlerin</a:t>
            </a:r>
            <a:r>
              <a:rPr lang="en-US" sz="2600" dirty="0"/>
              <a:t> </a:t>
            </a:r>
            <a:r>
              <a:rPr lang="en-US" sz="2600" dirty="0" err="1"/>
              <a:t>alkollerin</a:t>
            </a:r>
            <a:r>
              <a:rPr lang="en-US" sz="2600" dirty="0"/>
              <a:t> </a:t>
            </a:r>
            <a:r>
              <a:rPr lang="en-US" sz="2600" dirty="0" err="1"/>
              <a:t>asit</a:t>
            </a:r>
            <a:r>
              <a:rPr lang="en-US" sz="2600" dirty="0"/>
              <a:t> </a:t>
            </a:r>
            <a:r>
              <a:rPr lang="en-US" sz="2600" dirty="0" err="1"/>
              <a:t>katalizörlüğünde</a:t>
            </a:r>
            <a:r>
              <a:rPr lang="en-US" sz="2600" dirty="0"/>
              <a:t>, </a:t>
            </a:r>
            <a:r>
              <a:rPr lang="en-US" sz="2600" dirty="0" err="1"/>
              <a:t>kaynama</a:t>
            </a:r>
            <a:r>
              <a:rPr lang="en-US" sz="2600" dirty="0"/>
              <a:t> </a:t>
            </a:r>
            <a:r>
              <a:rPr lang="en-US" sz="2600" dirty="0" err="1"/>
              <a:t>sıcaklığı</a:t>
            </a:r>
            <a:r>
              <a:rPr lang="en-US" sz="2600" dirty="0"/>
              <a:t> </a:t>
            </a:r>
            <a:r>
              <a:rPr lang="en-US" sz="2600" dirty="0" err="1"/>
              <a:t>yerine</a:t>
            </a:r>
            <a:r>
              <a:rPr lang="en-US" sz="2600" dirty="0"/>
              <a:t>, </a:t>
            </a:r>
            <a:r>
              <a:rPr lang="en-US" sz="2600" dirty="0" err="1"/>
              <a:t>oda</a:t>
            </a:r>
            <a:r>
              <a:rPr lang="en-US" sz="2600" dirty="0"/>
              <a:t> </a:t>
            </a:r>
            <a:r>
              <a:rPr lang="en-US" sz="2600" dirty="0" err="1"/>
              <a:t>sıcaklığında</a:t>
            </a:r>
            <a:r>
              <a:rPr lang="en-US" sz="2600" dirty="0"/>
              <a:t> </a:t>
            </a:r>
            <a:r>
              <a:rPr lang="en-US" sz="2600" dirty="0" err="1"/>
              <a:t>iyi</a:t>
            </a:r>
            <a:r>
              <a:rPr lang="en-US" sz="2600" dirty="0"/>
              <a:t> </a:t>
            </a:r>
            <a:r>
              <a:rPr lang="en-US" sz="2600" dirty="0" err="1"/>
              <a:t>verimlerle</a:t>
            </a:r>
            <a:r>
              <a:rPr lang="en-US" sz="2600" dirty="0"/>
              <a:t> </a:t>
            </a:r>
            <a:r>
              <a:rPr lang="en-US" sz="2600" dirty="0" err="1"/>
              <a:t>esterleşmelerine</a:t>
            </a:r>
            <a:r>
              <a:rPr lang="en-US" sz="2600" dirty="0"/>
              <a:t> </a:t>
            </a:r>
            <a:r>
              <a:rPr lang="en-US" sz="2600" dirty="0" err="1"/>
              <a:t>imkan</a:t>
            </a:r>
            <a:r>
              <a:rPr lang="en-US" sz="2600" dirty="0"/>
              <a:t> </a:t>
            </a:r>
            <a:r>
              <a:rPr lang="en-US" sz="2600" dirty="0" err="1"/>
              <a:t>sağlamıştır</a:t>
            </a:r>
            <a:r>
              <a:rPr lang="en-US" sz="2600" dirty="0"/>
              <a:t>.</a:t>
            </a:r>
          </a:p>
          <a:p>
            <a:endParaRPr lang="en-US" sz="26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2371" y="4719594"/>
            <a:ext cx="6829143" cy="1038653"/>
          </a:xfrm>
          <a:prstGeom prst="rect">
            <a:avLst/>
          </a:prstGeom>
          <a:solidFill>
            <a:schemeClr val="tx2"/>
          </a:solidFill>
        </p:spPr>
      </p:pic>
      <p:sp>
        <p:nvSpPr>
          <p:cNvPr id="5" name="TextBox 4"/>
          <p:cNvSpPr txBox="1"/>
          <p:nvPr/>
        </p:nvSpPr>
        <p:spPr>
          <a:xfrm>
            <a:off x="1631092" y="6190735"/>
            <a:ext cx="2808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Synth. </a:t>
            </a:r>
            <a:r>
              <a:rPr lang="en-US" dirty="0" err="1"/>
              <a:t>Commun</a:t>
            </a:r>
            <a:r>
              <a:rPr lang="en-US" dirty="0"/>
              <a:t>. 1990, 2267</a:t>
            </a:r>
          </a:p>
        </p:txBody>
      </p:sp>
    </p:spTree>
    <p:extLst>
      <p:ext uri="{BB962C8B-B14F-4D97-AF65-F5344CB8AC3E}">
        <p14:creationId xmlns:p14="http://schemas.microsoft.com/office/powerpoint/2010/main" val="1283456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SONOKİMYA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556951"/>
            <a:ext cx="9905999" cy="5162347"/>
          </a:xfrm>
        </p:spPr>
        <p:txBody>
          <a:bodyPr>
            <a:normAutofit/>
          </a:bodyPr>
          <a:lstStyle/>
          <a:p>
            <a:r>
              <a:rPr lang="en-US" sz="2600" b="1" dirty="0" err="1"/>
              <a:t>Esterleşme</a:t>
            </a:r>
            <a:r>
              <a:rPr lang="en-US" sz="2600" b="1" dirty="0"/>
              <a:t> </a:t>
            </a:r>
            <a:r>
              <a:rPr lang="en-US" sz="2600" b="1" dirty="0" err="1"/>
              <a:t>Reaksiyonları</a:t>
            </a:r>
            <a:endParaRPr lang="en-US" sz="2600" b="1" dirty="0"/>
          </a:p>
          <a:p>
            <a:r>
              <a:rPr lang="en-US" sz="2600" dirty="0" err="1"/>
              <a:t>Ultrases</a:t>
            </a:r>
            <a:r>
              <a:rPr lang="en-US" sz="2600" dirty="0"/>
              <a:t> </a:t>
            </a:r>
            <a:r>
              <a:rPr lang="en-US" sz="2600" dirty="0" err="1"/>
              <a:t>dalgaları</a:t>
            </a:r>
            <a:r>
              <a:rPr lang="en-US" sz="2600" dirty="0"/>
              <a:t> (</a:t>
            </a:r>
            <a:r>
              <a:rPr lang="en-US" sz="2600" dirty="0" err="1"/>
              <a:t>temizleme</a:t>
            </a:r>
            <a:r>
              <a:rPr lang="en-US" sz="2600" dirty="0"/>
              <a:t> </a:t>
            </a:r>
            <a:r>
              <a:rPr lang="en-US" sz="2600" dirty="0" err="1"/>
              <a:t>banyoları</a:t>
            </a:r>
            <a:r>
              <a:rPr lang="en-US" sz="2600" dirty="0"/>
              <a:t>) </a:t>
            </a:r>
            <a:r>
              <a:rPr lang="en-US" sz="2600" dirty="0" err="1"/>
              <a:t>katboksilik</a:t>
            </a:r>
            <a:r>
              <a:rPr lang="en-US" sz="2600" dirty="0"/>
              <a:t> </a:t>
            </a:r>
            <a:r>
              <a:rPr lang="en-US" sz="2600" dirty="0" err="1"/>
              <a:t>asitlerin</a:t>
            </a:r>
            <a:r>
              <a:rPr lang="en-US" sz="2600" dirty="0"/>
              <a:t> </a:t>
            </a:r>
            <a:r>
              <a:rPr lang="en-US" sz="2600" dirty="0" err="1"/>
              <a:t>alkil</a:t>
            </a:r>
            <a:r>
              <a:rPr lang="en-US" sz="2600" dirty="0"/>
              <a:t> </a:t>
            </a:r>
            <a:r>
              <a:rPr lang="en-US" sz="2600" dirty="0" err="1"/>
              <a:t>halojenürlerle</a:t>
            </a:r>
            <a:r>
              <a:rPr lang="en-US" sz="2600" dirty="0"/>
              <a:t> </a:t>
            </a:r>
            <a:r>
              <a:rPr lang="en-US" sz="2600" dirty="0" err="1"/>
              <a:t>esterleşme</a:t>
            </a:r>
            <a:r>
              <a:rPr lang="en-US" sz="2600" dirty="0"/>
              <a:t> </a:t>
            </a:r>
            <a:r>
              <a:rPr lang="en-US" sz="2600" dirty="0" err="1"/>
              <a:t>tepkimelerinde</a:t>
            </a:r>
            <a:r>
              <a:rPr lang="en-US" sz="2600" dirty="0"/>
              <a:t>, </a:t>
            </a:r>
            <a:r>
              <a:rPr lang="en-US" sz="2600" dirty="0" err="1"/>
              <a:t>oda</a:t>
            </a:r>
            <a:r>
              <a:rPr lang="en-US" sz="2600" dirty="0"/>
              <a:t> </a:t>
            </a:r>
            <a:r>
              <a:rPr lang="en-US" sz="2600" dirty="0" err="1"/>
              <a:t>sıcaklığında</a:t>
            </a:r>
            <a:r>
              <a:rPr lang="en-US" sz="2600" dirty="0"/>
              <a:t> </a:t>
            </a:r>
            <a:r>
              <a:rPr lang="en-US" sz="2600" dirty="0" err="1"/>
              <a:t>iyi</a:t>
            </a:r>
            <a:r>
              <a:rPr lang="en-US" sz="2600" dirty="0"/>
              <a:t> </a:t>
            </a:r>
            <a:r>
              <a:rPr lang="en-US" sz="2600" dirty="0" err="1"/>
              <a:t>verimlerle</a:t>
            </a:r>
            <a:r>
              <a:rPr lang="en-US" sz="2600" dirty="0"/>
              <a:t> </a:t>
            </a:r>
            <a:r>
              <a:rPr lang="en-US" sz="2600" dirty="0" err="1"/>
              <a:t>esterlerin</a:t>
            </a:r>
            <a:r>
              <a:rPr lang="en-US" sz="2600" dirty="0"/>
              <a:t> </a:t>
            </a:r>
            <a:r>
              <a:rPr lang="en-US" sz="2600" dirty="0" err="1"/>
              <a:t>oluşmasını</a:t>
            </a:r>
            <a:r>
              <a:rPr lang="en-US" sz="2600" dirty="0"/>
              <a:t> </a:t>
            </a:r>
            <a:r>
              <a:rPr lang="en-US" sz="2600" dirty="0" err="1"/>
              <a:t>sağlamıştır</a:t>
            </a:r>
            <a:r>
              <a:rPr lang="en-US" sz="2600" dirty="0"/>
              <a:t>.</a:t>
            </a:r>
          </a:p>
          <a:p>
            <a:endParaRPr lang="en-US" sz="26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8868" y="4005820"/>
            <a:ext cx="6176147" cy="1385523"/>
          </a:xfrm>
          <a:prstGeom prst="rect">
            <a:avLst/>
          </a:prstGeom>
          <a:solidFill>
            <a:schemeClr val="tx2"/>
          </a:solidFill>
        </p:spPr>
      </p:pic>
      <p:sp>
        <p:nvSpPr>
          <p:cNvPr id="6" name="TextBox 5"/>
          <p:cNvSpPr txBox="1"/>
          <p:nvPr/>
        </p:nvSpPr>
        <p:spPr>
          <a:xfrm>
            <a:off x="2125362" y="6079525"/>
            <a:ext cx="2503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Ultrasonics</a:t>
            </a:r>
            <a:r>
              <a:rPr lang="en-US" dirty="0"/>
              <a:t>, 1987, 25, 35</a:t>
            </a:r>
          </a:p>
        </p:txBody>
      </p:sp>
    </p:spTree>
    <p:extLst>
      <p:ext uri="{BB962C8B-B14F-4D97-AF65-F5344CB8AC3E}">
        <p14:creationId xmlns:p14="http://schemas.microsoft.com/office/powerpoint/2010/main" val="1910633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SONOKİMYA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556951"/>
            <a:ext cx="9905999" cy="5162347"/>
          </a:xfrm>
        </p:spPr>
        <p:txBody>
          <a:bodyPr>
            <a:normAutofit/>
          </a:bodyPr>
          <a:lstStyle/>
          <a:p>
            <a:r>
              <a:rPr lang="en-US" sz="2600" b="1" dirty="0" err="1"/>
              <a:t>Hidroliz</a:t>
            </a:r>
            <a:r>
              <a:rPr lang="en-US" sz="2600" b="1" dirty="0"/>
              <a:t> </a:t>
            </a:r>
            <a:r>
              <a:rPr lang="en-US" sz="2600" b="1" dirty="0" err="1"/>
              <a:t>Reaksiyonları</a:t>
            </a:r>
            <a:endParaRPr lang="en-US" sz="2600" b="1" dirty="0"/>
          </a:p>
          <a:p>
            <a:r>
              <a:rPr lang="en-US" sz="2600" dirty="0" err="1"/>
              <a:t>Esterlerin</a:t>
            </a:r>
            <a:r>
              <a:rPr lang="en-US" sz="2600" dirty="0"/>
              <a:t> </a:t>
            </a:r>
            <a:r>
              <a:rPr lang="en-US" sz="2600" dirty="0" err="1"/>
              <a:t>hidrolizinde</a:t>
            </a:r>
            <a:r>
              <a:rPr lang="en-US" sz="2600" dirty="0"/>
              <a:t> </a:t>
            </a:r>
            <a:r>
              <a:rPr lang="en-US" sz="2600" dirty="0" err="1"/>
              <a:t>genellikle</a:t>
            </a:r>
            <a:r>
              <a:rPr lang="en-US" sz="2600" dirty="0"/>
              <a:t> </a:t>
            </a:r>
            <a:r>
              <a:rPr lang="en-US" sz="2600" dirty="0" err="1"/>
              <a:t>etkin</a:t>
            </a:r>
            <a:r>
              <a:rPr lang="en-US" sz="2600" dirty="0"/>
              <a:t> </a:t>
            </a:r>
            <a:r>
              <a:rPr lang="en-US" sz="2600" dirty="0" err="1"/>
              <a:t>şartların</a:t>
            </a:r>
            <a:r>
              <a:rPr lang="en-US" sz="2600" dirty="0"/>
              <a:t> </a:t>
            </a:r>
            <a:r>
              <a:rPr lang="en-US" sz="2600" dirty="0" err="1"/>
              <a:t>kullanılması</a:t>
            </a:r>
            <a:r>
              <a:rPr lang="en-US" sz="2600" dirty="0"/>
              <a:t> </a:t>
            </a:r>
            <a:r>
              <a:rPr lang="en-US" sz="2600" dirty="0" err="1"/>
              <a:t>gerekir</a:t>
            </a:r>
            <a:r>
              <a:rPr lang="en-US" sz="2600" dirty="0"/>
              <a:t>. </a:t>
            </a:r>
            <a:r>
              <a:rPr lang="en-US" sz="2600" dirty="0" err="1"/>
              <a:t>Ultrases</a:t>
            </a:r>
            <a:r>
              <a:rPr lang="en-US" sz="2600" dirty="0"/>
              <a:t> </a:t>
            </a:r>
            <a:r>
              <a:rPr lang="en-US" sz="2600" dirty="0" err="1"/>
              <a:t>dalgaları</a:t>
            </a:r>
            <a:r>
              <a:rPr lang="en-US" sz="2600" dirty="0"/>
              <a:t> </a:t>
            </a:r>
            <a:r>
              <a:rPr lang="en-US" sz="2600" dirty="0" err="1"/>
              <a:t>eşliğinde</a:t>
            </a:r>
            <a:r>
              <a:rPr lang="en-US" sz="2600" dirty="0"/>
              <a:t> </a:t>
            </a:r>
            <a:r>
              <a:rPr lang="en-US" sz="2600" dirty="0" err="1"/>
              <a:t>yürütülen</a:t>
            </a:r>
            <a:r>
              <a:rPr lang="en-US" sz="2600" dirty="0"/>
              <a:t> </a:t>
            </a:r>
            <a:r>
              <a:rPr lang="en-US" sz="2600" dirty="0" err="1"/>
              <a:t>bazı</a:t>
            </a:r>
            <a:r>
              <a:rPr lang="en-US" sz="2600" dirty="0"/>
              <a:t> </a:t>
            </a:r>
            <a:r>
              <a:rPr lang="en-US" sz="2600" dirty="0" err="1"/>
              <a:t>esterleşme</a:t>
            </a:r>
            <a:r>
              <a:rPr lang="en-US" sz="2600" dirty="0"/>
              <a:t> </a:t>
            </a:r>
            <a:r>
              <a:rPr lang="en-US" sz="2600" dirty="0" err="1"/>
              <a:t>reaksiyonları</a:t>
            </a:r>
            <a:r>
              <a:rPr lang="en-US" sz="2600" dirty="0"/>
              <a:t> </a:t>
            </a:r>
            <a:r>
              <a:rPr lang="en-US" sz="2600" dirty="0" err="1"/>
              <a:t>daha</a:t>
            </a:r>
            <a:r>
              <a:rPr lang="en-US" sz="2600" dirty="0"/>
              <a:t> </a:t>
            </a:r>
            <a:r>
              <a:rPr lang="en-US" sz="2600" dirty="0" err="1"/>
              <a:t>ılıman</a:t>
            </a:r>
            <a:r>
              <a:rPr lang="en-US" sz="2600" dirty="0"/>
              <a:t> </a:t>
            </a:r>
            <a:r>
              <a:rPr lang="en-US" sz="2600" dirty="0" err="1"/>
              <a:t>koşullarda</a:t>
            </a:r>
            <a:r>
              <a:rPr lang="en-US" sz="2600" dirty="0"/>
              <a:t> </a:t>
            </a:r>
            <a:r>
              <a:rPr lang="en-US" sz="2600" dirty="0" err="1"/>
              <a:t>iyi</a:t>
            </a:r>
            <a:r>
              <a:rPr lang="en-US" sz="2600" dirty="0"/>
              <a:t> </a:t>
            </a:r>
            <a:r>
              <a:rPr lang="en-US" sz="2600" dirty="0" err="1"/>
              <a:t>verimlerle</a:t>
            </a:r>
            <a:r>
              <a:rPr lang="en-US" sz="2600" dirty="0"/>
              <a:t> </a:t>
            </a:r>
            <a:r>
              <a:rPr lang="en-US" sz="2600" dirty="0" err="1"/>
              <a:t>gerçekleştirilmiştir</a:t>
            </a:r>
            <a:r>
              <a:rPr lang="en-US" sz="2600" dirty="0"/>
              <a:t>. </a:t>
            </a:r>
            <a:r>
              <a:rPr lang="en-US" sz="2600" dirty="0" err="1"/>
              <a:t>Örneğin</a:t>
            </a:r>
            <a:r>
              <a:rPr lang="en-US" sz="2600" dirty="0"/>
              <a:t> </a:t>
            </a:r>
            <a:r>
              <a:rPr lang="en-US" sz="2600" dirty="0" err="1"/>
              <a:t>aşağıdaki</a:t>
            </a:r>
            <a:r>
              <a:rPr lang="en-US" sz="2600" dirty="0"/>
              <a:t> </a:t>
            </a:r>
            <a:r>
              <a:rPr lang="en-US" sz="2600" dirty="0" err="1"/>
              <a:t>tepkimede</a:t>
            </a:r>
            <a:r>
              <a:rPr lang="en-US" sz="2600" dirty="0"/>
              <a:t> 2,4-Difenil </a:t>
            </a:r>
            <a:r>
              <a:rPr lang="en-US" sz="2600" dirty="0" err="1"/>
              <a:t>benzoik</a:t>
            </a:r>
            <a:r>
              <a:rPr lang="en-US" sz="2600" dirty="0"/>
              <a:t> </a:t>
            </a:r>
            <a:r>
              <a:rPr lang="en-US" sz="2600" dirty="0" err="1"/>
              <a:t>asitin</a:t>
            </a:r>
            <a:r>
              <a:rPr lang="en-US" sz="2600" dirty="0"/>
              <a:t> </a:t>
            </a:r>
            <a:r>
              <a:rPr lang="en-US" sz="2600" dirty="0" err="1"/>
              <a:t>metil</a:t>
            </a:r>
            <a:r>
              <a:rPr lang="en-US" sz="2600" dirty="0"/>
              <a:t> </a:t>
            </a:r>
            <a:r>
              <a:rPr lang="en-US" sz="2600" dirty="0" err="1"/>
              <a:t>esterinin</a:t>
            </a:r>
            <a:r>
              <a:rPr lang="en-US" sz="2600" dirty="0"/>
              <a:t> </a:t>
            </a:r>
            <a:r>
              <a:rPr lang="en-US" sz="2600" dirty="0" err="1"/>
              <a:t>hidrolizi</a:t>
            </a:r>
            <a:r>
              <a:rPr lang="en-US" sz="2600" dirty="0"/>
              <a:t>  %94 </a:t>
            </a:r>
            <a:r>
              <a:rPr lang="en-US" sz="2600" dirty="0" err="1"/>
              <a:t>verimle</a:t>
            </a:r>
            <a:r>
              <a:rPr lang="en-US" sz="2600" dirty="0"/>
              <a:t> </a:t>
            </a:r>
            <a:r>
              <a:rPr lang="en-US" sz="2600" dirty="0" err="1"/>
              <a:t>oluşmuştur</a:t>
            </a:r>
            <a:r>
              <a:rPr lang="en-US" sz="2600" dirty="0"/>
              <a:t>. </a:t>
            </a:r>
            <a:r>
              <a:rPr lang="en-US" sz="2600" dirty="0" err="1"/>
              <a:t>Aynı</a:t>
            </a:r>
            <a:r>
              <a:rPr lang="en-US" sz="2600" dirty="0"/>
              <a:t> </a:t>
            </a:r>
            <a:r>
              <a:rPr lang="en-US" sz="2600" dirty="0" err="1"/>
              <a:t>tepkime</a:t>
            </a:r>
            <a:r>
              <a:rPr lang="en-US" sz="2600" dirty="0"/>
              <a:t> </a:t>
            </a:r>
            <a:r>
              <a:rPr lang="en-US" sz="2600" dirty="0" err="1"/>
              <a:t>alkolde</a:t>
            </a:r>
            <a:r>
              <a:rPr lang="en-US" sz="2600" dirty="0"/>
              <a:t> </a:t>
            </a:r>
            <a:r>
              <a:rPr lang="en-US" sz="2600" dirty="0" err="1"/>
              <a:t>kaynatılarak</a:t>
            </a:r>
            <a:r>
              <a:rPr lang="en-US" sz="2600" dirty="0"/>
              <a:t> 90dk’da %15 </a:t>
            </a:r>
            <a:r>
              <a:rPr lang="en-US" sz="2600" dirty="0" err="1"/>
              <a:t>verimle</a:t>
            </a:r>
            <a:r>
              <a:rPr lang="en-US" sz="2600" dirty="0"/>
              <a:t> </a:t>
            </a:r>
            <a:r>
              <a:rPr lang="en-US" sz="2600" dirty="0" err="1"/>
              <a:t>ürün</a:t>
            </a:r>
            <a:r>
              <a:rPr lang="en-US" sz="2600" dirty="0"/>
              <a:t> </a:t>
            </a:r>
            <a:r>
              <a:rPr lang="en-US" sz="2600" dirty="0" err="1"/>
              <a:t>vermiştir</a:t>
            </a:r>
            <a:r>
              <a:rPr lang="en-US" sz="2600" dirty="0"/>
              <a:t>.</a:t>
            </a:r>
          </a:p>
          <a:p>
            <a:endParaRPr lang="en-US" sz="2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7177" y="5343783"/>
            <a:ext cx="6861576" cy="871666"/>
          </a:xfrm>
          <a:prstGeom prst="rect">
            <a:avLst/>
          </a:prstGeom>
          <a:solidFill>
            <a:schemeClr val="tx2"/>
          </a:solidFill>
        </p:spPr>
      </p:pic>
    </p:spTree>
    <p:extLst>
      <p:ext uri="{BB962C8B-B14F-4D97-AF65-F5344CB8AC3E}">
        <p14:creationId xmlns:p14="http://schemas.microsoft.com/office/powerpoint/2010/main" val="14250610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SONOKİMYA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556951"/>
            <a:ext cx="9905999" cy="5162347"/>
          </a:xfrm>
        </p:spPr>
        <p:txBody>
          <a:bodyPr>
            <a:normAutofit/>
          </a:bodyPr>
          <a:lstStyle/>
          <a:p>
            <a:r>
              <a:rPr lang="en-US" sz="2600" b="1" dirty="0" err="1"/>
              <a:t>Sübstitüsyon</a:t>
            </a:r>
            <a:r>
              <a:rPr lang="en-US" sz="2600" b="1" dirty="0"/>
              <a:t> </a:t>
            </a:r>
            <a:r>
              <a:rPr lang="en-US" sz="2600" b="1" dirty="0" err="1"/>
              <a:t>Reaksiyonları</a:t>
            </a:r>
            <a:endParaRPr lang="en-US" sz="2600" b="1" dirty="0"/>
          </a:p>
          <a:p>
            <a:endParaRPr lang="en-US" sz="2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4976" y="2579521"/>
            <a:ext cx="7418516" cy="2216775"/>
          </a:xfrm>
          <a:prstGeom prst="rect">
            <a:avLst/>
          </a:prstGeom>
          <a:solidFill>
            <a:schemeClr val="tx2"/>
          </a:solidFill>
        </p:spPr>
      </p:pic>
    </p:spTree>
    <p:extLst>
      <p:ext uri="{BB962C8B-B14F-4D97-AF65-F5344CB8AC3E}">
        <p14:creationId xmlns:p14="http://schemas.microsoft.com/office/powerpoint/2010/main" val="1991313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SONOKİMYA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556951"/>
            <a:ext cx="9905999" cy="5162347"/>
          </a:xfrm>
        </p:spPr>
        <p:txBody>
          <a:bodyPr>
            <a:normAutofit/>
          </a:bodyPr>
          <a:lstStyle/>
          <a:p>
            <a:r>
              <a:rPr lang="en-US" sz="2600" b="1" dirty="0" err="1"/>
              <a:t>Sübstitüsyon</a:t>
            </a:r>
            <a:r>
              <a:rPr lang="en-US" sz="2600" b="1" dirty="0"/>
              <a:t> </a:t>
            </a:r>
            <a:r>
              <a:rPr lang="en-US" sz="2600" b="1" dirty="0" err="1"/>
              <a:t>Reaksiyonları</a:t>
            </a:r>
            <a:endParaRPr lang="en-US" sz="2600" b="1" dirty="0"/>
          </a:p>
          <a:p>
            <a:pPr algn="just"/>
            <a:r>
              <a:rPr lang="en-US" sz="2600" dirty="0" err="1"/>
              <a:t>Benzil</a:t>
            </a:r>
            <a:r>
              <a:rPr lang="en-US" sz="2600" dirty="0"/>
              <a:t> </a:t>
            </a:r>
            <a:r>
              <a:rPr lang="en-US" sz="2600" dirty="0" err="1"/>
              <a:t>bromür</a:t>
            </a:r>
            <a:r>
              <a:rPr lang="en-US" sz="2600" dirty="0"/>
              <a:t> </a:t>
            </a:r>
            <a:r>
              <a:rPr lang="en-US" sz="2600" dirty="0" err="1"/>
              <a:t>aşağıdaki</a:t>
            </a:r>
            <a:r>
              <a:rPr lang="en-US" sz="2600" dirty="0"/>
              <a:t> </a:t>
            </a:r>
            <a:r>
              <a:rPr lang="en-US" sz="2600" dirty="0" err="1"/>
              <a:t>şartlarda</a:t>
            </a:r>
            <a:r>
              <a:rPr lang="en-US" sz="2600" dirty="0"/>
              <a:t> US </a:t>
            </a:r>
            <a:r>
              <a:rPr lang="en-US" sz="2600" dirty="0" err="1"/>
              <a:t>kullanıldığında</a:t>
            </a:r>
            <a:r>
              <a:rPr lang="en-US" sz="2600" dirty="0"/>
              <a:t> </a:t>
            </a:r>
            <a:r>
              <a:rPr lang="en-US" sz="2600" dirty="0" err="1"/>
              <a:t>sübstitüsyon</a:t>
            </a:r>
            <a:r>
              <a:rPr lang="en-US" sz="2600" dirty="0"/>
              <a:t> </a:t>
            </a:r>
            <a:r>
              <a:rPr lang="en-US" sz="2600" dirty="0" err="1"/>
              <a:t>ürününü</a:t>
            </a:r>
            <a:r>
              <a:rPr lang="en-US" sz="2600" dirty="0"/>
              <a:t> %76 </a:t>
            </a:r>
            <a:r>
              <a:rPr lang="en-US" sz="2600" dirty="0" err="1"/>
              <a:t>verimle</a:t>
            </a:r>
            <a:r>
              <a:rPr lang="en-US" sz="2600" dirty="0"/>
              <a:t> </a:t>
            </a:r>
            <a:r>
              <a:rPr lang="en-US" sz="2600" dirty="0" err="1"/>
              <a:t>oluştururken</a:t>
            </a:r>
            <a:r>
              <a:rPr lang="en-US" sz="2600" dirty="0"/>
              <a:t>, US </a:t>
            </a:r>
            <a:r>
              <a:rPr lang="en-US" sz="2600" dirty="0" err="1"/>
              <a:t>kullanılmadığında</a:t>
            </a:r>
            <a:r>
              <a:rPr lang="en-US" sz="2600" dirty="0"/>
              <a:t> </a:t>
            </a:r>
            <a:r>
              <a:rPr lang="en-US" sz="2600" dirty="0" err="1"/>
              <a:t>düşük</a:t>
            </a:r>
            <a:r>
              <a:rPr lang="en-US" sz="2600" dirty="0"/>
              <a:t> </a:t>
            </a:r>
            <a:r>
              <a:rPr lang="en-US" sz="2600" dirty="0" err="1"/>
              <a:t>verimle</a:t>
            </a:r>
            <a:r>
              <a:rPr lang="en-US" sz="2600" dirty="0"/>
              <a:t> AES </a:t>
            </a:r>
            <a:r>
              <a:rPr lang="en-US" sz="2600" dirty="0" err="1"/>
              <a:t>ürünü</a:t>
            </a:r>
            <a:r>
              <a:rPr lang="en-US" sz="2600" dirty="0"/>
              <a:t> </a:t>
            </a:r>
            <a:r>
              <a:rPr lang="en-US" sz="2600" dirty="0" err="1"/>
              <a:t>oluşmaktadır</a:t>
            </a:r>
            <a:r>
              <a:rPr lang="en-US" sz="2600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7227" y="3818237"/>
            <a:ext cx="7653399" cy="2272437"/>
          </a:xfrm>
          <a:prstGeom prst="rect">
            <a:avLst/>
          </a:prstGeom>
          <a:solidFill>
            <a:schemeClr val="tx2"/>
          </a:solidFill>
        </p:spPr>
      </p:pic>
    </p:spTree>
    <p:extLst>
      <p:ext uri="{BB962C8B-B14F-4D97-AF65-F5344CB8AC3E}">
        <p14:creationId xmlns:p14="http://schemas.microsoft.com/office/powerpoint/2010/main" val="5978549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SONOKİMYA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556951"/>
            <a:ext cx="9905999" cy="5162347"/>
          </a:xfrm>
        </p:spPr>
        <p:txBody>
          <a:bodyPr>
            <a:normAutofit/>
          </a:bodyPr>
          <a:lstStyle/>
          <a:p>
            <a:r>
              <a:rPr lang="en-US" sz="2600" b="1" dirty="0" err="1"/>
              <a:t>Katılma</a:t>
            </a:r>
            <a:r>
              <a:rPr lang="en-US" sz="2600" b="1" dirty="0"/>
              <a:t> </a:t>
            </a:r>
            <a:r>
              <a:rPr lang="en-US" sz="2600" b="1" dirty="0" err="1"/>
              <a:t>Reaksiyonları</a:t>
            </a:r>
            <a:endParaRPr lang="en-US" sz="2600" b="1" dirty="0"/>
          </a:p>
          <a:p>
            <a:r>
              <a:rPr lang="en-US" sz="2600" dirty="0" err="1">
                <a:latin typeface="Symbol" charset="2"/>
                <a:ea typeface="Symbol" charset="2"/>
                <a:cs typeface="Symbol" charset="2"/>
              </a:rPr>
              <a:t>a,b</a:t>
            </a:r>
            <a:r>
              <a:rPr lang="en-US" sz="2600" dirty="0" err="1">
                <a:ea typeface="Symbol" charset="2"/>
                <a:cs typeface="Symbol" charset="2"/>
              </a:rPr>
              <a:t>-Doymamış</a:t>
            </a:r>
            <a:r>
              <a:rPr lang="en-US" sz="2600" dirty="0">
                <a:ea typeface="Symbol" charset="2"/>
                <a:cs typeface="Symbol" charset="2"/>
              </a:rPr>
              <a:t> </a:t>
            </a:r>
            <a:r>
              <a:rPr lang="en-US" sz="2600" dirty="0" err="1">
                <a:ea typeface="Symbol" charset="2"/>
                <a:cs typeface="Symbol" charset="2"/>
              </a:rPr>
              <a:t>karbonil</a:t>
            </a:r>
            <a:r>
              <a:rPr lang="en-US" sz="2600" dirty="0">
                <a:ea typeface="Symbol" charset="2"/>
                <a:cs typeface="Symbol" charset="2"/>
              </a:rPr>
              <a:t> </a:t>
            </a:r>
            <a:r>
              <a:rPr lang="en-US" sz="2600" dirty="0" err="1">
                <a:ea typeface="Symbol" charset="2"/>
                <a:cs typeface="Symbol" charset="2"/>
              </a:rPr>
              <a:t>bileşiklerine</a:t>
            </a:r>
            <a:r>
              <a:rPr lang="en-US" sz="2600" dirty="0">
                <a:ea typeface="Symbol" charset="2"/>
                <a:cs typeface="Symbol" charset="2"/>
              </a:rPr>
              <a:t> Cu, Li </a:t>
            </a:r>
            <a:r>
              <a:rPr lang="en-US" sz="2600" dirty="0" err="1">
                <a:ea typeface="Symbol" charset="2"/>
                <a:cs typeface="Symbol" charset="2"/>
              </a:rPr>
              <a:t>kullanılarak</a:t>
            </a:r>
            <a:r>
              <a:rPr lang="en-US" sz="2600" dirty="0">
                <a:ea typeface="Symbol" charset="2"/>
                <a:cs typeface="Symbol" charset="2"/>
              </a:rPr>
              <a:t> </a:t>
            </a:r>
            <a:r>
              <a:rPr lang="en-US" sz="2600" dirty="0" err="1">
                <a:ea typeface="Symbol" charset="2"/>
                <a:cs typeface="Symbol" charset="2"/>
              </a:rPr>
              <a:t>yapılan</a:t>
            </a:r>
            <a:r>
              <a:rPr lang="en-US" sz="2600" dirty="0">
                <a:ea typeface="Symbol" charset="2"/>
                <a:cs typeface="Symbol" charset="2"/>
              </a:rPr>
              <a:t> </a:t>
            </a:r>
            <a:r>
              <a:rPr lang="en-US" sz="2600" dirty="0" err="1">
                <a:ea typeface="Symbol" charset="2"/>
                <a:cs typeface="Symbol" charset="2"/>
              </a:rPr>
              <a:t>RBr</a:t>
            </a:r>
            <a:r>
              <a:rPr lang="en-US" sz="2600" dirty="0">
                <a:ea typeface="Symbol" charset="2"/>
                <a:cs typeface="Symbol" charset="2"/>
              </a:rPr>
              <a:t> </a:t>
            </a:r>
            <a:r>
              <a:rPr lang="en-US" sz="2600" dirty="0" err="1">
                <a:ea typeface="Symbol" charset="2"/>
                <a:cs typeface="Symbol" charset="2"/>
              </a:rPr>
              <a:t>katılmalarında</a:t>
            </a:r>
            <a:r>
              <a:rPr lang="en-US" sz="2600" dirty="0">
                <a:ea typeface="Symbol" charset="2"/>
                <a:cs typeface="Symbol" charset="2"/>
              </a:rPr>
              <a:t> US </a:t>
            </a:r>
            <a:r>
              <a:rPr lang="en-US" sz="2600" dirty="0" err="1">
                <a:ea typeface="Symbol" charset="2"/>
                <a:cs typeface="Symbol" charset="2"/>
              </a:rPr>
              <a:t>kullanılmasının</a:t>
            </a:r>
            <a:r>
              <a:rPr lang="en-US" sz="2600" dirty="0">
                <a:ea typeface="Symbol" charset="2"/>
                <a:cs typeface="Symbol" charset="2"/>
              </a:rPr>
              <a:t> </a:t>
            </a:r>
            <a:r>
              <a:rPr lang="en-US" sz="2600" dirty="0" err="1">
                <a:ea typeface="Symbol" charset="2"/>
                <a:cs typeface="Symbol" charset="2"/>
              </a:rPr>
              <a:t>verimi</a:t>
            </a:r>
            <a:r>
              <a:rPr lang="en-US" sz="2600" dirty="0">
                <a:ea typeface="Symbol" charset="2"/>
                <a:cs typeface="Symbol" charset="2"/>
              </a:rPr>
              <a:t> </a:t>
            </a:r>
            <a:r>
              <a:rPr lang="en-US" sz="2600" dirty="0" err="1">
                <a:ea typeface="Symbol" charset="2"/>
                <a:cs typeface="Symbol" charset="2"/>
              </a:rPr>
              <a:t>çok</a:t>
            </a:r>
            <a:r>
              <a:rPr lang="en-US" sz="2600" dirty="0">
                <a:ea typeface="Symbol" charset="2"/>
                <a:cs typeface="Symbol" charset="2"/>
              </a:rPr>
              <a:t> </a:t>
            </a:r>
            <a:r>
              <a:rPr lang="en-US" sz="2600" dirty="0" err="1">
                <a:ea typeface="Symbol" charset="2"/>
                <a:cs typeface="Symbol" charset="2"/>
              </a:rPr>
              <a:t>yükselttiği</a:t>
            </a:r>
            <a:r>
              <a:rPr lang="en-US" sz="2600" dirty="0">
                <a:ea typeface="Symbol" charset="2"/>
                <a:cs typeface="Symbol" charset="2"/>
              </a:rPr>
              <a:t> </a:t>
            </a:r>
            <a:r>
              <a:rPr lang="en-US" sz="2600" dirty="0" err="1">
                <a:ea typeface="Symbol" charset="2"/>
                <a:cs typeface="Symbol" charset="2"/>
              </a:rPr>
              <a:t>gözlenmiştir</a:t>
            </a:r>
            <a:r>
              <a:rPr lang="en-US" sz="2600" dirty="0">
                <a:ea typeface="Symbol" charset="2"/>
                <a:cs typeface="Symbol" charset="2"/>
              </a:rPr>
              <a:t>.</a:t>
            </a:r>
          </a:p>
          <a:p>
            <a:endParaRPr lang="en-US" sz="2600" dirty="0">
              <a:latin typeface="Symbol" charset="2"/>
              <a:ea typeface="Symbol" charset="2"/>
              <a:cs typeface="Symbol" charset="2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7080" y="3986238"/>
            <a:ext cx="9764206" cy="1500161"/>
          </a:xfrm>
          <a:prstGeom prst="rect">
            <a:avLst/>
          </a:prstGeom>
          <a:solidFill>
            <a:schemeClr val="tx2"/>
          </a:solidFill>
        </p:spPr>
      </p:pic>
    </p:spTree>
    <p:extLst>
      <p:ext uri="{BB962C8B-B14F-4D97-AF65-F5344CB8AC3E}">
        <p14:creationId xmlns:p14="http://schemas.microsoft.com/office/powerpoint/2010/main" val="3828731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SONOKİMYA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556951"/>
            <a:ext cx="9905999" cy="5162347"/>
          </a:xfrm>
        </p:spPr>
        <p:txBody>
          <a:bodyPr>
            <a:normAutofit/>
          </a:bodyPr>
          <a:lstStyle/>
          <a:p>
            <a:r>
              <a:rPr lang="en-US" sz="2600" b="1" dirty="0" err="1"/>
              <a:t>Katılma</a:t>
            </a:r>
            <a:r>
              <a:rPr lang="en-US" sz="2600" b="1" dirty="0"/>
              <a:t> </a:t>
            </a:r>
            <a:r>
              <a:rPr lang="en-US" sz="2600" b="1" dirty="0" err="1"/>
              <a:t>Reaksiyonları</a:t>
            </a:r>
            <a:endParaRPr lang="en-US" sz="2600" b="1" dirty="0"/>
          </a:p>
          <a:p>
            <a:pPr algn="just"/>
            <a:r>
              <a:rPr lang="en-US" sz="2600" dirty="0" err="1">
                <a:ea typeface="Symbol" charset="2"/>
                <a:cs typeface="Symbol" charset="2"/>
              </a:rPr>
              <a:t>Bazı</a:t>
            </a:r>
            <a:r>
              <a:rPr lang="en-US" sz="2600" dirty="0">
                <a:ea typeface="Symbol" charset="2"/>
                <a:cs typeface="Symbol" charset="2"/>
              </a:rPr>
              <a:t> </a:t>
            </a:r>
            <a:r>
              <a:rPr lang="en-US" sz="2600" dirty="0" err="1">
                <a:ea typeface="Symbol" charset="2"/>
                <a:cs typeface="Symbol" charset="2"/>
              </a:rPr>
              <a:t>alkenlerin</a:t>
            </a:r>
            <a:r>
              <a:rPr lang="en-US" sz="2600" dirty="0">
                <a:ea typeface="Symbol" charset="2"/>
                <a:cs typeface="Symbol" charset="2"/>
              </a:rPr>
              <a:t> Simmons-Smith </a:t>
            </a:r>
            <a:r>
              <a:rPr lang="en-US" sz="2600" dirty="0" err="1">
                <a:ea typeface="Symbol" charset="2"/>
                <a:cs typeface="Symbol" charset="2"/>
              </a:rPr>
              <a:t>reaktifi</a:t>
            </a:r>
            <a:r>
              <a:rPr lang="en-US" sz="2600" dirty="0">
                <a:ea typeface="Symbol" charset="2"/>
                <a:cs typeface="Symbol" charset="2"/>
              </a:rPr>
              <a:t> </a:t>
            </a:r>
            <a:r>
              <a:rPr lang="en-US" sz="2600" dirty="0" err="1">
                <a:ea typeface="Symbol" charset="2"/>
                <a:cs typeface="Symbol" charset="2"/>
              </a:rPr>
              <a:t>ile</a:t>
            </a:r>
            <a:r>
              <a:rPr lang="en-US" sz="2600" dirty="0">
                <a:ea typeface="Symbol" charset="2"/>
                <a:cs typeface="Symbol" charset="2"/>
              </a:rPr>
              <a:t> </a:t>
            </a:r>
            <a:r>
              <a:rPr lang="en-US" sz="2600" dirty="0" err="1">
                <a:ea typeface="Symbol" charset="2"/>
                <a:cs typeface="Symbol" charset="2"/>
              </a:rPr>
              <a:t>siklopropanasyon</a:t>
            </a:r>
            <a:r>
              <a:rPr lang="en-US" sz="2600" dirty="0">
                <a:ea typeface="Symbol" charset="2"/>
                <a:cs typeface="Symbol" charset="2"/>
              </a:rPr>
              <a:t> </a:t>
            </a:r>
            <a:r>
              <a:rPr lang="en-US" sz="2600" dirty="0" err="1">
                <a:ea typeface="Symbol" charset="2"/>
                <a:cs typeface="Symbol" charset="2"/>
              </a:rPr>
              <a:t>reaksiyonları</a:t>
            </a:r>
            <a:r>
              <a:rPr lang="en-US" sz="2600" dirty="0">
                <a:ea typeface="Symbol" charset="2"/>
                <a:cs typeface="Symbol" charset="2"/>
              </a:rPr>
              <a:t> </a:t>
            </a:r>
            <a:r>
              <a:rPr lang="en-US" sz="2600" dirty="0" err="1">
                <a:ea typeface="Symbol" charset="2"/>
                <a:cs typeface="Symbol" charset="2"/>
              </a:rPr>
              <a:t>ultrases</a:t>
            </a:r>
            <a:r>
              <a:rPr lang="en-US" sz="2600" dirty="0">
                <a:ea typeface="Symbol" charset="2"/>
                <a:cs typeface="Symbol" charset="2"/>
              </a:rPr>
              <a:t> </a:t>
            </a:r>
            <a:r>
              <a:rPr lang="en-US" sz="2600" dirty="0" err="1">
                <a:ea typeface="Symbol" charset="2"/>
                <a:cs typeface="Symbol" charset="2"/>
              </a:rPr>
              <a:t>dalgaları</a:t>
            </a:r>
            <a:r>
              <a:rPr lang="en-US" sz="2600" dirty="0">
                <a:ea typeface="Symbol" charset="2"/>
                <a:cs typeface="Symbol" charset="2"/>
              </a:rPr>
              <a:t> </a:t>
            </a:r>
            <a:r>
              <a:rPr lang="en-US" sz="2600" dirty="0" err="1">
                <a:ea typeface="Symbol" charset="2"/>
                <a:cs typeface="Symbol" charset="2"/>
              </a:rPr>
              <a:t>varlığında</a:t>
            </a:r>
            <a:r>
              <a:rPr lang="en-US" sz="2600" dirty="0">
                <a:ea typeface="Symbol" charset="2"/>
                <a:cs typeface="Symbol" charset="2"/>
              </a:rPr>
              <a:t> </a:t>
            </a:r>
            <a:r>
              <a:rPr lang="en-US" sz="2600" dirty="0" err="1">
                <a:ea typeface="Symbol" charset="2"/>
                <a:cs typeface="Symbol" charset="2"/>
              </a:rPr>
              <a:t>gerçekleştirildiğinde</a:t>
            </a:r>
            <a:r>
              <a:rPr lang="en-US" sz="2600" dirty="0">
                <a:ea typeface="Symbol" charset="2"/>
                <a:cs typeface="Symbol" charset="2"/>
              </a:rPr>
              <a:t> </a:t>
            </a:r>
            <a:r>
              <a:rPr lang="en-US" sz="2600" dirty="0" err="1">
                <a:ea typeface="Symbol" charset="2"/>
                <a:cs typeface="Symbol" charset="2"/>
              </a:rPr>
              <a:t>verimler</a:t>
            </a:r>
            <a:r>
              <a:rPr lang="en-US" sz="2600" dirty="0">
                <a:ea typeface="Symbol" charset="2"/>
                <a:cs typeface="Symbol" charset="2"/>
              </a:rPr>
              <a:t> </a:t>
            </a:r>
            <a:r>
              <a:rPr lang="en-US" sz="2600" dirty="0" err="1">
                <a:ea typeface="Symbol" charset="2"/>
                <a:cs typeface="Symbol" charset="2"/>
              </a:rPr>
              <a:t>yaklaşık</a:t>
            </a:r>
            <a:r>
              <a:rPr lang="en-US" sz="2600" dirty="0">
                <a:ea typeface="Symbol" charset="2"/>
                <a:cs typeface="Symbol" charset="2"/>
              </a:rPr>
              <a:t> </a:t>
            </a:r>
            <a:r>
              <a:rPr lang="en-US" sz="2600" dirty="0" err="1">
                <a:ea typeface="Symbol" charset="2"/>
                <a:cs typeface="Symbol" charset="2"/>
              </a:rPr>
              <a:t>iki</a:t>
            </a:r>
            <a:r>
              <a:rPr lang="en-US" sz="2600" dirty="0">
                <a:ea typeface="Symbol" charset="2"/>
                <a:cs typeface="Symbol" charset="2"/>
              </a:rPr>
              <a:t> </a:t>
            </a:r>
            <a:r>
              <a:rPr lang="en-US" sz="2600" dirty="0" err="1">
                <a:ea typeface="Symbol" charset="2"/>
                <a:cs typeface="Symbol" charset="2"/>
              </a:rPr>
              <a:t>katına</a:t>
            </a:r>
            <a:r>
              <a:rPr lang="en-US" sz="2600" dirty="0">
                <a:ea typeface="Symbol" charset="2"/>
                <a:cs typeface="Symbol" charset="2"/>
              </a:rPr>
              <a:t> </a:t>
            </a:r>
            <a:r>
              <a:rPr lang="en-US" sz="2600" dirty="0" err="1">
                <a:ea typeface="Symbol" charset="2"/>
                <a:cs typeface="Symbol" charset="2"/>
              </a:rPr>
              <a:t>çıkmıştır</a:t>
            </a:r>
            <a:r>
              <a:rPr lang="en-US" sz="2600" dirty="0">
                <a:ea typeface="Symbol" charset="2"/>
                <a:cs typeface="Symbol" charset="2"/>
              </a:rPr>
              <a:t>. </a:t>
            </a:r>
            <a:r>
              <a:rPr lang="en-US" sz="2600" dirty="0" err="1">
                <a:ea typeface="Symbol" charset="2"/>
                <a:cs typeface="Symbol" charset="2"/>
              </a:rPr>
              <a:t>Örneğin</a:t>
            </a:r>
            <a:r>
              <a:rPr lang="en-US" sz="2600" dirty="0">
                <a:ea typeface="Symbol" charset="2"/>
                <a:cs typeface="Symbol" charset="2"/>
              </a:rPr>
              <a:t> </a:t>
            </a:r>
            <a:r>
              <a:rPr lang="en-US" sz="2600" dirty="0" err="1">
                <a:ea typeface="Symbol" charset="2"/>
                <a:cs typeface="Symbol" charset="2"/>
              </a:rPr>
              <a:t>aşağıdaki</a:t>
            </a:r>
            <a:r>
              <a:rPr lang="en-US" sz="2600" dirty="0">
                <a:ea typeface="Symbol" charset="2"/>
                <a:cs typeface="Symbol" charset="2"/>
              </a:rPr>
              <a:t> </a:t>
            </a:r>
            <a:r>
              <a:rPr lang="en-US" sz="2600" dirty="0" err="1">
                <a:ea typeface="Symbol" charset="2"/>
                <a:cs typeface="Symbol" charset="2"/>
              </a:rPr>
              <a:t>tepkime</a:t>
            </a:r>
            <a:r>
              <a:rPr lang="en-US" sz="2600" dirty="0">
                <a:ea typeface="Symbol" charset="2"/>
                <a:cs typeface="Symbol" charset="2"/>
              </a:rPr>
              <a:t> normal </a:t>
            </a:r>
            <a:r>
              <a:rPr lang="en-US" sz="2600" dirty="0" err="1">
                <a:ea typeface="Symbol" charset="2"/>
                <a:cs typeface="Symbol" charset="2"/>
              </a:rPr>
              <a:t>koşullarda</a:t>
            </a:r>
            <a:r>
              <a:rPr lang="en-US" sz="2600" dirty="0">
                <a:ea typeface="Symbol" charset="2"/>
                <a:cs typeface="Symbol" charset="2"/>
              </a:rPr>
              <a:t> %51 </a:t>
            </a:r>
            <a:r>
              <a:rPr lang="en-US" sz="2600" dirty="0" err="1">
                <a:ea typeface="Symbol" charset="2"/>
                <a:cs typeface="Symbol" charset="2"/>
              </a:rPr>
              <a:t>verimle</a:t>
            </a:r>
            <a:r>
              <a:rPr lang="en-US" sz="2600" dirty="0">
                <a:ea typeface="Symbol" charset="2"/>
                <a:cs typeface="Symbol" charset="2"/>
              </a:rPr>
              <a:t> </a:t>
            </a:r>
            <a:r>
              <a:rPr lang="en-US" sz="2600" dirty="0" err="1">
                <a:ea typeface="Symbol" charset="2"/>
                <a:cs typeface="Symbol" charset="2"/>
              </a:rPr>
              <a:t>olurken</a:t>
            </a:r>
            <a:r>
              <a:rPr lang="en-US" sz="2600" dirty="0">
                <a:ea typeface="Symbol" charset="2"/>
                <a:cs typeface="Symbol" charset="2"/>
              </a:rPr>
              <a:t> US </a:t>
            </a:r>
            <a:r>
              <a:rPr lang="en-US" sz="2600" dirty="0" err="1">
                <a:ea typeface="Symbol" charset="2"/>
                <a:cs typeface="Symbol" charset="2"/>
              </a:rPr>
              <a:t>kullanıldığında</a:t>
            </a:r>
            <a:r>
              <a:rPr lang="en-US" sz="2600" dirty="0">
                <a:ea typeface="Symbol" charset="2"/>
                <a:cs typeface="Symbol" charset="2"/>
              </a:rPr>
              <a:t> </a:t>
            </a:r>
            <a:r>
              <a:rPr lang="en-US" sz="2600" dirty="0" err="1">
                <a:ea typeface="Symbol" charset="2"/>
                <a:cs typeface="Symbol" charset="2"/>
              </a:rPr>
              <a:t>verim</a:t>
            </a:r>
            <a:r>
              <a:rPr lang="en-US" sz="2600" dirty="0">
                <a:ea typeface="Symbol" charset="2"/>
                <a:cs typeface="Symbol" charset="2"/>
              </a:rPr>
              <a:t> %91 </a:t>
            </a:r>
            <a:r>
              <a:rPr lang="en-US" sz="2600" dirty="0" err="1">
                <a:ea typeface="Symbol" charset="2"/>
                <a:cs typeface="Symbol" charset="2"/>
              </a:rPr>
              <a:t>olmuştur</a:t>
            </a:r>
            <a:r>
              <a:rPr lang="en-US" sz="2600" dirty="0">
                <a:ea typeface="Symbol" charset="2"/>
                <a:cs typeface="Symbol" charset="2"/>
              </a:rPr>
              <a:t>.</a:t>
            </a:r>
          </a:p>
          <a:p>
            <a:endParaRPr lang="en-US" sz="2600" dirty="0">
              <a:latin typeface="Symbol" charset="2"/>
              <a:ea typeface="Symbol" charset="2"/>
              <a:cs typeface="Symbol" charset="2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6440" y="4669137"/>
            <a:ext cx="8352615" cy="1027327"/>
          </a:xfrm>
          <a:prstGeom prst="rect">
            <a:avLst/>
          </a:prstGeom>
          <a:solidFill>
            <a:schemeClr val="tx2"/>
          </a:solidFill>
        </p:spPr>
      </p:pic>
    </p:spTree>
    <p:extLst>
      <p:ext uri="{BB962C8B-B14F-4D97-AF65-F5344CB8AC3E}">
        <p14:creationId xmlns:p14="http://schemas.microsoft.com/office/powerpoint/2010/main" val="1779842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SONOKİMYA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556951"/>
            <a:ext cx="9905999" cy="5162347"/>
          </a:xfrm>
        </p:spPr>
        <p:txBody>
          <a:bodyPr>
            <a:normAutofit/>
          </a:bodyPr>
          <a:lstStyle/>
          <a:p>
            <a:r>
              <a:rPr lang="en-US" sz="2600" b="1" dirty="0" err="1"/>
              <a:t>Sübstitüsyon</a:t>
            </a:r>
            <a:r>
              <a:rPr lang="en-US" sz="2600" b="1" dirty="0"/>
              <a:t> </a:t>
            </a:r>
            <a:r>
              <a:rPr lang="en-US" sz="2600" b="1" dirty="0" err="1"/>
              <a:t>Reaksiyonları</a:t>
            </a:r>
            <a:endParaRPr lang="en-US" sz="2600" b="1" dirty="0"/>
          </a:p>
          <a:p>
            <a:pPr algn="just"/>
            <a:r>
              <a:rPr lang="en-US" dirty="0" err="1">
                <a:ea typeface="Symbol" charset="2"/>
                <a:cs typeface="Symbol" charset="2"/>
              </a:rPr>
              <a:t>Organik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bileşiklerin</a:t>
            </a:r>
            <a:r>
              <a:rPr lang="en-US" dirty="0">
                <a:ea typeface="Symbol" charset="2"/>
                <a:cs typeface="Symbol" charset="2"/>
              </a:rPr>
              <a:t> C-</a:t>
            </a:r>
            <a:r>
              <a:rPr lang="en-US" dirty="0" err="1">
                <a:ea typeface="Symbol" charset="2"/>
                <a:cs typeface="Symbol" charset="2"/>
              </a:rPr>
              <a:t>alkillenmesi</a:t>
            </a:r>
            <a:r>
              <a:rPr lang="en-US" dirty="0">
                <a:ea typeface="Symbol" charset="2"/>
                <a:cs typeface="Symbol" charset="2"/>
              </a:rPr>
              <a:t>, O-</a:t>
            </a:r>
            <a:r>
              <a:rPr lang="en-US" dirty="0" err="1">
                <a:ea typeface="Symbol" charset="2"/>
                <a:cs typeface="Symbol" charset="2"/>
              </a:rPr>
              <a:t>allkillenmesi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ve</a:t>
            </a:r>
            <a:r>
              <a:rPr lang="en-US" dirty="0">
                <a:ea typeface="Symbol" charset="2"/>
                <a:cs typeface="Symbol" charset="2"/>
              </a:rPr>
              <a:t> N-</a:t>
            </a:r>
            <a:r>
              <a:rPr lang="en-US" dirty="0" err="1">
                <a:ea typeface="Symbol" charset="2"/>
                <a:cs typeface="Symbol" charset="2"/>
              </a:rPr>
              <a:t>alkillenmesi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farklı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yeni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türevlerin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eldesi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açısından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oldukça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önemlidir</a:t>
            </a:r>
            <a:r>
              <a:rPr lang="en-US" dirty="0">
                <a:ea typeface="Symbol" charset="2"/>
                <a:cs typeface="Symbol" charset="2"/>
              </a:rPr>
              <a:t>. Bu </a:t>
            </a:r>
            <a:r>
              <a:rPr lang="en-US" dirty="0" err="1">
                <a:ea typeface="Symbol" charset="2"/>
                <a:cs typeface="Symbol" charset="2"/>
              </a:rPr>
              <a:t>tür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alkilleme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reaksiyonlarının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çok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farklı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örnekleri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ultrases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dalgaları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kullanılarak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daha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iyi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verimlerle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ılıman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koşullarda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gerçekleştirilmiştir</a:t>
            </a:r>
            <a:r>
              <a:rPr lang="en-US" dirty="0">
                <a:ea typeface="Symbol" charset="2"/>
                <a:cs typeface="Symbol" charset="2"/>
              </a:rPr>
              <a:t>.</a:t>
            </a:r>
          </a:p>
          <a:p>
            <a:pPr algn="just"/>
            <a:r>
              <a:rPr lang="en-US" dirty="0" err="1">
                <a:ea typeface="Symbol" charset="2"/>
                <a:cs typeface="Symbol" charset="2"/>
              </a:rPr>
              <a:t>Örneğin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indol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gibi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bir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heteroaromatik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amin</a:t>
            </a:r>
            <a:r>
              <a:rPr lang="en-US" dirty="0">
                <a:ea typeface="Symbol" charset="2"/>
                <a:cs typeface="Symbol" charset="2"/>
              </a:rPr>
              <a:t>, </a:t>
            </a:r>
            <a:r>
              <a:rPr lang="en-US" dirty="0" err="1">
                <a:ea typeface="Symbol" charset="2"/>
                <a:cs typeface="Symbol" charset="2"/>
              </a:rPr>
              <a:t>polietilen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glikol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monometil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eter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gibi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bir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faz</a:t>
            </a:r>
            <a:r>
              <a:rPr lang="en-US" dirty="0">
                <a:ea typeface="Symbol" charset="2"/>
                <a:cs typeface="Symbol" charset="2"/>
              </a:rPr>
              <a:t> transfer </a:t>
            </a:r>
            <a:r>
              <a:rPr lang="en-US" dirty="0" err="1">
                <a:ea typeface="Symbol" charset="2"/>
                <a:cs typeface="Symbol" charset="2"/>
              </a:rPr>
              <a:t>katalizörü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varlığında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alkil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halojenürlerle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oda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sıcaklığında</a:t>
            </a:r>
            <a:r>
              <a:rPr lang="en-US" dirty="0">
                <a:ea typeface="Symbol" charset="2"/>
                <a:cs typeface="Symbol" charset="2"/>
              </a:rPr>
              <a:t> 30 </a:t>
            </a:r>
            <a:r>
              <a:rPr lang="en-US" dirty="0" err="1">
                <a:ea typeface="Symbol" charset="2"/>
                <a:cs typeface="Symbol" charset="2"/>
              </a:rPr>
              <a:t>dakikada</a:t>
            </a:r>
            <a:r>
              <a:rPr lang="en-US" dirty="0">
                <a:ea typeface="Symbol" charset="2"/>
                <a:cs typeface="Symbol" charset="2"/>
              </a:rPr>
              <a:t> % 65 </a:t>
            </a:r>
            <a:r>
              <a:rPr lang="en-US" dirty="0" err="1">
                <a:ea typeface="Symbol" charset="2"/>
                <a:cs typeface="Symbol" charset="2"/>
              </a:rPr>
              <a:t>verimle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alkillenirken</a:t>
            </a:r>
            <a:r>
              <a:rPr lang="en-US" dirty="0">
                <a:ea typeface="Symbol" charset="2"/>
                <a:cs typeface="Symbol" charset="2"/>
              </a:rPr>
              <a:t>, </a:t>
            </a:r>
            <a:r>
              <a:rPr lang="en-US" dirty="0" err="1">
                <a:ea typeface="Symbol" charset="2"/>
                <a:cs typeface="Symbol" charset="2"/>
              </a:rPr>
              <a:t>aynı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şartlarda</a:t>
            </a:r>
            <a:r>
              <a:rPr lang="en-US" dirty="0">
                <a:ea typeface="Symbol" charset="2"/>
                <a:cs typeface="Symbol" charset="2"/>
              </a:rPr>
              <a:t> US </a:t>
            </a:r>
            <a:r>
              <a:rPr lang="en-US" dirty="0" err="1">
                <a:ea typeface="Symbol" charset="2"/>
                <a:cs typeface="Symbol" charset="2"/>
              </a:rPr>
              <a:t>kullanılmadığında</a:t>
            </a:r>
            <a:r>
              <a:rPr lang="en-US" dirty="0">
                <a:ea typeface="Symbol" charset="2"/>
                <a:cs typeface="Symbol" charset="2"/>
              </a:rPr>
              <a:t> %60 </a:t>
            </a:r>
            <a:r>
              <a:rPr lang="en-US" dirty="0" err="1">
                <a:ea typeface="Symbol" charset="2"/>
                <a:cs typeface="Symbol" charset="2"/>
              </a:rPr>
              <a:t>verime</a:t>
            </a:r>
            <a:r>
              <a:rPr lang="en-US" dirty="0">
                <a:ea typeface="Symbol" charset="2"/>
                <a:cs typeface="Symbol" charset="2"/>
              </a:rPr>
              <a:t> 5 </a:t>
            </a:r>
            <a:r>
              <a:rPr lang="en-US" dirty="0" err="1">
                <a:ea typeface="Symbol" charset="2"/>
                <a:cs typeface="Symbol" charset="2"/>
              </a:rPr>
              <a:t>saatte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ulaşılabilmiştir</a:t>
            </a:r>
            <a:r>
              <a:rPr lang="en-US" dirty="0">
                <a:ea typeface="Symbol" charset="2"/>
                <a:cs typeface="Symbol" charset="2"/>
              </a:rPr>
              <a:t>.</a:t>
            </a:r>
          </a:p>
          <a:p>
            <a:endParaRPr lang="en-US" sz="2600" dirty="0">
              <a:latin typeface="Symbol" charset="2"/>
              <a:ea typeface="Symbol" charset="2"/>
              <a:cs typeface="Symbol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0688667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SONOKİMYA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556951"/>
            <a:ext cx="9905999" cy="5162347"/>
          </a:xfrm>
        </p:spPr>
        <p:txBody>
          <a:bodyPr>
            <a:normAutofit/>
          </a:bodyPr>
          <a:lstStyle/>
          <a:p>
            <a:r>
              <a:rPr lang="en-US" sz="2600" b="1" dirty="0" err="1"/>
              <a:t>Sübstitüsyon</a:t>
            </a:r>
            <a:r>
              <a:rPr lang="en-US" sz="2600" b="1" dirty="0"/>
              <a:t> </a:t>
            </a:r>
            <a:r>
              <a:rPr lang="en-US" sz="2600" b="1" dirty="0" err="1"/>
              <a:t>Reaksiyonları</a:t>
            </a:r>
            <a:endParaRPr lang="en-US" sz="2600" b="1" dirty="0"/>
          </a:p>
          <a:p>
            <a:r>
              <a:rPr lang="en-US" dirty="0" err="1">
                <a:ea typeface="Symbol" charset="2"/>
                <a:cs typeface="Symbol" charset="2"/>
              </a:rPr>
              <a:t>İndolün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alkillenmesi</a:t>
            </a:r>
            <a:endParaRPr lang="en-US" dirty="0">
              <a:ea typeface="Symbol" charset="2"/>
              <a:cs typeface="Symbol" charset="2"/>
            </a:endParaRPr>
          </a:p>
          <a:p>
            <a:endParaRPr lang="en-US" dirty="0">
              <a:ea typeface="Symbol" charset="2"/>
              <a:cs typeface="Symbol" charset="2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6126" y="3270651"/>
            <a:ext cx="9295800" cy="2070735"/>
          </a:xfrm>
          <a:prstGeom prst="rect">
            <a:avLst/>
          </a:prstGeom>
          <a:solidFill>
            <a:schemeClr val="tx2"/>
          </a:solidFill>
        </p:spPr>
      </p:pic>
    </p:spTree>
    <p:extLst>
      <p:ext uri="{BB962C8B-B14F-4D97-AF65-F5344CB8AC3E}">
        <p14:creationId xmlns:p14="http://schemas.microsoft.com/office/powerpoint/2010/main" val="12555030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SONOKİMYA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556951"/>
            <a:ext cx="9905999" cy="5162347"/>
          </a:xfrm>
        </p:spPr>
        <p:txBody>
          <a:bodyPr>
            <a:normAutofit/>
          </a:bodyPr>
          <a:lstStyle/>
          <a:p>
            <a:r>
              <a:rPr lang="en-US" sz="2600" b="1" dirty="0" err="1"/>
              <a:t>Sübstitüsyon</a:t>
            </a:r>
            <a:r>
              <a:rPr lang="en-US" sz="2600" b="1" dirty="0"/>
              <a:t> </a:t>
            </a:r>
            <a:r>
              <a:rPr lang="en-US" sz="2600" b="1" dirty="0" err="1"/>
              <a:t>Reaksiyonları</a:t>
            </a:r>
            <a:endParaRPr lang="en-US" sz="2600" b="1" dirty="0"/>
          </a:p>
          <a:p>
            <a:r>
              <a:rPr lang="en-US" dirty="0" err="1">
                <a:ea typeface="Symbol" charset="2"/>
                <a:cs typeface="Symbol" charset="2"/>
              </a:rPr>
              <a:t>Benzer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şekilde</a:t>
            </a:r>
            <a:r>
              <a:rPr lang="en-US" dirty="0">
                <a:ea typeface="Symbol" charset="2"/>
                <a:cs typeface="Symbol" charset="2"/>
              </a:rPr>
              <a:t>, </a:t>
            </a:r>
            <a:r>
              <a:rPr lang="en-US" dirty="0" err="1">
                <a:ea typeface="Symbol" charset="2"/>
                <a:cs typeface="Symbol" charset="2"/>
              </a:rPr>
              <a:t>difenil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amin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benzil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bromür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ile</a:t>
            </a:r>
            <a:r>
              <a:rPr lang="en-US" dirty="0">
                <a:ea typeface="Symbol" charset="2"/>
                <a:cs typeface="Symbol" charset="2"/>
              </a:rPr>
              <a:t> US </a:t>
            </a:r>
            <a:r>
              <a:rPr lang="en-US" dirty="0" err="1">
                <a:ea typeface="Symbol" charset="2"/>
                <a:cs typeface="Symbol" charset="2"/>
              </a:rPr>
              <a:t>uygulanarak</a:t>
            </a:r>
            <a:r>
              <a:rPr lang="en-US" dirty="0">
                <a:ea typeface="Symbol" charset="2"/>
                <a:cs typeface="Symbol" charset="2"/>
              </a:rPr>
              <a:t>, </a:t>
            </a:r>
            <a:r>
              <a:rPr lang="en-US" dirty="0" err="1">
                <a:ea typeface="Symbol" charset="2"/>
                <a:cs typeface="Symbol" charset="2"/>
              </a:rPr>
              <a:t>oda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sıcaklığında</a:t>
            </a:r>
            <a:r>
              <a:rPr lang="en-US" dirty="0">
                <a:ea typeface="Symbol" charset="2"/>
                <a:cs typeface="Symbol" charset="2"/>
              </a:rPr>
              <a:t> 1 </a:t>
            </a:r>
            <a:r>
              <a:rPr lang="en-US" dirty="0" err="1">
                <a:ea typeface="Symbol" charset="2"/>
                <a:cs typeface="Symbol" charset="2"/>
              </a:rPr>
              <a:t>saatte</a:t>
            </a:r>
            <a:r>
              <a:rPr lang="en-US" dirty="0">
                <a:ea typeface="Symbol" charset="2"/>
                <a:cs typeface="Symbol" charset="2"/>
              </a:rPr>
              <a:t> %98 </a:t>
            </a:r>
            <a:r>
              <a:rPr lang="en-US" dirty="0" err="1">
                <a:ea typeface="Symbol" charset="2"/>
                <a:cs typeface="Symbol" charset="2"/>
              </a:rPr>
              <a:t>verimle</a:t>
            </a:r>
            <a:r>
              <a:rPr lang="en-US" dirty="0">
                <a:ea typeface="Symbol" charset="2"/>
                <a:cs typeface="Symbol" charset="2"/>
              </a:rPr>
              <a:t> N-</a:t>
            </a:r>
            <a:r>
              <a:rPr lang="en-US" dirty="0" err="1">
                <a:ea typeface="Symbol" charset="2"/>
                <a:cs typeface="Symbol" charset="2"/>
              </a:rPr>
              <a:t>benzillenirken</a:t>
            </a:r>
            <a:r>
              <a:rPr lang="en-US" dirty="0">
                <a:ea typeface="Symbol" charset="2"/>
                <a:cs typeface="Symbol" charset="2"/>
              </a:rPr>
              <a:t>, </a:t>
            </a:r>
            <a:r>
              <a:rPr lang="en-US" dirty="0" err="1">
                <a:ea typeface="Symbol" charset="2"/>
                <a:cs typeface="Symbol" charset="2"/>
              </a:rPr>
              <a:t>geri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soğutucu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altında</a:t>
            </a:r>
            <a:r>
              <a:rPr lang="en-US" dirty="0">
                <a:ea typeface="Symbol" charset="2"/>
                <a:cs typeface="Symbol" charset="2"/>
              </a:rPr>
              <a:t> 48 </a:t>
            </a:r>
            <a:r>
              <a:rPr lang="en-US" dirty="0" err="1">
                <a:ea typeface="Symbol" charset="2"/>
                <a:cs typeface="Symbol" charset="2"/>
              </a:rPr>
              <a:t>saat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kaynatılarak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reaksiyon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yapıldığında</a:t>
            </a:r>
            <a:r>
              <a:rPr lang="en-US" dirty="0">
                <a:ea typeface="Symbol" charset="2"/>
                <a:cs typeface="Symbol" charset="2"/>
              </a:rPr>
              <a:t> %70 </a:t>
            </a:r>
            <a:r>
              <a:rPr lang="en-US" dirty="0" err="1">
                <a:ea typeface="Symbol" charset="2"/>
                <a:cs typeface="Symbol" charset="2"/>
              </a:rPr>
              <a:t>verime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ancak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ulaşıldığı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belirtilmiştir</a:t>
            </a:r>
            <a:r>
              <a:rPr lang="en-US" dirty="0">
                <a:ea typeface="Symbol" charset="2"/>
                <a:cs typeface="Symbol" charset="2"/>
              </a:rPr>
              <a:t>.</a:t>
            </a:r>
          </a:p>
          <a:p>
            <a:endParaRPr lang="en-US" dirty="0">
              <a:ea typeface="Symbol" charset="2"/>
              <a:cs typeface="Symbol" charset="2"/>
            </a:endParaRPr>
          </a:p>
          <a:p>
            <a:endParaRPr lang="en-US" dirty="0">
              <a:ea typeface="Symbol" charset="2"/>
              <a:cs typeface="Symbol" charset="2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3969" y="4316230"/>
            <a:ext cx="7023180" cy="2093631"/>
          </a:xfrm>
          <a:prstGeom prst="rect">
            <a:avLst/>
          </a:prstGeom>
          <a:solidFill>
            <a:schemeClr val="tx2"/>
          </a:solidFill>
        </p:spPr>
      </p:pic>
    </p:spTree>
    <p:extLst>
      <p:ext uri="{BB962C8B-B14F-4D97-AF65-F5344CB8AC3E}">
        <p14:creationId xmlns:p14="http://schemas.microsoft.com/office/powerpoint/2010/main" val="469237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SONOKİMYA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962363"/>
            <a:ext cx="9905999" cy="4756935"/>
          </a:xfrm>
        </p:spPr>
        <p:txBody>
          <a:bodyPr>
            <a:normAutofit/>
          </a:bodyPr>
          <a:lstStyle/>
          <a:p>
            <a:r>
              <a:rPr lang="en-US" sz="2600" dirty="0"/>
              <a:t>Bu </a:t>
            </a:r>
            <a:r>
              <a:rPr lang="en-US" sz="2600" dirty="0" err="1"/>
              <a:t>ders</a:t>
            </a:r>
            <a:r>
              <a:rPr lang="en-US" sz="2600" dirty="0"/>
              <a:t> </a:t>
            </a:r>
            <a:r>
              <a:rPr lang="en-US" sz="2600" dirty="0" err="1"/>
              <a:t>içerisinde</a:t>
            </a:r>
            <a:r>
              <a:rPr lang="en-US" sz="2600" dirty="0"/>
              <a:t> 2 </a:t>
            </a:r>
            <a:r>
              <a:rPr lang="en-US" sz="2600" dirty="0" err="1"/>
              <a:t>haftalık</a:t>
            </a:r>
            <a:r>
              <a:rPr lang="en-US" sz="2600" dirty="0"/>
              <a:t> </a:t>
            </a:r>
            <a:r>
              <a:rPr lang="en-US" sz="2600" dirty="0" err="1"/>
              <a:t>bir</a:t>
            </a:r>
            <a:r>
              <a:rPr lang="en-US" sz="2600" dirty="0"/>
              <a:t> </a:t>
            </a:r>
            <a:r>
              <a:rPr lang="en-US" sz="2600" dirty="0" err="1"/>
              <a:t>süre</a:t>
            </a:r>
            <a:r>
              <a:rPr lang="en-US" sz="2600" dirty="0"/>
              <a:t> </a:t>
            </a:r>
            <a:r>
              <a:rPr lang="en-US" sz="2600" dirty="0" err="1"/>
              <a:t>içerisinde</a:t>
            </a:r>
            <a:r>
              <a:rPr lang="en-US" sz="2600" dirty="0"/>
              <a:t> </a:t>
            </a:r>
            <a:r>
              <a:rPr lang="en-US" sz="2600" dirty="0" err="1"/>
              <a:t>organik</a:t>
            </a:r>
            <a:r>
              <a:rPr lang="en-US" sz="2600" dirty="0"/>
              <a:t> </a:t>
            </a:r>
            <a:r>
              <a:rPr lang="en-US" sz="2600" dirty="0" err="1"/>
              <a:t>kimyada</a:t>
            </a:r>
            <a:r>
              <a:rPr lang="en-US" sz="2600" dirty="0"/>
              <a:t> </a:t>
            </a:r>
            <a:r>
              <a:rPr lang="en-US" sz="2600" dirty="0" err="1"/>
              <a:t>yeni</a:t>
            </a:r>
            <a:r>
              <a:rPr lang="en-US" sz="2600" dirty="0"/>
              <a:t> </a:t>
            </a:r>
            <a:r>
              <a:rPr lang="en-US" sz="2600" dirty="0" err="1"/>
              <a:t>bir</a:t>
            </a:r>
            <a:r>
              <a:rPr lang="en-US" sz="2600" dirty="0"/>
              <a:t> </a:t>
            </a:r>
            <a:r>
              <a:rPr lang="en-US" sz="2600" dirty="0" err="1"/>
              <a:t>teknik</a:t>
            </a:r>
            <a:r>
              <a:rPr lang="en-US" sz="2600" dirty="0"/>
              <a:t> </a:t>
            </a:r>
            <a:r>
              <a:rPr lang="en-US" sz="2600" dirty="0" err="1"/>
              <a:t>yöntem</a:t>
            </a:r>
            <a:r>
              <a:rPr lang="en-US" sz="2600" dirty="0"/>
              <a:t> </a:t>
            </a:r>
            <a:r>
              <a:rPr lang="en-US" sz="2600" dirty="0" err="1"/>
              <a:t>olan</a:t>
            </a:r>
            <a:r>
              <a:rPr lang="en-US" sz="2600" dirty="0"/>
              <a:t> </a:t>
            </a:r>
            <a:r>
              <a:rPr lang="en-US" sz="2600" dirty="0" err="1"/>
              <a:t>sonokimya</a:t>
            </a:r>
            <a:r>
              <a:rPr lang="en-US" sz="2600" dirty="0"/>
              <a:t> </a:t>
            </a:r>
            <a:r>
              <a:rPr lang="en-US" sz="2600" dirty="0" err="1"/>
              <a:t>ve</a:t>
            </a:r>
            <a:r>
              <a:rPr lang="en-US" sz="2600" dirty="0"/>
              <a:t> </a:t>
            </a:r>
            <a:r>
              <a:rPr lang="en-US" sz="2600" dirty="0" err="1"/>
              <a:t>ultrases</a:t>
            </a:r>
            <a:r>
              <a:rPr lang="en-US" sz="2600" dirty="0"/>
              <a:t> </a:t>
            </a:r>
            <a:r>
              <a:rPr lang="en-US" sz="2600" dirty="0" err="1"/>
              <a:t>dalgaları</a:t>
            </a:r>
            <a:r>
              <a:rPr lang="en-US" sz="2600" dirty="0"/>
              <a:t> </a:t>
            </a:r>
            <a:r>
              <a:rPr lang="en-US" sz="2600" dirty="0" err="1"/>
              <a:t>kullanılarak</a:t>
            </a:r>
            <a:r>
              <a:rPr lang="en-US" sz="2600" dirty="0"/>
              <a:t> </a:t>
            </a:r>
            <a:r>
              <a:rPr lang="en-US" sz="2600" dirty="0" err="1"/>
              <a:t>organik</a:t>
            </a:r>
            <a:r>
              <a:rPr lang="en-US" sz="2600" dirty="0"/>
              <a:t> </a:t>
            </a:r>
            <a:r>
              <a:rPr lang="en-US" sz="2600" dirty="0" err="1"/>
              <a:t>tepkimelerin</a:t>
            </a:r>
            <a:r>
              <a:rPr lang="en-US" sz="2600" dirty="0"/>
              <a:t> </a:t>
            </a:r>
            <a:r>
              <a:rPr lang="en-US" sz="2600" dirty="0" err="1"/>
              <a:t>gerçekleştirilmesi</a:t>
            </a:r>
            <a:r>
              <a:rPr lang="en-US" sz="2600" dirty="0"/>
              <a:t> </a:t>
            </a:r>
            <a:r>
              <a:rPr lang="en-US" sz="2600" dirty="0" err="1"/>
              <a:t>konsunda</a:t>
            </a:r>
            <a:r>
              <a:rPr lang="en-US" sz="2600" dirty="0"/>
              <a:t> </a:t>
            </a:r>
            <a:r>
              <a:rPr lang="en-US" sz="2600" dirty="0" err="1"/>
              <a:t>bilgi</a:t>
            </a:r>
            <a:r>
              <a:rPr lang="en-US" sz="2600" dirty="0"/>
              <a:t> </a:t>
            </a:r>
            <a:r>
              <a:rPr lang="en-US" sz="2600" dirty="0" err="1"/>
              <a:t>verilecektir</a:t>
            </a:r>
            <a:r>
              <a:rPr lang="en-US" sz="2600" dirty="0"/>
              <a:t> . Bu </a:t>
            </a:r>
            <a:r>
              <a:rPr lang="en-US" sz="2600" dirty="0" err="1"/>
              <a:t>konuda</a:t>
            </a:r>
            <a:r>
              <a:rPr lang="en-US" sz="2600" dirty="0"/>
              <a:t> </a:t>
            </a:r>
            <a:r>
              <a:rPr lang="en-US" sz="2600" dirty="0" err="1"/>
              <a:t>kapsamlı</a:t>
            </a:r>
            <a:r>
              <a:rPr lang="en-US" sz="2600" dirty="0"/>
              <a:t> </a:t>
            </a:r>
            <a:r>
              <a:rPr lang="en-US" sz="2600" dirty="0" err="1"/>
              <a:t>bilgi</a:t>
            </a:r>
            <a:r>
              <a:rPr lang="en-US" sz="2600" dirty="0"/>
              <a:t> </a:t>
            </a:r>
            <a:r>
              <a:rPr lang="en-US" sz="2600" dirty="0" err="1"/>
              <a:t>isteyen</a:t>
            </a:r>
            <a:r>
              <a:rPr lang="en-US" sz="2600" dirty="0"/>
              <a:t> </a:t>
            </a:r>
            <a:r>
              <a:rPr lang="en-US" sz="2600" dirty="0" err="1"/>
              <a:t>öğrencilerin</a:t>
            </a:r>
            <a:r>
              <a:rPr lang="en-US" sz="2600" dirty="0"/>
              <a:t> </a:t>
            </a:r>
            <a:r>
              <a:rPr lang="en-US" sz="2600" dirty="0" err="1"/>
              <a:t>altta</a:t>
            </a:r>
            <a:r>
              <a:rPr lang="en-US" sz="2600" dirty="0"/>
              <a:t> </a:t>
            </a:r>
            <a:r>
              <a:rPr lang="en-US" sz="2600" dirty="0" err="1"/>
              <a:t>verilen</a:t>
            </a:r>
            <a:r>
              <a:rPr lang="en-US" sz="2600" dirty="0"/>
              <a:t> </a:t>
            </a:r>
            <a:r>
              <a:rPr lang="en-US" sz="2600" dirty="0" err="1"/>
              <a:t>kaynaklardan</a:t>
            </a:r>
            <a:r>
              <a:rPr lang="en-US" sz="2600" dirty="0"/>
              <a:t> </a:t>
            </a:r>
            <a:r>
              <a:rPr lang="en-US" sz="2600" dirty="0" err="1"/>
              <a:t>yararlanmaları</a:t>
            </a:r>
            <a:r>
              <a:rPr lang="en-US" sz="2600" dirty="0"/>
              <a:t> </a:t>
            </a:r>
            <a:r>
              <a:rPr lang="en-US" sz="2600" dirty="0" err="1"/>
              <a:t>tavsiye</a:t>
            </a:r>
            <a:r>
              <a:rPr lang="en-US" sz="2600" dirty="0"/>
              <a:t> </a:t>
            </a:r>
            <a:r>
              <a:rPr lang="en-US" sz="2600" dirty="0" err="1"/>
              <a:t>edilir</a:t>
            </a:r>
            <a:r>
              <a:rPr lang="en-US" sz="2600" dirty="0"/>
              <a:t>.</a:t>
            </a:r>
          </a:p>
          <a:p>
            <a:r>
              <a:rPr lang="en-US" dirty="0" err="1"/>
              <a:t>Kaynaklar</a:t>
            </a:r>
            <a:r>
              <a:rPr lang="en-US" dirty="0"/>
              <a:t>:</a:t>
            </a:r>
          </a:p>
          <a:p>
            <a:r>
              <a:rPr lang="en-US" dirty="0" err="1"/>
              <a:t>Suslick</a:t>
            </a:r>
            <a:r>
              <a:rPr lang="en-US" b="1" dirty="0"/>
              <a:t>, K. </a:t>
            </a:r>
            <a:r>
              <a:rPr lang="en-US" dirty="0"/>
              <a:t>S. "</a:t>
            </a:r>
            <a:r>
              <a:rPr lang="en-US" dirty="0" err="1"/>
              <a:t>Sonochemistry</a:t>
            </a:r>
            <a:r>
              <a:rPr lang="en-US" dirty="0"/>
              <a:t>," Science 1990, 247, 1439–1445. </a:t>
            </a:r>
          </a:p>
          <a:p>
            <a:r>
              <a:rPr lang="en-US" dirty="0"/>
              <a:t>T. J. Mason, 	“</a:t>
            </a:r>
            <a:r>
              <a:rPr lang="en-US" dirty="0" err="1"/>
              <a:t>Sonochemistry</a:t>
            </a:r>
            <a:r>
              <a:rPr lang="en-US" dirty="0"/>
              <a:t>”, Oxford University Press, 1999.</a:t>
            </a:r>
          </a:p>
          <a:p>
            <a:r>
              <a:rPr lang="en-US" dirty="0"/>
              <a:t>T.J. Mason, “Practical </a:t>
            </a:r>
            <a:r>
              <a:rPr lang="en-US" dirty="0" err="1"/>
              <a:t>Sonochemistry</a:t>
            </a:r>
            <a:r>
              <a:rPr lang="en-US" dirty="0"/>
              <a:t>” Woodhead Publishing, 2002.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4455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SONOKİMYA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556951"/>
            <a:ext cx="9905999" cy="5162347"/>
          </a:xfrm>
        </p:spPr>
        <p:txBody>
          <a:bodyPr>
            <a:normAutofit/>
          </a:bodyPr>
          <a:lstStyle/>
          <a:p>
            <a:r>
              <a:rPr lang="en-US" sz="2600" b="1" dirty="0" err="1"/>
              <a:t>Sübstitüsyon</a:t>
            </a:r>
            <a:r>
              <a:rPr lang="en-US" sz="2600" b="1" dirty="0"/>
              <a:t> </a:t>
            </a:r>
            <a:r>
              <a:rPr lang="en-US" sz="2600" b="1" dirty="0" err="1"/>
              <a:t>Reaksiyonları</a:t>
            </a:r>
            <a:endParaRPr lang="en-US" sz="2600" b="1" dirty="0"/>
          </a:p>
          <a:p>
            <a:r>
              <a:rPr lang="en-US" dirty="0" err="1">
                <a:ea typeface="Symbol" charset="2"/>
                <a:cs typeface="Symbol" charset="2"/>
              </a:rPr>
              <a:t>Aromatik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Nükleofilik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Sübstitüsyon</a:t>
            </a:r>
            <a:r>
              <a:rPr lang="en-US" dirty="0">
                <a:ea typeface="Symbol" charset="2"/>
                <a:cs typeface="Symbol" charset="2"/>
              </a:rPr>
              <a:t> (</a:t>
            </a:r>
            <a:r>
              <a:rPr lang="en-US" dirty="0" err="1">
                <a:ea typeface="Symbol" charset="2"/>
                <a:cs typeface="Symbol" charset="2"/>
              </a:rPr>
              <a:t>S</a:t>
            </a:r>
            <a:r>
              <a:rPr lang="en-US" baseline="-25000" dirty="0" err="1">
                <a:ea typeface="Symbol" charset="2"/>
                <a:cs typeface="Symbol" charset="2"/>
              </a:rPr>
              <a:t>N</a:t>
            </a:r>
            <a:r>
              <a:rPr lang="en-US" dirty="0" err="1">
                <a:ea typeface="Symbol" charset="2"/>
                <a:cs typeface="Symbol" charset="2"/>
              </a:rPr>
              <a:t>Ar</a:t>
            </a:r>
            <a:r>
              <a:rPr lang="en-US" dirty="0">
                <a:ea typeface="Symbol" charset="2"/>
                <a:cs typeface="Symbol" charset="2"/>
              </a:rPr>
              <a:t>) </a:t>
            </a:r>
            <a:r>
              <a:rPr lang="en-US" dirty="0" err="1">
                <a:ea typeface="Symbol" charset="2"/>
                <a:cs typeface="Symbol" charset="2"/>
              </a:rPr>
              <a:t>reaksiyonları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bilindiği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gibi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özel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koşullarda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ve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zor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şartlarda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gerçekleşen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tepkimelerdir</a:t>
            </a:r>
            <a:r>
              <a:rPr lang="en-US" dirty="0">
                <a:ea typeface="Symbol" charset="2"/>
                <a:cs typeface="Symbol" charset="2"/>
              </a:rPr>
              <a:t>. </a:t>
            </a:r>
            <a:r>
              <a:rPr lang="en-US" dirty="0" err="1">
                <a:ea typeface="Symbol" charset="2"/>
                <a:cs typeface="Symbol" charset="2"/>
              </a:rPr>
              <a:t>Bazı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S</a:t>
            </a:r>
            <a:r>
              <a:rPr lang="en-US" baseline="-25000" dirty="0" err="1">
                <a:ea typeface="Symbol" charset="2"/>
                <a:cs typeface="Symbol" charset="2"/>
              </a:rPr>
              <a:t>N</a:t>
            </a:r>
            <a:r>
              <a:rPr lang="en-US" dirty="0" err="1">
                <a:ea typeface="Symbol" charset="2"/>
                <a:cs typeface="Symbol" charset="2"/>
              </a:rPr>
              <a:t>Ar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reaksiyonlar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ultrases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dalgaları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varlığında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yürütüldüğünde</a:t>
            </a:r>
            <a:r>
              <a:rPr lang="en-US" dirty="0">
                <a:ea typeface="Symbol" charset="2"/>
                <a:cs typeface="Symbol" charset="2"/>
              </a:rPr>
              <a:t>, normal </a:t>
            </a:r>
            <a:r>
              <a:rPr lang="en-US" dirty="0" err="1">
                <a:ea typeface="Symbol" charset="2"/>
                <a:cs typeface="Symbol" charset="2"/>
              </a:rPr>
              <a:t>koşullarda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düşük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verimlerle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gerçekleşen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tepkimelerin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verimlerinin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yükseldiği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görülmüştür</a:t>
            </a:r>
            <a:r>
              <a:rPr lang="en-US" dirty="0">
                <a:ea typeface="Symbol" charset="2"/>
                <a:cs typeface="Symbol" charset="2"/>
              </a:rPr>
              <a:t>.</a:t>
            </a:r>
          </a:p>
          <a:p>
            <a:r>
              <a:rPr lang="en-US" dirty="0" err="1">
                <a:ea typeface="Symbol" charset="2"/>
                <a:cs typeface="Symbol" charset="2"/>
              </a:rPr>
              <a:t>Örneğin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klorbenzenin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etanolle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tepkimesi</a:t>
            </a:r>
            <a:r>
              <a:rPr lang="en-US" dirty="0">
                <a:ea typeface="Symbol" charset="2"/>
                <a:cs typeface="Symbol" charset="2"/>
              </a:rPr>
              <a:t> %44 </a:t>
            </a:r>
            <a:r>
              <a:rPr lang="en-US" dirty="0" err="1">
                <a:ea typeface="Symbol" charset="2"/>
                <a:cs typeface="Symbol" charset="2"/>
              </a:rPr>
              <a:t>verimle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oluşurken</a:t>
            </a:r>
            <a:r>
              <a:rPr lang="en-US" dirty="0">
                <a:ea typeface="Symbol" charset="2"/>
                <a:cs typeface="Symbol" charset="2"/>
              </a:rPr>
              <a:t> US </a:t>
            </a:r>
            <a:r>
              <a:rPr lang="en-US" dirty="0" err="1">
                <a:ea typeface="Symbol" charset="2"/>
                <a:cs typeface="Symbol" charset="2"/>
              </a:rPr>
              <a:t>varlığında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verim</a:t>
            </a:r>
            <a:r>
              <a:rPr lang="en-US" dirty="0">
                <a:ea typeface="Symbol" charset="2"/>
                <a:cs typeface="Symbol" charset="2"/>
              </a:rPr>
              <a:t> %80’e </a:t>
            </a:r>
            <a:r>
              <a:rPr lang="en-US" dirty="0" err="1">
                <a:ea typeface="Symbol" charset="2"/>
                <a:cs typeface="Symbol" charset="2"/>
              </a:rPr>
              <a:t>çıkmıştır</a:t>
            </a:r>
            <a:r>
              <a:rPr lang="en-US" dirty="0">
                <a:ea typeface="Symbol" charset="2"/>
                <a:cs typeface="Symbol" charset="2"/>
              </a:rPr>
              <a:t>.</a:t>
            </a:r>
          </a:p>
          <a:p>
            <a:endParaRPr lang="en-US" dirty="0">
              <a:ea typeface="Symbol" charset="2"/>
              <a:cs typeface="Symbol" charset="2"/>
            </a:endParaRPr>
          </a:p>
          <a:p>
            <a:endParaRPr lang="en-US" dirty="0">
              <a:ea typeface="Symbol" charset="2"/>
              <a:cs typeface="Symbol" charset="2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4096" y="5334562"/>
            <a:ext cx="6191170" cy="1141497"/>
          </a:xfrm>
          <a:prstGeom prst="rect">
            <a:avLst/>
          </a:prstGeom>
          <a:solidFill>
            <a:schemeClr val="tx2"/>
          </a:solidFill>
        </p:spPr>
      </p:pic>
    </p:spTree>
    <p:extLst>
      <p:ext uri="{BB962C8B-B14F-4D97-AF65-F5344CB8AC3E}">
        <p14:creationId xmlns:p14="http://schemas.microsoft.com/office/powerpoint/2010/main" val="17701102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SONOKİMYA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556951"/>
            <a:ext cx="9905999" cy="5162347"/>
          </a:xfrm>
        </p:spPr>
        <p:txBody>
          <a:bodyPr>
            <a:normAutofit/>
          </a:bodyPr>
          <a:lstStyle/>
          <a:p>
            <a:r>
              <a:rPr lang="en-US" sz="2600" b="1" dirty="0" err="1"/>
              <a:t>Yükseltgenme</a:t>
            </a:r>
            <a:r>
              <a:rPr lang="en-US" sz="2600" b="1" dirty="0"/>
              <a:t> </a:t>
            </a:r>
            <a:r>
              <a:rPr lang="en-US" sz="2600" b="1" dirty="0" err="1"/>
              <a:t>Reaksiyonları</a:t>
            </a:r>
            <a:endParaRPr lang="en-US" sz="2600" b="1" dirty="0"/>
          </a:p>
          <a:p>
            <a:r>
              <a:rPr lang="en-US" dirty="0" err="1">
                <a:ea typeface="Symbol" charset="2"/>
                <a:cs typeface="Symbol" charset="2"/>
              </a:rPr>
              <a:t>Organik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kimyada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çok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farklı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grupların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yükseltgenmesi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ve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yeni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fonksiyonlu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gruplara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dönüştürülmesi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çok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yaygındır</a:t>
            </a:r>
            <a:r>
              <a:rPr lang="en-US" dirty="0">
                <a:ea typeface="Symbol" charset="2"/>
                <a:cs typeface="Symbol" charset="2"/>
              </a:rPr>
              <a:t>. </a:t>
            </a:r>
          </a:p>
          <a:p>
            <a:r>
              <a:rPr lang="en-US" dirty="0" err="1">
                <a:ea typeface="Symbol" charset="2"/>
                <a:cs typeface="Symbol" charset="2"/>
              </a:rPr>
              <a:t>Alkollerin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aldehit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ve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ketonlara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yükseltgenmesi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genellikle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kromik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asit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gibi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reaktiflerle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gerçekleştirilir</a:t>
            </a:r>
            <a:r>
              <a:rPr lang="en-US" dirty="0">
                <a:ea typeface="Symbol" charset="2"/>
                <a:cs typeface="Symbol" charset="2"/>
              </a:rPr>
              <a:t>.</a:t>
            </a:r>
          </a:p>
          <a:p>
            <a:r>
              <a:rPr lang="en-US" dirty="0" err="1">
                <a:ea typeface="Symbol" charset="2"/>
                <a:cs typeface="Symbol" charset="2"/>
              </a:rPr>
              <a:t>Alkollerin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hekzan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veya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benzen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gibi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bir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hidrokarbon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çözücü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içerisinde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yükseltgenmeleri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katı</a:t>
            </a:r>
            <a:r>
              <a:rPr lang="en-US" dirty="0">
                <a:ea typeface="Symbol" charset="2"/>
                <a:cs typeface="Symbol" charset="2"/>
              </a:rPr>
              <a:t> KMnO</a:t>
            </a:r>
            <a:r>
              <a:rPr lang="en-US" baseline="-25000" dirty="0">
                <a:ea typeface="Symbol" charset="2"/>
                <a:cs typeface="Symbol" charset="2"/>
              </a:rPr>
              <a:t>4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ve</a:t>
            </a:r>
            <a:r>
              <a:rPr lang="en-US" dirty="0">
                <a:ea typeface="Symbol" charset="2"/>
                <a:cs typeface="Symbol" charset="2"/>
              </a:rPr>
              <a:t> US </a:t>
            </a:r>
            <a:r>
              <a:rPr lang="en-US" dirty="0" err="1">
                <a:ea typeface="Symbol" charset="2"/>
                <a:cs typeface="Symbol" charset="2"/>
              </a:rPr>
              <a:t>dalgaları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kullanılarak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gerçekleştirilmiştir</a:t>
            </a:r>
            <a:r>
              <a:rPr lang="en-US" dirty="0">
                <a:ea typeface="Symbol" charset="2"/>
                <a:cs typeface="Symbol" charset="2"/>
              </a:rPr>
              <a:t>. US </a:t>
            </a:r>
            <a:r>
              <a:rPr lang="en-US" dirty="0" err="1">
                <a:ea typeface="Symbol" charset="2"/>
                <a:cs typeface="Symbol" charset="2"/>
              </a:rPr>
              <a:t>kullanılmadığında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katı</a:t>
            </a:r>
            <a:r>
              <a:rPr lang="en-US" dirty="0">
                <a:ea typeface="Symbol" charset="2"/>
                <a:cs typeface="Symbol" charset="2"/>
              </a:rPr>
              <a:t> KMnO</a:t>
            </a:r>
            <a:r>
              <a:rPr lang="en-US" baseline="-25000" dirty="0">
                <a:ea typeface="Symbol" charset="2"/>
                <a:cs typeface="Symbol" charset="2"/>
              </a:rPr>
              <a:t>4</a:t>
            </a:r>
            <a:r>
              <a:rPr lang="en-US" dirty="0">
                <a:ea typeface="Symbol" charset="2"/>
                <a:cs typeface="Symbol" charset="2"/>
              </a:rPr>
              <a:t>’ün </a:t>
            </a:r>
            <a:r>
              <a:rPr lang="en-US" dirty="0" err="1">
                <a:ea typeface="Symbol" charset="2"/>
                <a:cs typeface="Symbol" charset="2"/>
              </a:rPr>
              <a:t>çok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düşük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reaksiyon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verdiği</a:t>
            </a:r>
            <a:r>
              <a:rPr lang="en-US" dirty="0">
                <a:ea typeface="Symbol" charset="2"/>
                <a:cs typeface="Symbol" charset="2"/>
              </a:rPr>
              <a:t>, </a:t>
            </a:r>
            <a:r>
              <a:rPr lang="en-US" dirty="0" err="1">
                <a:ea typeface="Symbol" charset="2"/>
                <a:cs typeface="Symbol" charset="2"/>
              </a:rPr>
              <a:t>örneğin</a:t>
            </a:r>
            <a:r>
              <a:rPr lang="en-US" dirty="0">
                <a:ea typeface="Symbol" charset="2"/>
                <a:cs typeface="Symbol" charset="2"/>
              </a:rPr>
              <a:t> 2-oktanolden %2 </a:t>
            </a:r>
            <a:r>
              <a:rPr lang="en-US" dirty="0" err="1">
                <a:ea typeface="Symbol" charset="2"/>
                <a:cs typeface="Symbol" charset="2"/>
              </a:rPr>
              <a:t>verimle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keton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oluştuğu</a:t>
            </a:r>
            <a:r>
              <a:rPr lang="en-US" dirty="0">
                <a:ea typeface="Symbol" charset="2"/>
                <a:cs typeface="Symbol" charset="2"/>
              </a:rPr>
              <a:t>, </a:t>
            </a:r>
            <a:r>
              <a:rPr lang="en-US" dirty="0" err="1">
                <a:ea typeface="Symbol" charset="2"/>
                <a:cs typeface="Symbol" charset="2"/>
              </a:rPr>
              <a:t>ancak</a:t>
            </a:r>
            <a:r>
              <a:rPr lang="en-US" dirty="0">
                <a:ea typeface="Symbol" charset="2"/>
                <a:cs typeface="Symbol" charset="2"/>
              </a:rPr>
              <a:t> US </a:t>
            </a:r>
            <a:r>
              <a:rPr lang="en-US" dirty="0" err="1">
                <a:ea typeface="Symbol" charset="2"/>
                <a:cs typeface="Symbol" charset="2"/>
              </a:rPr>
              <a:t>varlığında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verimin</a:t>
            </a:r>
            <a:r>
              <a:rPr lang="en-US" dirty="0">
                <a:ea typeface="Symbol" charset="2"/>
                <a:cs typeface="Symbol" charset="2"/>
              </a:rPr>
              <a:t> %93’e </a:t>
            </a:r>
            <a:r>
              <a:rPr lang="en-US" dirty="0" err="1">
                <a:ea typeface="Symbol" charset="2"/>
                <a:cs typeface="Symbol" charset="2"/>
              </a:rPr>
              <a:t>kadar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çıktığı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görülmüştür</a:t>
            </a:r>
            <a:r>
              <a:rPr lang="en-US" dirty="0">
                <a:ea typeface="Symbol" charset="2"/>
                <a:cs typeface="Symbol" charset="2"/>
              </a:rPr>
              <a:t>.</a:t>
            </a:r>
          </a:p>
          <a:p>
            <a:endParaRPr lang="en-US" dirty="0">
              <a:ea typeface="Symbol" charset="2"/>
              <a:cs typeface="Symbol" charset="2"/>
            </a:endParaRPr>
          </a:p>
          <a:p>
            <a:endParaRPr lang="en-US" dirty="0">
              <a:ea typeface="Symbol" charset="2"/>
              <a:cs typeface="Symbol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378287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SONOKİMYA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556951"/>
            <a:ext cx="9905999" cy="5162347"/>
          </a:xfrm>
        </p:spPr>
        <p:txBody>
          <a:bodyPr>
            <a:normAutofit/>
          </a:bodyPr>
          <a:lstStyle/>
          <a:p>
            <a:r>
              <a:rPr lang="en-US" sz="2600" b="1" dirty="0" err="1"/>
              <a:t>Yükseltgenme</a:t>
            </a:r>
            <a:r>
              <a:rPr lang="en-US" sz="2600" b="1" dirty="0"/>
              <a:t> </a:t>
            </a:r>
            <a:r>
              <a:rPr lang="en-US" sz="2600" b="1" dirty="0" err="1"/>
              <a:t>Reaksiyonları</a:t>
            </a:r>
            <a:endParaRPr lang="en-US" sz="2600" b="1" dirty="0"/>
          </a:p>
          <a:p>
            <a:r>
              <a:rPr lang="en-US" dirty="0">
                <a:ea typeface="Symbol" charset="2"/>
                <a:cs typeface="Symbol" charset="2"/>
              </a:rPr>
              <a:t>Katı KMnO</a:t>
            </a:r>
            <a:r>
              <a:rPr lang="en-US" baseline="-25000" dirty="0">
                <a:ea typeface="Symbol" charset="2"/>
                <a:cs typeface="Symbol" charset="2"/>
              </a:rPr>
              <a:t>4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ve</a:t>
            </a:r>
            <a:r>
              <a:rPr lang="en-US" dirty="0">
                <a:ea typeface="Symbol" charset="2"/>
                <a:cs typeface="Symbol" charset="2"/>
              </a:rPr>
              <a:t> US </a:t>
            </a:r>
            <a:r>
              <a:rPr lang="en-US" dirty="0" err="1">
                <a:ea typeface="Symbol" charset="2"/>
                <a:cs typeface="Symbol" charset="2"/>
              </a:rPr>
              <a:t>dalgaları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kullanılarak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gerçekleştirilen</a:t>
            </a:r>
            <a:r>
              <a:rPr lang="en-US" dirty="0">
                <a:ea typeface="Symbol" charset="2"/>
                <a:cs typeface="Symbol" charset="2"/>
              </a:rPr>
              <a:t> 2-oktanolün </a:t>
            </a:r>
            <a:r>
              <a:rPr lang="en-US" dirty="0" err="1">
                <a:ea typeface="Symbol" charset="2"/>
                <a:cs typeface="Symbol" charset="2"/>
              </a:rPr>
              <a:t>yükseltgenme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reaksiyonu</a:t>
            </a:r>
            <a:r>
              <a:rPr lang="en-US" dirty="0">
                <a:ea typeface="Symbol" charset="2"/>
                <a:cs typeface="Symbol" charset="2"/>
              </a:rPr>
              <a:t> %93 </a:t>
            </a:r>
            <a:r>
              <a:rPr lang="en-US" dirty="0" err="1">
                <a:ea typeface="Symbol" charset="2"/>
                <a:cs typeface="Symbol" charset="2"/>
              </a:rPr>
              <a:t>verimle</a:t>
            </a:r>
            <a:r>
              <a:rPr lang="en-US" dirty="0">
                <a:ea typeface="Symbol" charset="2"/>
                <a:cs typeface="Symbol" charset="2"/>
              </a:rPr>
              <a:t> 2-Oktanon </a:t>
            </a:r>
            <a:r>
              <a:rPr lang="en-US" dirty="0" err="1">
                <a:ea typeface="Symbol" charset="2"/>
                <a:cs typeface="Symbol" charset="2"/>
              </a:rPr>
              <a:t>vermiştir</a:t>
            </a:r>
            <a:r>
              <a:rPr lang="en-US" dirty="0">
                <a:ea typeface="Symbol" charset="2"/>
                <a:cs typeface="Symbol" charset="2"/>
              </a:rPr>
              <a:t>.</a:t>
            </a:r>
          </a:p>
          <a:p>
            <a:endParaRPr lang="en-US" dirty="0">
              <a:ea typeface="Symbol" charset="2"/>
              <a:cs typeface="Symbol" charset="2"/>
            </a:endParaRPr>
          </a:p>
          <a:p>
            <a:endParaRPr lang="en-US" dirty="0">
              <a:ea typeface="Symbol" charset="2"/>
              <a:cs typeface="Symbol" charset="2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8774" y="3618133"/>
            <a:ext cx="7187076" cy="1382130"/>
          </a:xfrm>
          <a:prstGeom prst="rect">
            <a:avLst/>
          </a:prstGeom>
          <a:solidFill>
            <a:schemeClr val="tx2"/>
          </a:solidFill>
        </p:spPr>
      </p:pic>
    </p:spTree>
    <p:extLst>
      <p:ext uri="{BB962C8B-B14F-4D97-AF65-F5344CB8AC3E}">
        <p14:creationId xmlns:p14="http://schemas.microsoft.com/office/powerpoint/2010/main" val="4160144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SONOKİMYA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556951"/>
            <a:ext cx="9905999" cy="5162347"/>
          </a:xfrm>
        </p:spPr>
        <p:txBody>
          <a:bodyPr>
            <a:normAutofit/>
          </a:bodyPr>
          <a:lstStyle/>
          <a:p>
            <a:r>
              <a:rPr lang="en-US" sz="2600" b="1" dirty="0" err="1"/>
              <a:t>İndirgenme</a:t>
            </a:r>
            <a:r>
              <a:rPr lang="en-US" sz="2600" b="1" dirty="0"/>
              <a:t> </a:t>
            </a:r>
            <a:r>
              <a:rPr lang="en-US" sz="2600" b="1" dirty="0" err="1"/>
              <a:t>Reaksiyonları</a:t>
            </a:r>
            <a:endParaRPr lang="en-US" sz="2600" b="1" dirty="0"/>
          </a:p>
          <a:p>
            <a:r>
              <a:rPr lang="en-US" dirty="0" err="1">
                <a:ea typeface="Symbol" charset="2"/>
                <a:cs typeface="Symbol" charset="2"/>
              </a:rPr>
              <a:t>Ultrases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dalgaları</a:t>
            </a:r>
            <a:r>
              <a:rPr lang="en-US" dirty="0">
                <a:ea typeface="Symbol" charset="2"/>
                <a:cs typeface="Symbol" charset="2"/>
              </a:rPr>
              <a:t> Pt, </a:t>
            </a:r>
            <a:r>
              <a:rPr lang="en-US" dirty="0" err="1">
                <a:ea typeface="Symbol" charset="2"/>
                <a:cs typeface="Symbol" charset="2"/>
              </a:rPr>
              <a:t>Pd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ve</a:t>
            </a:r>
            <a:r>
              <a:rPr lang="en-US" dirty="0">
                <a:ea typeface="Symbol" charset="2"/>
                <a:cs typeface="Symbol" charset="2"/>
              </a:rPr>
              <a:t> Rh </a:t>
            </a:r>
            <a:r>
              <a:rPr lang="en-US" dirty="0" err="1">
                <a:ea typeface="Symbol" charset="2"/>
                <a:cs typeface="Symbol" charset="2"/>
              </a:rPr>
              <a:t>gibi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hidrojenasyon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katalizörlerinin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toz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halinde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katalitik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aktivitelerinin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artmasında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önemli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bir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rol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oynadığı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görülmüştür</a:t>
            </a:r>
            <a:r>
              <a:rPr lang="en-US" dirty="0">
                <a:ea typeface="Symbol" charset="2"/>
                <a:cs typeface="Symbol" charset="2"/>
              </a:rPr>
              <a:t>.</a:t>
            </a:r>
          </a:p>
          <a:p>
            <a:r>
              <a:rPr lang="en-US" dirty="0" err="1">
                <a:ea typeface="Symbol" charset="2"/>
                <a:cs typeface="Symbol" charset="2"/>
              </a:rPr>
              <a:t>Benzer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şekilde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indirgenme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reaksiyonlarında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kullanılan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metallerin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aktifliklerinde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ultrases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dalgaları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kullanıldığında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önemli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bir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artış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olduğu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gözlenmiştir</a:t>
            </a:r>
            <a:r>
              <a:rPr lang="en-US" dirty="0">
                <a:ea typeface="Symbol" charset="2"/>
                <a:cs typeface="Symbol" charset="2"/>
              </a:rPr>
              <a:t>.</a:t>
            </a:r>
          </a:p>
          <a:p>
            <a:r>
              <a:rPr lang="en-US" dirty="0" err="1">
                <a:ea typeface="Symbol" charset="2"/>
                <a:cs typeface="Symbol" charset="2"/>
              </a:rPr>
              <a:t>Ultrases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dalgalarının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özellikle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metallerin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yüzeylerinde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birikmiş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kirleri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ve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oksit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tabakalarını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dağıtarak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temiz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aktif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yüzeylerin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açığa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çıkmasını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sağladığı</a:t>
            </a:r>
            <a:r>
              <a:rPr lang="en-US" dirty="0">
                <a:ea typeface="Symbol" charset="2"/>
                <a:cs typeface="Symbol" charset="2"/>
              </a:rPr>
              <a:t>, </a:t>
            </a:r>
            <a:r>
              <a:rPr lang="en-US" dirty="0" err="1">
                <a:ea typeface="Symbol" charset="2"/>
                <a:cs typeface="Symbol" charset="2"/>
              </a:rPr>
              <a:t>böylelikle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reaktiviteyi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çok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arttırdığı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bilinmektedir</a:t>
            </a:r>
            <a:r>
              <a:rPr lang="en-US" dirty="0">
                <a:ea typeface="Symbol" charset="2"/>
                <a:cs typeface="Symbol" charset="2"/>
              </a:rPr>
              <a:t>.</a:t>
            </a:r>
          </a:p>
          <a:p>
            <a:endParaRPr lang="en-US" dirty="0">
              <a:ea typeface="Symbol" charset="2"/>
              <a:cs typeface="Symbol" charset="2"/>
            </a:endParaRPr>
          </a:p>
          <a:p>
            <a:endParaRPr lang="en-US" dirty="0">
              <a:ea typeface="Symbol" charset="2"/>
              <a:cs typeface="Symbol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881329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SONOKİMYA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556951"/>
            <a:ext cx="9905999" cy="5162347"/>
          </a:xfrm>
        </p:spPr>
        <p:txBody>
          <a:bodyPr>
            <a:normAutofit/>
          </a:bodyPr>
          <a:lstStyle/>
          <a:p>
            <a:r>
              <a:rPr lang="en-US" sz="2600" b="1" dirty="0" err="1"/>
              <a:t>İndirgenme</a:t>
            </a:r>
            <a:r>
              <a:rPr lang="en-US" sz="2600" b="1" dirty="0"/>
              <a:t> </a:t>
            </a:r>
            <a:r>
              <a:rPr lang="en-US" sz="2600" b="1" dirty="0" err="1"/>
              <a:t>Reaksiyonları</a:t>
            </a:r>
            <a:endParaRPr lang="en-US" sz="2600" b="1" dirty="0"/>
          </a:p>
          <a:p>
            <a:r>
              <a:rPr lang="en-US" dirty="0" err="1">
                <a:ea typeface="Symbol" charset="2"/>
                <a:cs typeface="Symbol" charset="2"/>
              </a:rPr>
              <a:t>Örneğin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aşağıdaki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tepkime</a:t>
            </a:r>
            <a:r>
              <a:rPr lang="en-US" dirty="0">
                <a:ea typeface="Symbol" charset="2"/>
                <a:cs typeface="Symbol" charset="2"/>
              </a:rPr>
              <a:t> US </a:t>
            </a:r>
            <a:r>
              <a:rPr lang="en-US" dirty="0" err="1">
                <a:ea typeface="Symbol" charset="2"/>
                <a:cs typeface="Symbol" charset="2"/>
              </a:rPr>
              <a:t>varlığında</a:t>
            </a:r>
            <a:r>
              <a:rPr lang="en-US" dirty="0">
                <a:ea typeface="Symbol" charset="2"/>
                <a:cs typeface="Symbol" charset="2"/>
              </a:rPr>
              <a:t> %97 </a:t>
            </a:r>
            <a:r>
              <a:rPr lang="en-US" dirty="0" err="1">
                <a:ea typeface="Symbol" charset="2"/>
                <a:cs typeface="Symbol" charset="2"/>
              </a:rPr>
              <a:t>verimle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gerçekleşirken</a:t>
            </a:r>
            <a:r>
              <a:rPr lang="en-US" dirty="0">
                <a:ea typeface="Symbol" charset="2"/>
                <a:cs typeface="Symbol" charset="2"/>
              </a:rPr>
              <a:t>, US </a:t>
            </a:r>
            <a:r>
              <a:rPr lang="en-US" dirty="0" err="1">
                <a:ea typeface="Symbol" charset="2"/>
                <a:cs typeface="Symbol" charset="2"/>
              </a:rPr>
              <a:t>kullanılmadığında</a:t>
            </a:r>
            <a:r>
              <a:rPr lang="en-US" dirty="0">
                <a:ea typeface="Symbol" charset="2"/>
                <a:cs typeface="Symbol" charset="2"/>
              </a:rPr>
              <a:t> 48 </a:t>
            </a:r>
            <a:r>
              <a:rPr lang="en-US" dirty="0" err="1">
                <a:ea typeface="Symbol" charset="2"/>
                <a:cs typeface="Symbol" charset="2"/>
              </a:rPr>
              <a:t>saat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sonrasında</a:t>
            </a:r>
            <a:r>
              <a:rPr lang="en-US" dirty="0">
                <a:ea typeface="Symbol" charset="2"/>
                <a:cs typeface="Symbol" charset="2"/>
              </a:rPr>
              <a:t> bile </a:t>
            </a:r>
            <a:r>
              <a:rPr lang="en-US" dirty="0" err="1">
                <a:ea typeface="Symbol" charset="2"/>
                <a:cs typeface="Symbol" charset="2"/>
              </a:rPr>
              <a:t>bu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verime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ulaşılamadığı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rapor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edilmiştir</a:t>
            </a:r>
            <a:r>
              <a:rPr lang="en-US" dirty="0">
                <a:ea typeface="Symbol" charset="2"/>
                <a:cs typeface="Symbol" charset="2"/>
              </a:rPr>
              <a:t>.</a:t>
            </a:r>
          </a:p>
          <a:p>
            <a:endParaRPr lang="en-US" dirty="0">
              <a:ea typeface="Symbol" charset="2"/>
              <a:cs typeface="Symbol" charset="2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2337" y="4023568"/>
            <a:ext cx="6192295" cy="1634612"/>
          </a:xfrm>
          <a:prstGeom prst="rect">
            <a:avLst/>
          </a:prstGeom>
          <a:solidFill>
            <a:schemeClr val="tx2"/>
          </a:solidFill>
        </p:spPr>
      </p:pic>
    </p:spTree>
    <p:extLst>
      <p:ext uri="{BB962C8B-B14F-4D97-AF65-F5344CB8AC3E}">
        <p14:creationId xmlns:p14="http://schemas.microsoft.com/office/powerpoint/2010/main" val="265173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SONOKİMYA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556951"/>
            <a:ext cx="9905999" cy="5162347"/>
          </a:xfrm>
        </p:spPr>
        <p:txBody>
          <a:bodyPr>
            <a:normAutofit/>
          </a:bodyPr>
          <a:lstStyle/>
          <a:p>
            <a:r>
              <a:rPr lang="en-US" sz="2600" b="1" dirty="0" err="1"/>
              <a:t>İndirgenme</a:t>
            </a:r>
            <a:r>
              <a:rPr lang="en-US" sz="2600" b="1" dirty="0"/>
              <a:t> </a:t>
            </a:r>
            <a:r>
              <a:rPr lang="en-US" sz="2600" b="1" dirty="0" err="1"/>
              <a:t>Reaksiyonları</a:t>
            </a:r>
            <a:endParaRPr lang="en-US" sz="2600" b="1" dirty="0"/>
          </a:p>
          <a:p>
            <a:r>
              <a:rPr lang="en-US" dirty="0" err="1">
                <a:ea typeface="Symbol" charset="2"/>
                <a:cs typeface="Symbol" charset="2"/>
              </a:rPr>
              <a:t>Benzer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koşullarda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yürütülen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farklı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substratların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indirgenme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tepkimeleri</a:t>
            </a:r>
            <a:r>
              <a:rPr lang="en-US" dirty="0">
                <a:ea typeface="Symbol" charset="2"/>
                <a:cs typeface="Symbol" charset="2"/>
              </a:rPr>
              <a:t> de </a:t>
            </a:r>
            <a:r>
              <a:rPr lang="en-US" dirty="0" err="1">
                <a:ea typeface="Symbol" charset="2"/>
                <a:cs typeface="Symbol" charset="2"/>
              </a:rPr>
              <a:t>yüksek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verimlerle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gerçekleşmiştir</a:t>
            </a:r>
            <a:r>
              <a:rPr lang="en-US" dirty="0">
                <a:ea typeface="Symbol" charset="2"/>
                <a:cs typeface="Symbol" charset="2"/>
              </a:rPr>
              <a:t>.</a:t>
            </a:r>
          </a:p>
          <a:p>
            <a:endParaRPr lang="en-US" dirty="0">
              <a:ea typeface="Symbol" charset="2"/>
              <a:cs typeface="Symbol" charset="2"/>
            </a:endParaRPr>
          </a:p>
          <a:p>
            <a:endParaRPr lang="en-US" dirty="0">
              <a:ea typeface="Symbol" charset="2"/>
              <a:cs typeface="Symbol" charset="2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6036" y="3596271"/>
            <a:ext cx="6269620" cy="2705640"/>
          </a:xfrm>
          <a:prstGeom prst="rect">
            <a:avLst/>
          </a:prstGeom>
          <a:solidFill>
            <a:schemeClr val="tx2"/>
          </a:solidFill>
        </p:spPr>
      </p:pic>
    </p:spTree>
    <p:extLst>
      <p:ext uri="{BB962C8B-B14F-4D97-AF65-F5344CB8AC3E}">
        <p14:creationId xmlns:p14="http://schemas.microsoft.com/office/powerpoint/2010/main" val="6840854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174739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SONOKİMYA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342663"/>
            <a:ext cx="9905999" cy="5376635"/>
          </a:xfrm>
        </p:spPr>
        <p:txBody>
          <a:bodyPr>
            <a:normAutofit/>
          </a:bodyPr>
          <a:lstStyle/>
          <a:p>
            <a:r>
              <a:rPr lang="en-US" sz="2600" b="1" dirty="0" err="1"/>
              <a:t>Eşleşme</a:t>
            </a:r>
            <a:r>
              <a:rPr lang="en-US" sz="2600" b="1" dirty="0"/>
              <a:t> </a:t>
            </a:r>
            <a:r>
              <a:rPr lang="en-US" sz="2600" b="1" dirty="0" err="1"/>
              <a:t>Reaksiyonları</a:t>
            </a:r>
            <a:endParaRPr lang="en-US" sz="2600" b="1" dirty="0"/>
          </a:p>
          <a:p>
            <a:r>
              <a:rPr lang="en-US" dirty="0" err="1">
                <a:ea typeface="Symbol" charset="2"/>
                <a:cs typeface="Symbol" charset="2"/>
              </a:rPr>
              <a:t>Alkil</a:t>
            </a:r>
            <a:r>
              <a:rPr lang="en-US" dirty="0">
                <a:ea typeface="Symbol" charset="2"/>
                <a:cs typeface="Symbol" charset="2"/>
              </a:rPr>
              <a:t>, aril </a:t>
            </a:r>
            <a:r>
              <a:rPr lang="en-US" dirty="0" err="1">
                <a:ea typeface="Symbol" charset="2"/>
                <a:cs typeface="Symbol" charset="2"/>
              </a:rPr>
              <a:t>ve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vinil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halojenürlerin</a:t>
            </a:r>
            <a:r>
              <a:rPr lang="en-US" dirty="0">
                <a:ea typeface="Symbol" charset="2"/>
                <a:cs typeface="Symbol" charset="2"/>
              </a:rPr>
              <a:t> THF </a:t>
            </a:r>
            <a:r>
              <a:rPr lang="en-US" dirty="0" err="1">
                <a:ea typeface="Symbol" charset="2"/>
                <a:cs typeface="Symbol" charset="2"/>
              </a:rPr>
              <a:t>içerisinde</a:t>
            </a:r>
            <a:r>
              <a:rPr lang="en-US" dirty="0">
                <a:ea typeface="Symbol" charset="2"/>
                <a:cs typeface="Symbol" charset="2"/>
              </a:rPr>
              <a:t> Li </a:t>
            </a:r>
            <a:r>
              <a:rPr lang="en-US" dirty="0" err="1">
                <a:ea typeface="Symbol" charset="2"/>
                <a:cs typeface="Symbol" charset="2"/>
              </a:rPr>
              <a:t>tel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varlığında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eşleşme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reaksiyonlarının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gerçekleştirilmesinde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ultrases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dalgalarının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önemli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bir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etkisi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gözlenmiştir.Bu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reaksiyonlarda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ultrases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kullanılmadığında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reaksiyonların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gerçekleşmediği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görülmüştür</a:t>
            </a:r>
            <a:r>
              <a:rPr lang="en-US" dirty="0">
                <a:ea typeface="Symbol" charset="2"/>
                <a:cs typeface="Symbol" charset="2"/>
              </a:rPr>
              <a:t>.</a:t>
            </a:r>
          </a:p>
          <a:p>
            <a:endParaRPr lang="en-US" dirty="0">
              <a:ea typeface="Symbol" charset="2"/>
              <a:cs typeface="Symbol" charset="2"/>
            </a:endParaRPr>
          </a:p>
          <a:p>
            <a:endParaRPr lang="en-US" dirty="0">
              <a:ea typeface="Symbol" charset="2"/>
              <a:cs typeface="Symbol" charset="2"/>
            </a:endParaRPr>
          </a:p>
          <a:p>
            <a:endParaRPr lang="en-US" dirty="0">
              <a:ea typeface="Symbol" charset="2"/>
              <a:cs typeface="Symbol" charset="2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2382" y="4146726"/>
            <a:ext cx="7336631" cy="2427693"/>
          </a:xfrm>
          <a:prstGeom prst="rect">
            <a:avLst/>
          </a:prstGeom>
          <a:solidFill>
            <a:schemeClr val="tx2"/>
          </a:solidFill>
        </p:spPr>
      </p:pic>
    </p:spTree>
    <p:extLst>
      <p:ext uri="{BB962C8B-B14F-4D97-AF65-F5344CB8AC3E}">
        <p14:creationId xmlns:p14="http://schemas.microsoft.com/office/powerpoint/2010/main" val="2937206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174739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SONOKİMYA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342663"/>
            <a:ext cx="9905999" cy="5376635"/>
          </a:xfrm>
        </p:spPr>
        <p:txBody>
          <a:bodyPr>
            <a:normAutofit/>
          </a:bodyPr>
          <a:lstStyle/>
          <a:p>
            <a:r>
              <a:rPr lang="en-US" sz="2600" b="1" dirty="0" err="1"/>
              <a:t>Diğer</a:t>
            </a:r>
            <a:r>
              <a:rPr lang="en-US" sz="2600" b="1" dirty="0"/>
              <a:t> </a:t>
            </a:r>
            <a:r>
              <a:rPr lang="en-US" sz="2600" b="1" dirty="0" err="1"/>
              <a:t>Reaksiyonlar</a:t>
            </a:r>
            <a:endParaRPr lang="en-US" sz="2600" b="1" dirty="0"/>
          </a:p>
          <a:p>
            <a:r>
              <a:rPr lang="en-US" dirty="0" err="1">
                <a:ea typeface="Symbol" charset="2"/>
                <a:cs typeface="Symbol" charset="2"/>
              </a:rPr>
              <a:t>Ultrases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dalgaları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farklı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birçok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reaksiyonun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gerçekleştirilmesinde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kullanılmış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ve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klasik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sentezlere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göre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daha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başarılı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sonuçlar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alınmıştır</a:t>
            </a:r>
            <a:r>
              <a:rPr lang="en-US" dirty="0">
                <a:ea typeface="Symbol" charset="2"/>
                <a:cs typeface="Symbol" charset="2"/>
              </a:rPr>
              <a:t>. Bu </a:t>
            </a:r>
            <a:r>
              <a:rPr lang="en-US" dirty="0" err="1">
                <a:ea typeface="Symbol" charset="2"/>
                <a:cs typeface="Symbol" charset="2"/>
              </a:rPr>
              <a:t>tapkimelere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bazı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örnekler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aşağıda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verilmiştir</a:t>
            </a:r>
            <a:r>
              <a:rPr lang="en-US" dirty="0">
                <a:ea typeface="Symbol" charset="2"/>
                <a:cs typeface="Symbol" charset="2"/>
              </a:rPr>
              <a:t>.</a:t>
            </a:r>
          </a:p>
          <a:p>
            <a:r>
              <a:rPr lang="en-US" dirty="0" err="1">
                <a:ea typeface="Symbol" charset="2"/>
                <a:cs typeface="Symbol" charset="2"/>
              </a:rPr>
              <a:t>Strecker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aminoasit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reaksiyonu</a:t>
            </a:r>
            <a:r>
              <a:rPr lang="en-US" dirty="0">
                <a:ea typeface="Symbol" charset="2"/>
                <a:cs typeface="Symbol" charset="2"/>
              </a:rPr>
              <a:t>;</a:t>
            </a:r>
          </a:p>
          <a:p>
            <a:endParaRPr lang="en-US" dirty="0">
              <a:ea typeface="Symbol" charset="2"/>
              <a:cs typeface="Symbol" charset="2"/>
            </a:endParaRPr>
          </a:p>
          <a:p>
            <a:endParaRPr lang="en-US" dirty="0">
              <a:ea typeface="Symbol" charset="2"/>
              <a:cs typeface="Symbol" charset="2"/>
            </a:endParaRPr>
          </a:p>
          <a:p>
            <a:endParaRPr lang="en-US" dirty="0">
              <a:ea typeface="Symbol" charset="2"/>
              <a:cs typeface="Symbol" charset="2"/>
            </a:endParaRPr>
          </a:p>
          <a:p>
            <a:endParaRPr lang="en-US" dirty="0">
              <a:ea typeface="Symbol" charset="2"/>
              <a:cs typeface="Symbol" charset="2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7926" y="4443311"/>
            <a:ext cx="7912436" cy="1401903"/>
          </a:xfrm>
          <a:prstGeom prst="rect">
            <a:avLst/>
          </a:prstGeom>
          <a:solidFill>
            <a:schemeClr val="tx2"/>
          </a:solidFill>
        </p:spPr>
      </p:pic>
    </p:spTree>
    <p:extLst>
      <p:ext uri="{BB962C8B-B14F-4D97-AF65-F5344CB8AC3E}">
        <p14:creationId xmlns:p14="http://schemas.microsoft.com/office/powerpoint/2010/main" val="19010452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174739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SONOKİMYA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342663"/>
            <a:ext cx="9905999" cy="5376635"/>
          </a:xfrm>
        </p:spPr>
        <p:txBody>
          <a:bodyPr>
            <a:normAutofit/>
          </a:bodyPr>
          <a:lstStyle/>
          <a:p>
            <a:r>
              <a:rPr lang="en-US" sz="2600" b="1" dirty="0" err="1"/>
              <a:t>Diğer</a:t>
            </a:r>
            <a:r>
              <a:rPr lang="en-US" sz="2600" b="1" dirty="0"/>
              <a:t> </a:t>
            </a:r>
            <a:r>
              <a:rPr lang="en-US" sz="2600" b="1" dirty="0" err="1"/>
              <a:t>Reaksiyonlar</a:t>
            </a:r>
            <a:endParaRPr lang="en-US" sz="2600" b="1" dirty="0"/>
          </a:p>
          <a:p>
            <a:r>
              <a:rPr lang="en-US" dirty="0" err="1">
                <a:ea typeface="Symbol" charset="2"/>
                <a:cs typeface="Symbol" charset="2"/>
              </a:rPr>
              <a:t>Dieckmann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kondenzasyonu</a:t>
            </a:r>
            <a:r>
              <a:rPr lang="en-US" dirty="0">
                <a:ea typeface="Symbol" charset="2"/>
                <a:cs typeface="Symbol" charset="2"/>
              </a:rPr>
              <a:t>; </a:t>
            </a:r>
            <a:r>
              <a:rPr lang="en-US" dirty="0" err="1">
                <a:ea typeface="Symbol" charset="2"/>
                <a:cs typeface="Symbol" charset="2"/>
              </a:rPr>
              <a:t>dietil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adipat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ile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potasyum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metali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 dirty="0" err="1">
                <a:ea typeface="Symbol" charset="2"/>
                <a:cs typeface="Symbol" charset="2"/>
              </a:rPr>
              <a:t>kullanarak</a:t>
            </a:r>
            <a:r>
              <a:rPr lang="en-US" dirty="0">
                <a:ea typeface="Symbol" charset="2"/>
                <a:cs typeface="Symbol" charset="2"/>
              </a:rPr>
              <a:t> US </a:t>
            </a:r>
            <a:r>
              <a:rPr lang="en-US" dirty="0" err="1">
                <a:ea typeface="Symbol" charset="2"/>
                <a:cs typeface="Symbol" charset="2"/>
              </a:rPr>
              <a:t>varlığında</a:t>
            </a:r>
            <a:r>
              <a:rPr lang="en-US" dirty="0">
                <a:ea typeface="Symbol" charset="2"/>
                <a:cs typeface="Symbol" charset="2"/>
              </a:rPr>
              <a:t> 5 </a:t>
            </a:r>
            <a:r>
              <a:rPr lang="en-US" dirty="0" err="1">
                <a:ea typeface="Symbol" charset="2"/>
                <a:cs typeface="Symbol" charset="2"/>
              </a:rPr>
              <a:t>dakikada</a:t>
            </a:r>
            <a:r>
              <a:rPr lang="en-US" dirty="0">
                <a:ea typeface="Symbol" charset="2"/>
                <a:cs typeface="Symbol" charset="2"/>
              </a:rPr>
              <a:t> %83 </a:t>
            </a:r>
            <a:r>
              <a:rPr lang="en-US" dirty="0" err="1">
                <a:ea typeface="Symbol" charset="2"/>
                <a:cs typeface="Symbol" charset="2"/>
              </a:rPr>
              <a:t>verimle</a:t>
            </a:r>
            <a:r>
              <a:rPr lang="en-US" dirty="0">
                <a:ea typeface="Symbol" charset="2"/>
                <a:cs typeface="Symbol" charset="2"/>
              </a:rPr>
              <a:t> </a:t>
            </a:r>
            <a:r>
              <a:rPr lang="en-US">
                <a:ea typeface="Symbol" charset="2"/>
                <a:cs typeface="Symbol" charset="2"/>
              </a:rPr>
              <a:t>oluşmuştur</a:t>
            </a:r>
            <a:endParaRPr lang="en-US" dirty="0">
              <a:ea typeface="Symbol" charset="2"/>
              <a:cs typeface="Symbol" charset="2"/>
            </a:endParaRPr>
          </a:p>
          <a:p>
            <a:endParaRPr lang="en-US" dirty="0">
              <a:ea typeface="Symbol" charset="2"/>
              <a:cs typeface="Symbol" charset="2"/>
            </a:endParaRPr>
          </a:p>
          <a:p>
            <a:endParaRPr lang="en-US" dirty="0">
              <a:ea typeface="Symbol" charset="2"/>
              <a:cs typeface="Symbol" charset="2"/>
            </a:endParaRPr>
          </a:p>
          <a:p>
            <a:endParaRPr lang="en-US" dirty="0">
              <a:ea typeface="Symbol" charset="2"/>
              <a:cs typeface="Symbol" charset="2"/>
            </a:endParaRPr>
          </a:p>
          <a:p>
            <a:endParaRPr lang="en-US" dirty="0">
              <a:ea typeface="Symbol" charset="2"/>
              <a:cs typeface="Symbol" charset="2"/>
            </a:endParaRPr>
          </a:p>
          <a:p>
            <a:endParaRPr lang="en-US" dirty="0">
              <a:ea typeface="Symbol" charset="2"/>
              <a:cs typeface="Symbol" charset="2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7204" y="3653580"/>
            <a:ext cx="6590577" cy="1748038"/>
          </a:xfrm>
          <a:prstGeom prst="rect">
            <a:avLst/>
          </a:prstGeom>
          <a:solidFill>
            <a:schemeClr val="tx2"/>
          </a:solidFill>
        </p:spPr>
      </p:pic>
    </p:spTree>
    <p:extLst>
      <p:ext uri="{BB962C8B-B14F-4D97-AF65-F5344CB8AC3E}">
        <p14:creationId xmlns:p14="http://schemas.microsoft.com/office/powerpoint/2010/main" val="864753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SONOKİMYA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556951"/>
            <a:ext cx="9905999" cy="5162347"/>
          </a:xfrm>
        </p:spPr>
        <p:txBody>
          <a:bodyPr>
            <a:normAutofit/>
          </a:bodyPr>
          <a:lstStyle/>
          <a:p>
            <a:r>
              <a:rPr lang="en-US" sz="2600" b="1" dirty="0" err="1"/>
              <a:t>Genel</a:t>
            </a:r>
            <a:r>
              <a:rPr lang="en-US" sz="2600" b="1" dirty="0"/>
              <a:t> </a:t>
            </a:r>
            <a:r>
              <a:rPr lang="en-US" sz="2600" b="1" dirty="0" err="1"/>
              <a:t>Bilgi</a:t>
            </a:r>
            <a:endParaRPr lang="en-US" sz="2600" b="1" dirty="0"/>
          </a:p>
          <a:p>
            <a:r>
              <a:rPr lang="en-US" dirty="0" err="1"/>
              <a:t>Ultrases</a:t>
            </a:r>
            <a:r>
              <a:rPr lang="en-US" dirty="0"/>
              <a:t> </a:t>
            </a:r>
            <a:r>
              <a:rPr lang="en-US" dirty="0" err="1"/>
              <a:t>dalgaları</a:t>
            </a:r>
            <a:r>
              <a:rPr lang="en-US" dirty="0"/>
              <a:t> (US) 1950 li </a:t>
            </a:r>
            <a:r>
              <a:rPr lang="en-US" dirty="0" err="1"/>
              <a:t>yıllardan</a:t>
            </a:r>
            <a:r>
              <a:rPr lang="en-US" dirty="0"/>
              <a:t> </a:t>
            </a:r>
            <a:r>
              <a:rPr lang="en-US" dirty="0" err="1"/>
              <a:t>beri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amaçlarla</a:t>
            </a:r>
            <a:r>
              <a:rPr lang="en-US" dirty="0"/>
              <a:t> </a:t>
            </a:r>
            <a:r>
              <a:rPr lang="en-US" dirty="0" err="1"/>
              <a:t>kullanılmaktadır</a:t>
            </a:r>
            <a:r>
              <a:rPr lang="en-US" dirty="0"/>
              <a:t>.</a:t>
            </a:r>
          </a:p>
          <a:p>
            <a:r>
              <a:rPr lang="en-US" dirty="0"/>
              <a:t> </a:t>
            </a:r>
            <a:r>
              <a:rPr lang="en-US" dirty="0" err="1"/>
              <a:t>Tıpta</a:t>
            </a:r>
            <a:r>
              <a:rPr lang="en-US" dirty="0"/>
              <a:t> </a:t>
            </a:r>
            <a:r>
              <a:rPr lang="en-US" dirty="0" err="1"/>
              <a:t>teşhis</a:t>
            </a:r>
            <a:r>
              <a:rPr lang="en-US" dirty="0"/>
              <a:t> </a:t>
            </a:r>
            <a:r>
              <a:rPr lang="en-US" dirty="0" err="1"/>
              <a:t>amacıyla</a:t>
            </a:r>
            <a:r>
              <a:rPr lang="en-US" dirty="0"/>
              <a:t>, </a:t>
            </a:r>
            <a:r>
              <a:rPr lang="en-US" dirty="0" err="1"/>
              <a:t>malzeme</a:t>
            </a:r>
            <a:r>
              <a:rPr lang="en-US" dirty="0"/>
              <a:t> </a:t>
            </a:r>
            <a:r>
              <a:rPr lang="en-US" dirty="0" err="1"/>
              <a:t>üretiminde</a:t>
            </a:r>
            <a:r>
              <a:rPr lang="en-US" dirty="0"/>
              <a:t> </a:t>
            </a:r>
            <a:r>
              <a:rPr lang="en-US" dirty="0" err="1"/>
              <a:t>kalite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amaçların</a:t>
            </a:r>
            <a:r>
              <a:rPr lang="en-US" dirty="0"/>
              <a:t> </a:t>
            </a:r>
            <a:r>
              <a:rPr lang="en-US" dirty="0" err="1"/>
              <a:t>yanı</a:t>
            </a:r>
            <a:r>
              <a:rPr lang="en-US" dirty="0"/>
              <a:t> </a:t>
            </a:r>
            <a:r>
              <a:rPr lang="en-US" dirty="0" err="1"/>
              <a:t>sıra</a:t>
            </a:r>
            <a:r>
              <a:rPr lang="en-US" dirty="0"/>
              <a:t> </a:t>
            </a:r>
            <a:r>
              <a:rPr lang="en-US" dirty="0" err="1"/>
              <a:t>gıda</a:t>
            </a:r>
            <a:r>
              <a:rPr lang="en-US" dirty="0"/>
              <a:t> </a:t>
            </a:r>
            <a:r>
              <a:rPr lang="en-US" dirty="0" err="1"/>
              <a:t>sanayinde</a:t>
            </a:r>
            <a:r>
              <a:rPr lang="en-US" dirty="0"/>
              <a:t> </a:t>
            </a:r>
            <a:r>
              <a:rPr lang="en-US" dirty="0" err="1"/>
              <a:t>emülsifiye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amacıyla</a:t>
            </a:r>
            <a:r>
              <a:rPr lang="en-US" dirty="0"/>
              <a:t> </a:t>
            </a:r>
            <a:r>
              <a:rPr lang="en-US" dirty="0" err="1"/>
              <a:t>yaygın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kullanılır</a:t>
            </a:r>
            <a:r>
              <a:rPr lang="en-US" dirty="0"/>
              <a:t>.</a:t>
            </a:r>
          </a:p>
          <a:p>
            <a:r>
              <a:rPr lang="en-US" dirty="0"/>
              <a:t> </a:t>
            </a:r>
            <a:r>
              <a:rPr lang="en-US" dirty="0" err="1"/>
              <a:t>Ultrases</a:t>
            </a:r>
            <a:r>
              <a:rPr lang="en-US" dirty="0"/>
              <a:t> </a:t>
            </a:r>
            <a:r>
              <a:rPr lang="en-US" dirty="0" err="1"/>
              <a:t>dalgaları</a:t>
            </a:r>
            <a:r>
              <a:rPr lang="en-US" dirty="0"/>
              <a:t> (US), </a:t>
            </a:r>
            <a:r>
              <a:rPr lang="en-US" dirty="0" err="1"/>
              <a:t>insan</a:t>
            </a:r>
            <a:r>
              <a:rPr lang="en-US" dirty="0"/>
              <a:t> </a:t>
            </a:r>
            <a:r>
              <a:rPr lang="en-US" dirty="0" err="1"/>
              <a:t>kulağının</a:t>
            </a:r>
            <a:r>
              <a:rPr lang="en-US" dirty="0"/>
              <a:t> </a:t>
            </a:r>
            <a:r>
              <a:rPr lang="en-US" dirty="0" err="1"/>
              <a:t>işitebileceği</a:t>
            </a:r>
            <a:r>
              <a:rPr lang="en-US" dirty="0"/>
              <a:t> </a:t>
            </a:r>
            <a:r>
              <a:rPr lang="en-US" dirty="0" err="1"/>
              <a:t>ses</a:t>
            </a:r>
            <a:r>
              <a:rPr lang="en-US" dirty="0"/>
              <a:t> </a:t>
            </a:r>
            <a:r>
              <a:rPr lang="en-US" dirty="0" err="1"/>
              <a:t>dalgalarından</a:t>
            </a:r>
            <a:r>
              <a:rPr lang="en-US" dirty="0"/>
              <a:t> (20 Hz – 20 kHz)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yüksek</a:t>
            </a:r>
            <a:r>
              <a:rPr lang="en-US" dirty="0"/>
              <a:t> </a:t>
            </a:r>
            <a:r>
              <a:rPr lang="en-US" dirty="0" err="1"/>
              <a:t>aralıktadır</a:t>
            </a:r>
            <a:r>
              <a:rPr lang="en-US" dirty="0"/>
              <a:t>.</a:t>
            </a:r>
          </a:p>
          <a:p>
            <a:r>
              <a:rPr lang="en-US" dirty="0" err="1"/>
              <a:t>Genellikle</a:t>
            </a:r>
            <a:r>
              <a:rPr lang="en-US" dirty="0"/>
              <a:t> </a:t>
            </a:r>
            <a:r>
              <a:rPr lang="en-US" dirty="0" err="1"/>
              <a:t>ultrases</a:t>
            </a:r>
            <a:r>
              <a:rPr lang="en-US" dirty="0"/>
              <a:t> </a:t>
            </a:r>
            <a:r>
              <a:rPr lang="en-US" dirty="0" err="1"/>
              <a:t>dalgaları</a:t>
            </a:r>
            <a:r>
              <a:rPr lang="en-US" dirty="0"/>
              <a:t> (US) 5MHz </a:t>
            </a:r>
            <a:r>
              <a:rPr lang="en-US" dirty="0" err="1"/>
              <a:t>ila</a:t>
            </a:r>
            <a:r>
              <a:rPr lang="en-US" dirty="0"/>
              <a:t> 500 MHz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sesler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86669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SONOKİMYA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556951"/>
            <a:ext cx="9905999" cy="5162347"/>
          </a:xfrm>
        </p:spPr>
        <p:txBody>
          <a:bodyPr>
            <a:normAutofit/>
          </a:bodyPr>
          <a:lstStyle/>
          <a:p>
            <a:r>
              <a:rPr lang="en-US" sz="2600" b="1" dirty="0" err="1"/>
              <a:t>Genel</a:t>
            </a:r>
            <a:r>
              <a:rPr lang="en-US" sz="2600" b="1" dirty="0"/>
              <a:t> </a:t>
            </a:r>
            <a:r>
              <a:rPr lang="en-US" sz="2600" b="1" dirty="0" err="1"/>
              <a:t>Bilgi</a:t>
            </a:r>
            <a:endParaRPr lang="en-US" sz="2600" b="1" dirty="0"/>
          </a:p>
          <a:p>
            <a:r>
              <a:rPr lang="en-US" sz="2800" dirty="0" err="1"/>
              <a:t>Ses</a:t>
            </a:r>
            <a:r>
              <a:rPr lang="en-US" sz="2800" dirty="0"/>
              <a:t> </a:t>
            </a:r>
            <a:r>
              <a:rPr lang="en-US" sz="2800" dirty="0" err="1"/>
              <a:t>dalgaları</a:t>
            </a:r>
            <a:r>
              <a:rPr lang="en-US" sz="2800" dirty="0"/>
              <a:t> </a:t>
            </a:r>
            <a:r>
              <a:rPr lang="en-US" sz="2800" dirty="0" err="1"/>
              <a:t>titreşim</a:t>
            </a:r>
            <a:r>
              <a:rPr lang="en-US" sz="2800" dirty="0"/>
              <a:t> </a:t>
            </a:r>
            <a:r>
              <a:rPr lang="en-US" sz="2800" dirty="0" err="1"/>
              <a:t>yapabilen</a:t>
            </a:r>
            <a:r>
              <a:rPr lang="en-US" sz="2800" dirty="0"/>
              <a:t>, </a:t>
            </a:r>
            <a:r>
              <a:rPr lang="en-US" sz="2800" dirty="0" err="1"/>
              <a:t>özellikle</a:t>
            </a:r>
            <a:r>
              <a:rPr lang="en-US" sz="2800" dirty="0"/>
              <a:t> </a:t>
            </a:r>
            <a:r>
              <a:rPr lang="en-US" sz="2800" dirty="0" err="1"/>
              <a:t>homojen</a:t>
            </a:r>
            <a:r>
              <a:rPr lang="en-US" sz="2800" dirty="0"/>
              <a:t> </a:t>
            </a:r>
            <a:r>
              <a:rPr lang="en-US" sz="2800" dirty="0" err="1"/>
              <a:t>yapılı</a:t>
            </a:r>
            <a:r>
              <a:rPr lang="en-US" sz="2800" dirty="0"/>
              <a:t> </a:t>
            </a:r>
            <a:r>
              <a:rPr lang="en-US" sz="2800" dirty="0" err="1"/>
              <a:t>ortamlardan</a:t>
            </a:r>
            <a:r>
              <a:rPr lang="en-US" sz="2800" dirty="0"/>
              <a:t> </a:t>
            </a:r>
            <a:r>
              <a:rPr lang="en-US" sz="2800" dirty="0" err="1"/>
              <a:t>iletilebilir</a:t>
            </a:r>
            <a:r>
              <a:rPr lang="en-US" sz="2800" dirty="0"/>
              <a:t>, </a:t>
            </a:r>
            <a:r>
              <a:rPr lang="en-US" sz="2800" dirty="0" err="1"/>
              <a:t>boşlukta</a:t>
            </a:r>
            <a:r>
              <a:rPr lang="en-US" sz="2800" dirty="0"/>
              <a:t> </a:t>
            </a:r>
            <a:r>
              <a:rPr lang="en-US" sz="2800" dirty="0" err="1"/>
              <a:t>iletilemez</a:t>
            </a:r>
            <a:r>
              <a:rPr lang="en-US" sz="2800" dirty="0"/>
              <a:t>.</a:t>
            </a:r>
          </a:p>
          <a:p>
            <a:endParaRPr lang="en-US" sz="2800" dirty="0"/>
          </a:p>
          <a:p>
            <a:r>
              <a:rPr lang="en-US" sz="2800" dirty="0" err="1"/>
              <a:t>Tahta</a:t>
            </a:r>
            <a:r>
              <a:rPr lang="en-US" sz="2800" dirty="0"/>
              <a:t>, </a:t>
            </a:r>
            <a:r>
              <a:rPr lang="en-US" sz="2800" dirty="0" err="1"/>
              <a:t>toprak</a:t>
            </a:r>
            <a:r>
              <a:rPr lang="en-US" sz="2800" dirty="0"/>
              <a:t>, </a:t>
            </a:r>
            <a:r>
              <a:rPr lang="en-US" sz="2800" dirty="0" err="1"/>
              <a:t>beton</a:t>
            </a:r>
            <a:r>
              <a:rPr lang="en-US" sz="2800" dirty="0"/>
              <a:t>, </a:t>
            </a:r>
            <a:r>
              <a:rPr lang="en-US" sz="2800" dirty="0" err="1"/>
              <a:t>taş</a:t>
            </a:r>
            <a:r>
              <a:rPr lang="en-US" sz="2800" dirty="0"/>
              <a:t>, </a:t>
            </a:r>
            <a:r>
              <a:rPr lang="en-US" sz="2800" dirty="0" err="1"/>
              <a:t>gibi</a:t>
            </a:r>
            <a:r>
              <a:rPr lang="en-US" sz="2800" dirty="0"/>
              <a:t> </a:t>
            </a:r>
            <a:r>
              <a:rPr lang="en-US" sz="2800" dirty="0" err="1"/>
              <a:t>homojen</a:t>
            </a:r>
            <a:r>
              <a:rPr lang="en-US" sz="2800" dirty="0"/>
              <a:t> </a:t>
            </a:r>
            <a:r>
              <a:rPr lang="en-US" sz="2800" dirty="0" err="1"/>
              <a:t>olmayan</a:t>
            </a:r>
            <a:r>
              <a:rPr lang="en-US" sz="2800" dirty="0"/>
              <a:t> </a:t>
            </a:r>
            <a:r>
              <a:rPr lang="en-US" sz="2800" dirty="0" err="1"/>
              <a:t>ortamlarda</a:t>
            </a:r>
            <a:r>
              <a:rPr lang="en-US" sz="2800" dirty="0"/>
              <a:t> </a:t>
            </a:r>
            <a:r>
              <a:rPr lang="en-US" sz="2800" dirty="0" err="1"/>
              <a:t>titreşimler</a:t>
            </a:r>
            <a:r>
              <a:rPr lang="en-US" sz="2800" dirty="0"/>
              <a:t> </a:t>
            </a:r>
            <a:r>
              <a:rPr lang="en-US" sz="2800" dirty="0" err="1"/>
              <a:t>çabuk</a:t>
            </a:r>
            <a:r>
              <a:rPr lang="en-US" sz="2800" dirty="0"/>
              <a:t> </a:t>
            </a:r>
            <a:r>
              <a:rPr lang="en-US" sz="2800" dirty="0" err="1"/>
              <a:t>sönümlendiği</a:t>
            </a:r>
            <a:r>
              <a:rPr lang="en-US" sz="2800" dirty="0"/>
              <a:t> </a:t>
            </a:r>
            <a:r>
              <a:rPr lang="en-US" sz="2800" dirty="0" err="1"/>
              <a:t>için</a:t>
            </a:r>
            <a:r>
              <a:rPr lang="en-US" sz="2800" dirty="0"/>
              <a:t> </a:t>
            </a:r>
            <a:r>
              <a:rPr lang="en-US" sz="2800" dirty="0" err="1"/>
              <a:t>iletimi</a:t>
            </a:r>
            <a:r>
              <a:rPr lang="en-US" sz="2800" dirty="0"/>
              <a:t> </a:t>
            </a:r>
            <a:r>
              <a:rPr lang="en-US" sz="2800" dirty="0" err="1"/>
              <a:t>çok</a:t>
            </a:r>
            <a:r>
              <a:rPr lang="en-US" sz="2800" dirty="0"/>
              <a:t> </a:t>
            </a:r>
            <a:r>
              <a:rPr lang="en-US" sz="2800" dirty="0" err="1"/>
              <a:t>daha</a:t>
            </a:r>
            <a:r>
              <a:rPr lang="en-US" sz="2800" dirty="0"/>
              <a:t> </a:t>
            </a:r>
            <a:r>
              <a:rPr lang="en-US" sz="2800" dirty="0" err="1"/>
              <a:t>düşüktür</a:t>
            </a:r>
            <a:r>
              <a:rPr lang="en-US" sz="2800" dirty="0"/>
              <a:t>, </a:t>
            </a:r>
            <a:r>
              <a:rPr lang="en-US" sz="2800" dirty="0" err="1"/>
              <a:t>şiddeti</a:t>
            </a:r>
            <a:r>
              <a:rPr lang="en-US" sz="2800" dirty="0"/>
              <a:t> de </a:t>
            </a:r>
            <a:r>
              <a:rPr lang="en-US" sz="2800" dirty="0" err="1"/>
              <a:t>düşer</a:t>
            </a:r>
            <a:r>
              <a:rPr lang="en-US" sz="2800" dirty="0"/>
              <a:t>.</a:t>
            </a:r>
          </a:p>
          <a:p>
            <a:endParaRPr lang="en-US" sz="2600" b="1" dirty="0"/>
          </a:p>
        </p:txBody>
      </p:sp>
    </p:spTree>
    <p:extLst>
      <p:ext uri="{BB962C8B-B14F-4D97-AF65-F5344CB8AC3E}">
        <p14:creationId xmlns:p14="http://schemas.microsoft.com/office/powerpoint/2010/main" val="645434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SONOKİMYA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556951"/>
            <a:ext cx="9905999" cy="5162347"/>
          </a:xfrm>
        </p:spPr>
        <p:txBody>
          <a:bodyPr>
            <a:normAutofit/>
          </a:bodyPr>
          <a:lstStyle/>
          <a:p>
            <a:r>
              <a:rPr lang="en-US" sz="2600" b="1" dirty="0" err="1"/>
              <a:t>Genel</a:t>
            </a:r>
            <a:r>
              <a:rPr lang="en-US" sz="2600" b="1" dirty="0"/>
              <a:t> </a:t>
            </a:r>
            <a:r>
              <a:rPr lang="en-US" sz="2600" b="1" dirty="0" err="1"/>
              <a:t>Bilgi</a:t>
            </a:r>
            <a:endParaRPr lang="en-US" sz="2600" b="1" dirty="0"/>
          </a:p>
          <a:p>
            <a:r>
              <a:rPr lang="en-US" sz="2800" dirty="0" err="1"/>
              <a:t>Ultrases</a:t>
            </a:r>
            <a:r>
              <a:rPr lang="en-US" sz="2800" dirty="0"/>
              <a:t> </a:t>
            </a:r>
            <a:r>
              <a:rPr lang="en-US" sz="2800" dirty="0" err="1"/>
              <a:t>dalgaları</a:t>
            </a:r>
            <a:r>
              <a:rPr lang="en-US" sz="2800" dirty="0"/>
              <a:t> </a:t>
            </a:r>
            <a:r>
              <a:rPr lang="en-US" sz="2800" dirty="0" err="1"/>
              <a:t>elektrik</a:t>
            </a:r>
            <a:r>
              <a:rPr lang="en-US" sz="2800" dirty="0"/>
              <a:t> </a:t>
            </a:r>
            <a:r>
              <a:rPr lang="en-US" sz="2800" dirty="0" err="1"/>
              <a:t>veya</a:t>
            </a:r>
            <a:r>
              <a:rPr lang="en-US" sz="2800" dirty="0"/>
              <a:t> </a:t>
            </a:r>
            <a:r>
              <a:rPr lang="en-US" sz="2800" dirty="0" err="1"/>
              <a:t>mekanik</a:t>
            </a:r>
            <a:r>
              <a:rPr lang="en-US" sz="2800" dirty="0"/>
              <a:t> </a:t>
            </a:r>
            <a:r>
              <a:rPr lang="en-US" sz="2800" dirty="0" err="1"/>
              <a:t>enerjiyi</a:t>
            </a:r>
            <a:r>
              <a:rPr lang="en-US" sz="2800" dirty="0"/>
              <a:t> </a:t>
            </a:r>
            <a:r>
              <a:rPr lang="en-US" sz="2800" dirty="0" err="1"/>
              <a:t>ses</a:t>
            </a:r>
            <a:r>
              <a:rPr lang="en-US" sz="2800" dirty="0"/>
              <a:t> </a:t>
            </a:r>
            <a:r>
              <a:rPr lang="en-US" sz="2800" dirty="0" err="1"/>
              <a:t>enerjisine</a:t>
            </a:r>
            <a:r>
              <a:rPr lang="en-US" sz="2800" dirty="0"/>
              <a:t> </a:t>
            </a:r>
            <a:r>
              <a:rPr lang="en-US" sz="2800" dirty="0" err="1"/>
              <a:t>dönüştüren</a:t>
            </a:r>
            <a:r>
              <a:rPr lang="en-US" sz="2800" dirty="0"/>
              <a:t>, </a:t>
            </a:r>
            <a:r>
              <a:rPr lang="en-US" sz="2800" dirty="0" err="1"/>
              <a:t>enerji</a:t>
            </a:r>
            <a:r>
              <a:rPr lang="en-US" sz="2800" dirty="0"/>
              <a:t> </a:t>
            </a:r>
            <a:r>
              <a:rPr lang="en-US" sz="2800" dirty="0" err="1"/>
              <a:t>dönüştürücüler</a:t>
            </a:r>
            <a:r>
              <a:rPr lang="en-US" sz="2800" dirty="0"/>
              <a:t> (</a:t>
            </a:r>
            <a:r>
              <a:rPr lang="en-US" sz="2800" dirty="0" err="1"/>
              <a:t>transdüser</a:t>
            </a:r>
            <a:r>
              <a:rPr lang="en-US" sz="2800" dirty="0"/>
              <a:t>) </a:t>
            </a:r>
            <a:r>
              <a:rPr lang="en-US" sz="2800" dirty="0" err="1"/>
              <a:t>vasıtasıyla</a:t>
            </a:r>
            <a:r>
              <a:rPr lang="en-US" sz="2800" dirty="0"/>
              <a:t> </a:t>
            </a:r>
            <a:r>
              <a:rPr lang="en-US" sz="2800" dirty="0" err="1"/>
              <a:t>elde</a:t>
            </a:r>
            <a:r>
              <a:rPr lang="en-US" sz="2800" dirty="0"/>
              <a:t> </a:t>
            </a:r>
            <a:r>
              <a:rPr lang="en-US" sz="2800" dirty="0" err="1"/>
              <a:t>edileir</a:t>
            </a:r>
            <a:r>
              <a:rPr lang="en-US" sz="2800" dirty="0"/>
              <a:t>. </a:t>
            </a:r>
          </a:p>
          <a:p>
            <a:r>
              <a:rPr lang="en-US" sz="2800" dirty="0" err="1"/>
              <a:t>Bunda</a:t>
            </a:r>
            <a:r>
              <a:rPr lang="en-US" sz="2800" dirty="0"/>
              <a:t> </a:t>
            </a:r>
            <a:r>
              <a:rPr lang="en-US" sz="2800" dirty="0" err="1"/>
              <a:t>piezoelektrik</a:t>
            </a:r>
            <a:r>
              <a:rPr lang="en-US" sz="2800" dirty="0"/>
              <a:t> </a:t>
            </a:r>
            <a:r>
              <a:rPr lang="en-US" sz="2800" dirty="0" err="1"/>
              <a:t>olaydan</a:t>
            </a:r>
            <a:r>
              <a:rPr lang="en-US" sz="2800" dirty="0"/>
              <a:t> </a:t>
            </a:r>
            <a:r>
              <a:rPr lang="en-US" sz="2800" dirty="0" err="1"/>
              <a:t>yaralanılır</a:t>
            </a:r>
            <a:r>
              <a:rPr lang="en-US" sz="2800" dirty="0"/>
              <a:t>, </a:t>
            </a:r>
            <a:r>
              <a:rPr lang="en-US" sz="2800" dirty="0" err="1"/>
              <a:t>düzgün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kristalin</a:t>
            </a:r>
            <a:r>
              <a:rPr lang="en-US" sz="2800" dirty="0"/>
              <a:t> </a:t>
            </a:r>
            <a:r>
              <a:rPr lang="en-US" sz="2800" dirty="0" err="1"/>
              <a:t>iki</a:t>
            </a:r>
            <a:r>
              <a:rPr lang="en-US" sz="2800" dirty="0"/>
              <a:t> </a:t>
            </a:r>
            <a:r>
              <a:rPr lang="en-US" sz="2800" dirty="0" err="1"/>
              <a:t>farklı</a:t>
            </a:r>
            <a:r>
              <a:rPr lang="en-US" sz="2800" dirty="0"/>
              <a:t> </a:t>
            </a:r>
            <a:r>
              <a:rPr lang="en-US" sz="2800" dirty="0" err="1"/>
              <a:t>yüzeyi</a:t>
            </a:r>
            <a:r>
              <a:rPr lang="en-US" sz="2800" dirty="0"/>
              <a:t> </a:t>
            </a:r>
            <a:r>
              <a:rPr lang="en-US" sz="2800" dirty="0" err="1"/>
              <a:t>arasında</a:t>
            </a:r>
            <a:r>
              <a:rPr lang="en-US" sz="2800" dirty="0"/>
              <a:t> </a:t>
            </a:r>
            <a:r>
              <a:rPr lang="en-US" sz="2800" dirty="0" err="1"/>
              <a:t>gerilim</a:t>
            </a:r>
            <a:r>
              <a:rPr lang="en-US" sz="2800" dirty="0"/>
              <a:t> </a:t>
            </a:r>
            <a:r>
              <a:rPr lang="en-US" sz="2800" dirty="0" err="1"/>
              <a:t>farkı</a:t>
            </a:r>
            <a:r>
              <a:rPr lang="en-US" sz="2800" dirty="0"/>
              <a:t> </a:t>
            </a:r>
            <a:r>
              <a:rPr lang="en-US" sz="2800" dirty="0" err="1"/>
              <a:t>uygulanarak</a:t>
            </a:r>
            <a:r>
              <a:rPr lang="en-US" sz="2800" dirty="0"/>
              <a:t> </a:t>
            </a:r>
            <a:r>
              <a:rPr lang="en-US" sz="2800" dirty="0" err="1"/>
              <a:t>kristalden</a:t>
            </a:r>
            <a:r>
              <a:rPr lang="en-US" sz="2800" dirty="0"/>
              <a:t> </a:t>
            </a:r>
            <a:r>
              <a:rPr lang="en-US" sz="2800" dirty="0" err="1"/>
              <a:t>yönel</a:t>
            </a:r>
            <a:r>
              <a:rPr lang="en-US" sz="2800" dirty="0"/>
              <a:t> </a:t>
            </a:r>
            <a:r>
              <a:rPr lang="en-US" sz="2800" dirty="0" err="1"/>
              <a:t>değişiklikler</a:t>
            </a:r>
            <a:r>
              <a:rPr lang="en-US" sz="2800" dirty="0"/>
              <a:t> </a:t>
            </a:r>
            <a:r>
              <a:rPr lang="en-US" sz="2800" dirty="0" err="1"/>
              <a:t>sonucu</a:t>
            </a:r>
            <a:r>
              <a:rPr lang="en-US" sz="2800" dirty="0"/>
              <a:t> </a:t>
            </a:r>
            <a:r>
              <a:rPr lang="en-US" sz="2800" dirty="0" err="1"/>
              <a:t>titreşim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ses</a:t>
            </a:r>
            <a:r>
              <a:rPr lang="en-US" sz="2800" dirty="0"/>
              <a:t> </a:t>
            </a:r>
            <a:r>
              <a:rPr lang="en-US" sz="2800" dirty="0" err="1"/>
              <a:t>enerjis</a:t>
            </a:r>
            <a:r>
              <a:rPr lang="en-US" sz="2800" dirty="0"/>
              <a:t> </a:t>
            </a:r>
            <a:r>
              <a:rPr lang="en-US" sz="2800" dirty="0" err="1"/>
              <a:t>oluşturulur</a:t>
            </a:r>
            <a:r>
              <a:rPr lang="en-US" sz="2800" dirty="0"/>
              <a:t>. </a:t>
            </a:r>
          </a:p>
          <a:p>
            <a:endParaRPr lang="en-US" sz="2600" b="1" dirty="0"/>
          </a:p>
        </p:txBody>
      </p:sp>
    </p:spTree>
    <p:extLst>
      <p:ext uri="{BB962C8B-B14F-4D97-AF65-F5344CB8AC3E}">
        <p14:creationId xmlns:p14="http://schemas.microsoft.com/office/powerpoint/2010/main" val="534829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SONOKİMYA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556951"/>
            <a:ext cx="9905999" cy="5162347"/>
          </a:xfrm>
        </p:spPr>
        <p:txBody>
          <a:bodyPr>
            <a:normAutofit fontScale="92500" lnSpcReduction="20000"/>
          </a:bodyPr>
          <a:lstStyle/>
          <a:p>
            <a:r>
              <a:rPr lang="en-US" sz="2600" b="1" dirty="0" err="1"/>
              <a:t>Genel</a:t>
            </a:r>
            <a:r>
              <a:rPr lang="en-US" sz="2600" b="1" dirty="0"/>
              <a:t> </a:t>
            </a:r>
            <a:r>
              <a:rPr lang="en-US" sz="2600" b="1" dirty="0" err="1"/>
              <a:t>Bilgi</a:t>
            </a:r>
            <a:endParaRPr lang="en-US" sz="2600" b="1" dirty="0"/>
          </a:p>
          <a:p>
            <a:r>
              <a:rPr lang="en-US" sz="2800" dirty="0" err="1"/>
              <a:t>Ultrases</a:t>
            </a:r>
            <a:r>
              <a:rPr lang="en-US" sz="2800" dirty="0"/>
              <a:t> </a:t>
            </a:r>
            <a:r>
              <a:rPr lang="en-US" sz="2800" dirty="0" err="1"/>
              <a:t>dalgaları</a:t>
            </a:r>
            <a:r>
              <a:rPr lang="en-US" sz="2800" dirty="0"/>
              <a:t> (US) </a:t>
            </a:r>
            <a:r>
              <a:rPr lang="en-US" sz="2800" dirty="0" err="1"/>
              <a:t>çözelti</a:t>
            </a:r>
            <a:r>
              <a:rPr lang="en-US" sz="2800" dirty="0"/>
              <a:t> </a:t>
            </a:r>
            <a:r>
              <a:rPr lang="en-US" sz="2800" dirty="0" err="1"/>
              <a:t>ortamından</a:t>
            </a:r>
            <a:r>
              <a:rPr lang="en-US" sz="2800" dirty="0"/>
              <a:t> </a:t>
            </a:r>
            <a:r>
              <a:rPr lang="en-US" sz="2800" dirty="0" err="1"/>
              <a:t>geçirildiğinde</a:t>
            </a:r>
            <a:r>
              <a:rPr lang="en-US" sz="2800" dirty="0"/>
              <a:t> </a:t>
            </a:r>
            <a:r>
              <a:rPr lang="en-US" sz="2800" dirty="0" err="1"/>
              <a:t>titreşimlerin</a:t>
            </a:r>
            <a:r>
              <a:rPr lang="en-US" sz="2800" dirty="0"/>
              <a:t> </a:t>
            </a:r>
            <a:r>
              <a:rPr lang="en-US" sz="2800" dirty="0" err="1"/>
              <a:t>çözelti</a:t>
            </a:r>
            <a:r>
              <a:rPr lang="en-US" sz="2800" dirty="0"/>
              <a:t> </a:t>
            </a:r>
            <a:r>
              <a:rPr lang="en-US" sz="2800" dirty="0" err="1"/>
              <a:t>içerisine</a:t>
            </a:r>
            <a:r>
              <a:rPr lang="en-US" sz="2800" dirty="0"/>
              <a:t> </a:t>
            </a:r>
            <a:r>
              <a:rPr lang="en-US" sz="2800" dirty="0" err="1"/>
              <a:t>aktarılmasıyla</a:t>
            </a:r>
            <a:r>
              <a:rPr lang="en-US" sz="2800" dirty="0"/>
              <a:t> </a:t>
            </a:r>
            <a:r>
              <a:rPr lang="en-US" sz="2800" dirty="0" err="1"/>
              <a:t>çözeltide</a:t>
            </a:r>
            <a:r>
              <a:rPr lang="en-US" sz="2800" dirty="0"/>
              <a:t> </a:t>
            </a:r>
            <a:r>
              <a:rPr lang="en-US" sz="2800" dirty="0" err="1"/>
              <a:t>mikro</a:t>
            </a:r>
            <a:r>
              <a:rPr lang="en-US" sz="2800" dirty="0"/>
              <a:t> </a:t>
            </a:r>
            <a:r>
              <a:rPr lang="en-US" sz="2800" dirty="0" err="1"/>
              <a:t>çukurlar</a:t>
            </a:r>
            <a:r>
              <a:rPr lang="en-US" sz="2800" dirty="0"/>
              <a:t> (</a:t>
            </a:r>
            <a:r>
              <a:rPr lang="en-US" sz="2800" dirty="0" err="1"/>
              <a:t>kavite</a:t>
            </a:r>
            <a:r>
              <a:rPr lang="en-US" sz="2800" dirty="0"/>
              <a:t>, cavity) </a:t>
            </a:r>
            <a:r>
              <a:rPr lang="en-US" sz="2800" dirty="0" err="1"/>
              <a:t>oluşturur</a:t>
            </a:r>
            <a:r>
              <a:rPr lang="en-US" sz="2800" dirty="0"/>
              <a:t>. </a:t>
            </a:r>
          </a:p>
          <a:p>
            <a:endParaRPr lang="en-US" sz="2800" dirty="0"/>
          </a:p>
          <a:p>
            <a:r>
              <a:rPr lang="en-US" sz="2800" dirty="0" err="1"/>
              <a:t>Dalgalanmalarla</a:t>
            </a:r>
            <a:r>
              <a:rPr lang="en-US" sz="2800" dirty="0"/>
              <a:t> </a:t>
            </a:r>
            <a:r>
              <a:rPr lang="en-US" sz="2800" dirty="0" err="1"/>
              <a:t>oluşan</a:t>
            </a:r>
            <a:r>
              <a:rPr lang="en-US" sz="2800" dirty="0"/>
              <a:t> </a:t>
            </a:r>
            <a:r>
              <a:rPr lang="en-US" sz="2800" dirty="0" err="1"/>
              <a:t>bu</a:t>
            </a:r>
            <a:r>
              <a:rPr lang="en-US" sz="2800" dirty="0"/>
              <a:t> </a:t>
            </a:r>
            <a:r>
              <a:rPr lang="en-US" sz="2800" dirty="0" err="1"/>
              <a:t>çukurlar</a:t>
            </a:r>
            <a:r>
              <a:rPr lang="en-US" sz="2800" dirty="0"/>
              <a:t> </a:t>
            </a:r>
            <a:r>
              <a:rPr lang="en-US" sz="2800" dirty="0" err="1"/>
              <a:t>içe</a:t>
            </a:r>
            <a:r>
              <a:rPr lang="en-US" sz="2800" dirty="0"/>
              <a:t> </a:t>
            </a:r>
            <a:r>
              <a:rPr lang="en-US" sz="2800" dirty="0" err="1"/>
              <a:t>doğru</a:t>
            </a:r>
            <a:r>
              <a:rPr lang="en-US" sz="2800" dirty="0"/>
              <a:t> </a:t>
            </a:r>
            <a:r>
              <a:rPr lang="en-US" sz="2800" dirty="0" err="1"/>
              <a:t>patlarken</a:t>
            </a:r>
            <a:r>
              <a:rPr lang="en-US" sz="2800" dirty="0"/>
              <a:t> </a:t>
            </a:r>
            <a:r>
              <a:rPr lang="en-US" sz="2800" dirty="0" err="1"/>
              <a:t>çevresine</a:t>
            </a:r>
            <a:r>
              <a:rPr lang="en-US" sz="2800" dirty="0"/>
              <a:t> </a:t>
            </a:r>
            <a:r>
              <a:rPr lang="en-US" sz="2800" dirty="0" err="1"/>
              <a:t>basınç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sıcaklık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/>
              <a:t>yüksek</a:t>
            </a:r>
            <a:r>
              <a:rPr lang="en-US" sz="2800" dirty="0"/>
              <a:t> </a:t>
            </a:r>
            <a:r>
              <a:rPr lang="en-US" sz="2800" dirty="0" err="1"/>
              <a:t>enerji</a:t>
            </a:r>
            <a:r>
              <a:rPr lang="en-US" sz="2800" dirty="0"/>
              <a:t> </a:t>
            </a:r>
            <a:r>
              <a:rPr lang="en-US" sz="2800" dirty="0" err="1"/>
              <a:t>aktarılmasına</a:t>
            </a:r>
            <a:r>
              <a:rPr lang="en-US" sz="2800" dirty="0"/>
              <a:t> </a:t>
            </a:r>
            <a:r>
              <a:rPr lang="en-US" sz="2800" dirty="0" err="1"/>
              <a:t>yol</a:t>
            </a:r>
            <a:r>
              <a:rPr lang="en-US" sz="2800" dirty="0"/>
              <a:t> </a:t>
            </a:r>
            <a:r>
              <a:rPr lang="en-US" sz="2800" dirty="0" err="1"/>
              <a:t>açar</a:t>
            </a:r>
            <a:r>
              <a:rPr lang="en-US" sz="2800" dirty="0"/>
              <a:t>. </a:t>
            </a:r>
            <a:r>
              <a:rPr lang="en-US" sz="2800" dirty="0" err="1"/>
              <a:t>Ancak</a:t>
            </a:r>
            <a:r>
              <a:rPr lang="en-US" sz="2800" dirty="0"/>
              <a:t>, </a:t>
            </a:r>
            <a:r>
              <a:rPr lang="en-US" sz="2800" dirty="0" err="1"/>
              <a:t>bu</a:t>
            </a:r>
            <a:r>
              <a:rPr lang="en-US" sz="2800" dirty="0"/>
              <a:t> </a:t>
            </a:r>
            <a:r>
              <a:rPr lang="en-US" sz="2800" dirty="0" err="1"/>
              <a:t>enerji</a:t>
            </a:r>
            <a:r>
              <a:rPr lang="en-US" sz="2800" dirty="0"/>
              <a:t> </a:t>
            </a:r>
            <a:r>
              <a:rPr lang="en-US" sz="2800" dirty="0" err="1"/>
              <a:t>aktarımı</a:t>
            </a:r>
            <a:r>
              <a:rPr lang="en-US" sz="2800" dirty="0"/>
              <a:t> </a:t>
            </a:r>
            <a:r>
              <a:rPr lang="en-US" sz="2800" dirty="0" err="1"/>
              <a:t>ısınma</a:t>
            </a:r>
            <a:r>
              <a:rPr lang="en-US" sz="2800" dirty="0"/>
              <a:t> </a:t>
            </a:r>
            <a:r>
              <a:rPr lang="en-US" sz="2800" dirty="0" err="1"/>
              <a:t>veya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kimyasal</a:t>
            </a:r>
            <a:r>
              <a:rPr lang="en-US" sz="2800" dirty="0"/>
              <a:t> </a:t>
            </a:r>
            <a:r>
              <a:rPr lang="en-US" sz="2800" dirty="0" err="1"/>
              <a:t>aktivasyona</a:t>
            </a:r>
            <a:r>
              <a:rPr lang="en-US" sz="2800" dirty="0"/>
              <a:t> </a:t>
            </a:r>
            <a:r>
              <a:rPr lang="en-US" sz="2800" dirty="0" err="1"/>
              <a:t>yol</a:t>
            </a:r>
            <a:r>
              <a:rPr lang="en-US" sz="2800" dirty="0"/>
              <a:t> </a:t>
            </a:r>
            <a:r>
              <a:rPr lang="en-US" sz="2800" dirty="0" err="1"/>
              <a:t>açmaz</a:t>
            </a:r>
            <a:r>
              <a:rPr lang="en-US" sz="2800" dirty="0"/>
              <a:t>, </a:t>
            </a:r>
            <a:r>
              <a:rPr lang="en-US" sz="2800" dirty="0" err="1"/>
              <a:t>sadece</a:t>
            </a:r>
            <a:r>
              <a:rPr lang="en-US" sz="2800" dirty="0"/>
              <a:t> </a:t>
            </a:r>
            <a:r>
              <a:rPr lang="en-US" sz="2800" dirty="0" err="1"/>
              <a:t>mekanik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/>
              <a:t>ortamdaki</a:t>
            </a:r>
            <a:r>
              <a:rPr lang="en-US" sz="2800" dirty="0"/>
              <a:t> </a:t>
            </a:r>
            <a:r>
              <a:rPr lang="en-US" sz="2800" dirty="0" err="1"/>
              <a:t>taneciklerin</a:t>
            </a:r>
            <a:r>
              <a:rPr lang="en-US" sz="2800" dirty="0"/>
              <a:t> </a:t>
            </a:r>
            <a:r>
              <a:rPr lang="en-US" sz="2800" dirty="0" err="1"/>
              <a:t>etkinliklerinin</a:t>
            </a:r>
            <a:r>
              <a:rPr lang="en-US" sz="2800" dirty="0"/>
              <a:t> </a:t>
            </a:r>
            <a:r>
              <a:rPr lang="en-US" sz="2800" dirty="0" err="1"/>
              <a:t>artmasına</a:t>
            </a:r>
            <a:r>
              <a:rPr lang="en-US" sz="2800" dirty="0"/>
              <a:t> </a:t>
            </a:r>
            <a:r>
              <a:rPr lang="en-US" sz="2800" dirty="0" err="1"/>
              <a:t>yol</a:t>
            </a:r>
            <a:r>
              <a:rPr lang="en-US" sz="2800" dirty="0"/>
              <a:t> </a:t>
            </a:r>
            <a:r>
              <a:rPr lang="en-US" sz="2800" dirty="0" err="1"/>
              <a:t>açar</a:t>
            </a:r>
            <a:r>
              <a:rPr lang="en-US" sz="2800" dirty="0"/>
              <a:t>. </a:t>
            </a:r>
            <a:r>
              <a:rPr lang="en-US" sz="2800" dirty="0" err="1"/>
              <a:t>Özellikle</a:t>
            </a:r>
            <a:r>
              <a:rPr lang="en-US" sz="2800" dirty="0"/>
              <a:t> </a:t>
            </a:r>
            <a:r>
              <a:rPr lang="en-US" sz="2800" dirty="0" err="1"/>
              <a:t>katı</a:t>
            </a:r>
            <a:r>
              <a:rPr lang="en-US" sz="2800" dirty="0"/>
              <a:t> </a:t>
            </a:r>
            <a:r>
              <a:rPr lang="en-US" sz="2800" dirty="0" err="1"/>
              <a:t>maddelerin</a:t>
            </a:r>
            <a:r>
              <a:rPr lang="en-US" sz="2800" dirty="0"/>
              <a:t> </a:t>
            </a:r>
            <a:r>
              <a:rPr lang="en-US" sz="2800" dirty="0" err="1"/>
              <a:t>yüzeylerinden</a:t>
            </a:r>
            <a:r>
              <a:rPr lang="en-US" sz="2800" dirty="0"/>
              <a:t> </a:t>
            </a:r>
            <a:r>
              <a:rPr lang="en-US" sz="2800" dirty="0" err="1"/>
              <a:t>oksit</a:t>
            </a:r>
            <a:r>
              <a:rPr lang="en-US" sz="2800" dirty="0"/>
              <a:t> </a:t>
            </a:r>
            <a:r>
              <a:rPr lang="en-US" sz="2800" dirty="0" err="1"/>
              <a:t>tabakaları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kirlerin</a:t>
            </a:r>
            <a:r>
              <a:rPr lang="en-US" sz="2800" dirty="0"/>
              <a:t> </a:t>
            </a:r>
            <a:r>
              <a:rPr lang="en-US" sz="2800" dirty="0" err="1"/>
              <a:t>uzaklaşmasına</a:t>
            </a:r>
            <a:r>
              <a:rPr lang="en-US" sz="2800" dirty="0"/>
              <a:t> </a:t>
            </a:r>
            <a:r>
              <a:rPr lang="en-US" sz="2800" dirty="0" err="1"/>
              <a:t>yol</a:t>
            </a:r>
            <a:r>
              <a:rPr lang="en-US" sz="2800" dirty="0"/>
              <a:t> </a:t>
            </a:r>
            <a:r>
              <a:rPr lang="en-US" sz="2800" dirty="0" err="1"/>
              <a:t>açar</a:t>
            </a:r>
            <a:r>
              <a:rPr lang="en-US" sz="2800" dirty="0"/>
              <a:t>.</a:t>
            </a:r>
          </a:p>
          <a:p>
            <a:endParaRPr lang="en-US" sz="2600" b="1" dirty="0"/>
          </a:p>
        </p:txBody>
      </p:sp>
    </p:spTree>
    <p:extLst>
      <p:ext uri="{BB962C8B-B14F-4D97-AF65-F5344CB8AC3E}">
        <p14:creationId xmlns:p14="http://schemas.microsoft.com/office/powerpoint/2010/main" val="1732265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SONOKİMYA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556951"/>
            <a:ext cx="9905999" cy="5162347"/>
          </a:xfrm>
        </p:spPr>
        <p:txBody>
          <a:bodyPr>
            <a:normAutofit lnSpcReduction="10000"/>
          </a:bodyPr>
          <a:lstStyle/>
          <a:p>
            <a:r>
              <a:rPr lang="en-US" sz="2600" b="1" dirty="0" err="1"/>
              <a:t>Genel</a:t>
            </a:r>
            <a:r>
              <a:rPr lang="en-US" sz="2600" b="1" dirty="0"/>
              <a:t> </a:t>
            </a:r>
            <a:r>
              <a:rPr lang="en-US" sz="2600" b="1" dirty="0" err="1"/>
              <a:t>Bilgi</a:t>
            </a:r>
            <a:endParaRPr lang="en-US" sz="2600" b="1" dirty="0"/>
          </a:p>
          <a:p>
            <a:r>
              <a:rPr lang="en-US" sz="2800" dirty="0" err="1"/>
              <a:t>Ultrases</a:t>
            </a:r>
            <a:r>
              <a:rPr lang="en-US" sz="2800" dirty="0"/>
              <a:t> </a:t>
            </a:r>
            <a:r>
              <a:rPr lang="en-US" sz="2800" dirty="0" err="1"/>
              <a:t>dalgaları</a:t>
            </a:r>
            <a:r>
              <a:rPr lang="en-US" sz="2800" dirty="0"/>
              <a:t> (US) </a:t>
            </a:r>
            <a:r>
              <a:rPr lang="en-US" sz="2800" dirty="0" err="1"/>
              <a:t>moleküllerin</a:t>
            </a:r>
            <a:r>
              <a:rPr lang="en-US" sz="2800" dirty="0"/>
              <a:t> </a:t>
            </a:r>
            <a:r>
              <a:rPr lang="en-US" sz="2800" dirty="0" err="1"/>
              <a:t>kinetik</a:t>
            </a:r>
            <a:r>
              <a:rPr lang="en-US" sz="2800" dirty="0"/>
              <a:t> </a:t>
            </a:r>
            <a:r>
              <a:rPr lang="en-US" sz="2800" dirty="0" err="1"/>
              <a:t>kuramı</a:t>
            </a:r>
            <a:r>
              <a:rPr lang="en-US" sz="2800" dirty="0"/>
              <a:t> </a:t>
            </a:r>
            <a:r>
              <a:rPr lang="en-US" sz="2800" dirty="0" err="1"/>
              <a:t>için</a:t>
            </a:r>
            <a:r>
              <a:rPr lang="en-US" sz="2800" dirty="0"/>
              <a:t> </a:t>
            </a:r>
            <a:r>
              <a:rPr lang="en-US" sz="2800" dirty="0" err="1"/>
              <a:t>gerekli</a:t>
            </a:r>
            <a:r>
              <a:rPr lang="en-US" sz="2800" dirty="0"/>
              <a:t> </a:t>
            </a:r>
            <a:r>
              <a:rPr lang="en-US" sz="2800" dirty="0" err="1"/>
              <a:t>çarpışma</a:t>
            </a:r>
            <a:r>
              <a:rPr lang="en-US" sz="2800" dirty="0"/>
              <a:t> </a:t>
            </a:r>
            <a:r>
              <a:rPr lang="en-US" sz="2800" dirty="0" err="1"/>
              <a:t>sayısını</a:t>
            </a:r>
            <a:r>
              <a:rPr lang="en-US" sz="2800" dirty="0"/>
              <a:t> </a:t>
            </a:r>
            <a:r>
              <a:rPr lang="en-US" sz="2800" dirty="0" err="1"/>
              <a:t>arttırarak</a:t>
            </a:r>
            <a:r>
              <a:rPr lang="en-US" sz="2800" dirty="0"/>
              <a:t> </a:t>
            </a:r>
            <a:r>
              <a:rPr lang="en-US" sz="2800" dirty="0" err="1"/>
              <a:t>daha</a:t>
            </a:r>
            <a:r>
              <a:rPr lang="en-US" sz="2800" dirty="0"/>
              <a:t> </a:t>
            </a:r>
            <a:r>
              <a:rPr lang="en-US" sz="2800" dirty="0" err="1"/>
              <a:t>fazla</a:t>
            </a:r>
            <a:r>
              <a:rPr lang="en-US" sz="2800" dirty="0"/>
              <a:t> </a:t>
            </a:r>
            <a:r>
              <a:rPr lang="en-US" sz="2800" dirty="0" err="1"/>
              <a:t>tepkime</a:t>
            </a:r>
            <a:r>
              <a:rPr lang="en-US" sz="2800" dirty="0"/>
              <a:t> </a:t>
            </a:r>
            <a:r>
              <a:rPr lang="en-US" sz="2800" dirty="0" err="1"/>
              <a:t>imkanı</a:t>
            </a:r>
            <a:r>
              <a:rPr lang="en-US" sz="2800" dirty="0"/>
              <a:t> </a:t>
            </a:r>
            <a:r>
              <a:rPr lang="en-US" sz="2800" dirty="0" err="1"/>
              <a:t>sağlarlar</a:t>
            </a:r>
            <a:r>
              <a:rPr lang="en-US" sz="2800" dirty="0"/>
              <a:t>, </a:t>
            </a:r>
            <a:r>
              <a:rPr lang="en-US" sz="2800" dirty="0" err="1"/>
              <a:t>aynı</a:t>
            </a:r>
            <a:r>
              <a:rPr lang="en-US" sz="2800" dirty="0"/>
              <a:t> </a:t>
            </a:r>
            <a:r>
              <a:rPr lang="en-US" sz="2800" dirty="0" err="1"/>
              <a:t>zamanda</a:t>
            </a:r>
            <a:r>
              <a:rPr lang="en-US" sz="2800" dirty="0"/>
              <a:t> </a:t>
            </a:r>
            <a:r>
              <a:rPr lang="en-US" sz="2800" dirty="0" err="1"/>
              <a:t>katı</a:t>
            </a:r>
            <a:r>
              <a:rPr lang="en-US" sz="2800" dirty="0"/>
              <a:t> </a:t>
            </a:r>
            <a:r>
              <a:rPr lang="en-US" sz="2800" dirty="0" err="1"/>
              <a:t>reaktif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katalizörlerin</a:t>
            </a:r>
            <a:r>
              <a:rPr lang="en-US" sz="2800" dirty="0"/>
              <a:t> </a:t>
            </a:r>
            <a:r>
              <a:rPr lang="en-US" sz="2800" dirty="0" err="1"/>
              <a:t>yüzey</a:t>
            </a:r>
            <a:r>
              <a:rPr lang="en-US" sz="2800" dirty="0"/>
              <a:t> </a:t>
            </a:r>
            <a:r>
              <a:rPr lang="en-US" sz="2800" dirty="0" err="1"/>
              <a:t>etkinliklerini</a:t>
            </a:r>
            <a:r>
              <a:rPr lang="en-US" sz="2800" dirty="0"/>
              <a:t> </a:t>
            </a:r>
            <a:r>
              <a:rPr lang="en-US" sz="2800" dirty="0" err="1"/>
              <a:t>çok</a:t>
            </a:r>
            <a:r>
              <a:rPr lang="en-US" sz="2800" dirty="0"/>
              <a:t> </a:t>
            </a:r>
            <a:r>
              <a:rPr lang="en-US" sz="2800" dirty="0" err="1"/>
              <a:t>arttırırak</a:t>
            </a:r>
            <a:r>
              <a:rPr lang="en-US" sz="2800" dirty="0"/>
              <a:t> </a:t>
            </a:r>
            <a:r>
              <a:rPr lang="en-US" sz="2800" dirty="0" err="1"/>
              <a:t>daha</a:t>
            </a:r>
            <a:r>
              <a:rPr lang="en-US" sz="2800" dirty="0"/>
              <a:t> </a:t>
            </a:r>
            <a:r>
              <a:rPr lang="en-US" sz="2800" dirty="0" err="1"/>
              <a:t>hızlı</a:t>
            </a:r>
            <a:r>
              <a:rPr lang="en-US" sz="2800" dirty="0"/>
              <a:t> </a:t>
            </a:r>
            <a:r>
              <a:rPr lang="en-US" sz="2800" dirty="0" err="1"/>
              <a:t>tepkime</a:t>
            </a:r>
            <a:r>
              <a:rPr lang="en-US" sz="2800" dirty="0"/>
              <a:t> </a:t>
            </a:r>
            <a:r>
              <a:rPr lang="en-US" sz="2800" dirty="0" err="1"/>
              <a:t>vermelerine</a:t>
            </a:r>
            <a:r>
              <a:rPr lang="en-US" sz="2800" dirty="0"/>
              <a:t> </a:t>
            </a:r>
            <a:r>
              <a:rPr lang="en-US" sz="2800" dirty="0" err="1"/>
              <a:t>katkı</a:t>
            </a:r>
            <a:r>
              <a:rPr lang="en-US" sz="2800" dirty="0"/>
              <a:t> </a:t>
            </a:r>
            <a:r>
              <a:rPr lang="en-US" sz="2800" dirty="0" err="1"/>
              <a:t>sağlarlar</a:t>
            </a:r>
            <a:r>
              <a:rPr lang="en-US" sz="2800" dirty="0"/>
              <a:t>. </a:t>
            </a:r>
          </a:p>
          <a:p>
            <a:r>
              <a:rPr lang="en-US" sz="2800" dirty="0"/>
              <a:t>Bu </a:t>
            </a:r>
            <a:r>
              <a:rPr lang="en-US" sz="2800" dirty="0" err="1"/>
              <a:t>yolla</a:t>
            </a:r>
            <a:r>
              <a:rPr lang="en-US" sz="2800" dirty="0"/>
              <a:t> </a:t>
            </a:r>
            <a:r>
              <a:rPr lang="en-US" sz="2800" dirty="0" err="1"/>
              <a:t>birçok</a:t>
            </a:r>
            <a:r>
              <a:rPr lang="en-US" sz="2800" dirty="0"/>
              <a:t> </a:t>
            </a:r>
            <a:r>
              <a:rPr lang="en-US" sz="2800" dirty="0" err="1"/>
              <a:t>tepkime</a:t>
            </a:r>
            <a:r>
              <a:rPr lang="en-US" sz="2800" dirty="0"/>
              <a:t> </a:t>
            </a:r>
            <a:r>
              <a:rPr lang="en-US" sz="2800" dirty="0" err="1"/>
              <a:t>çok</a:t>
            </a:r>
            <a:r>
              <a:rPr lang="en-US" sz="2800" dirty="0"/>
              <a:t> </a:t>
            </a:r>
            <a:r>
              <a:rPr lang="en-US" sz="2800" dirty="0" err="1"/>
              <a:t>kısa</a:t>
            </a:r>
            <a:r>
              <a:rPr lang="en-US" sz="2800" dirty="0"/>
              <a:t> </a:t>
            </a:r>
            <a:r>
              <a:rPr lang="en-US" sz="2800" dirty="0" err="1"/>
              <a:t>sürelerde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düşük</a:t>
            </a:r>
            <a:r>
              <a:rPr lang="en-US" sz="2800" dirty="0"/>
              <a:t> </a:t>
            </a:r>
            <a:r>
              <a:rPr lang="en-US" sz="2800" dirty="0" err="1"/>
              <a:t>sıcaklıklarda</a:t>
            </a:r>
            <a:r>
              <a:rPr lang="en-US" sz="2800" dirty="0"/>
              <a:t> </a:t>
            </a:r>
            <a:r>
              <a:rPr lang="en-US" sz="2800" dirty="0" err="1"/>
              <a:t>meydan</a:t>
            </a:r>
            <a:r>
              <a:rPr lang="en-US" sz="2800" dirty="0"/>
              <a:t> </a:t>
            </a:r>
            <a:r>
              <a:rPr lang="en-US" sz="2800" dirty="0" err="1"/>
              <a:t>gelebilir</a:t>
            </a:r>
            <a:r>
              <a:rPr lang="en-US" sz="2800" dirty="0"/>
              <a:t>. </a:t>
            </a:r>
          </a:p>
          <a:p>
            <a:r>
              <a:rPr lang="en-US" sz="2800" dirty="0" err="1"/>
              <a:t>Örneğin</a:t>
            </a:r>
            <a:r>
              <a:rPr lang="en-US" sz="2800" dirty="0"/>
              <a:t> </a:t>
            </a:r>
            <a:r>
              <a:rPr lang="en-US" sz="2800" dirty="0" err="1"/>
              <a:t>organometalik</a:t>
            </a:r>
            <a:r>
              <a:rPr lang="en-US" sz="2800" dirty="0"/>
              <a:t> </a:t>
            </a:r>
            <a:r>
              <a:rPr lang="en-US" sz="2800" dirty="0" err="1"/>
              <a:t>reaktiflerin</a:t>
            </a:r>
            <a:r>
              <a:rPr lang="en-US" sz="2800" dirty="0"/>
              <a:t> </a:t>
            </a:r>
            <a:r>
              <a:rPr lang="en-US" sz="2800" dirty="0" err="1"/>
              <a:t>hazırlandığı</a:t>
            </a:r>
            <a:r>
              <a:rPr lang="en-US" sz="2800" dirty="0"/>
              <a:t> </a:t>
            </a:r>
            <a:r>
              <a:rPr lang="en-US" sz="2800" dirty="0" err="1"/>
              <a:t>tepkimeler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metal </a:t>
            </a:r>
            <a:r>
              <a:rPr lang="en-US" sz="2800" dirty="0" err="1"/>
              <a:t>katalizörlerin</a:t>
            </a:r>
            <a:r>
              <a:rPr lang="en-US" sz="2800" dirty="0"/>
              <a:t> </a:t>
            </a:r>
            <a:r>
              <a:rPr lang="en-US" sz="2800" dirty="0" err="1"/>
              <a:t>kullanıldığı</a:t>
            </a:r>
            <a:r>
              <a:rPr lang="en-US" sz="2800" dirty="0"/>
              <a:t> </a:t>
            </a:r>
            <a:r>
              <a:rPr lang="en-US" sz="2800" dirty="0" err="1"/>
              <a:t>tepkimelerde</a:t>
            </a:r>
            <a:r>
              <a:rPr lang="en-US" sz="2800" dirty="0"/>
              <a:t> </a:t>
            </a:r>
            <a:r>
              <a:rPr lang="en-US" sz="2800" dirty="0" err="1"/>
              <a:t>çok</a:t>
            </a:r>
            <a:r>
              <a:rPr lang="en-US" sz="2800" dirty="0"/>
              <a:t> </a:t>
            </a:r>
            <a:r>
              <a:rPr lang="en-US" sz="2800" dirty="0" err="1"/>
              <a:t>yüksek</a:t>
            </a:r>
            <a:r>
              <a:rPr lang="en-US" sz="2800" dirty="0"/>
              <a:t> </a:t>
            </a:r>
            <a:r>
              <a:rPr lang="en-US" sz="2800" dirty="0" err="1"/>
              <a:t>başarılar</a:t>
            </a:r>
            <a:r>
              <a:rPr lang="en-US" sz="2800" dirty="0"/>
              <a:t> </a:t>
            </a:r>
            <a:r>
              <a:rPr lang="en-US" sz="2800" dirty="0" err="1"/>
              <a:t>elde</a:t>
            </a:r>
            <a:r>
              <a:rPr lang="en-US" sz="2800" dirty="0"/>
              <a:t> </a:t>
            </a:r>
            <a:r>
              <a:rPr lang="en-US" sz="2800" dirty="0" err="1"/>
              <a:t>edilmiştir</a:t>
            </a:r>
            <a:r>
              <a:rPr lang="en-US" sz="2800" dirty="0"/>
              <a:t>.</a:t>
            </a:r>
          </a:p>
          <a:p>
            <a:endParaRPr lang="en-US" sz="2600" b="1" dirty="0"/>
          </a:p>
        </p:txBody>
      </p:sp>
    </p:spTree>
    <p:extLst>
      <p:ext uri="{BB962C8B-B14F-4D97-AF65-F5344CB8AC3E}">
        <p14:creationId xmlns:p14="http://schemas.microsoft.com/office/powerpoint/2010/main" val="944553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SONOKİMYA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860782"/>
            <a:ext cx="9905999" cy="4858516"/>
          </a:xfrm>
        </p:spPr>
        <p:txBody>
          <a:bodyPr>
            <a:normAutofit/>
          </a:bodyPr>
          <a:lstStyle/>
          <a:p>
            <a:r>
              <a:rPr lang="en-US" sz="2600" b="1" dirty="0" err="1"/>
              <a:t>Genel</a:t>
            </a:r>
            <a:r>
              <a:rPr lang="en-US" sz="2600" b="1" dirty="0"/>
              <a:t> </a:t>
            </a:r>
            <a:r>
              <a:rPr lang="en-US" sz="2600" b="1" dirty="0" err="1"/>
              <a:t>Bilgi</a:t>
            </a:r>
            <a:endParaRPr lang="en-US" sz="2600" b="1" dirty="0"/>
          </a:p>
          <a:p>
            <a:r>
              <a:rPr lang="en-US" sz="2800" dirty="0" err="1"/>
              <a:t>Ultrases</a:t>
            </a:r>
            <a:r>
              <a:rPr lang="en-US" sz="2800" dirty="0"/>
              <a:t> </a:t>
            </a:r>
            <a:r>
              <a:rPr lang="en-US" sz="2800" dirty="0" err="1"/>
              <a:t>cihazları</a:t>
            </a:r>
            <a:r>
              <a:rPr lang="en-US" sz="2800" dirty="0"/>
              <a:t> </a:t>
            </a:r>
            <a:r>
              <a:rPr lang="en-US" sz="2800" dirty="0" err="1"/>
              <a:t>laboratuvarlarda</a:t>
            </a:r>
            <a:r>
              <a:rPr lang="en-US" sz="2800" dirty="0"/>
              <a:t> </a:t>
            </a:r>
            <a:r>
              <a:rPr lang="en-US" sz="2800" dirty="0" err="1"/>
              <a:t>yaygın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/>
              <a:t>temizleyici</a:t>
            </a:r>
            <a:r>
              <a:rPr lang="en-US" sz="2800" dirty="0"/>
              <a:t> </a:t>
            </a:r>
            <a:r>
              <a:rPr lang="en-US" sz="2800" dirty="0" err="1"/>
              <a:t>sonik</a:t>
            </a:r>
            <a:r>
              <a:rPr lang="en-US" sz="2800" dirty="0"/>
              <a:t> </a:t>
            </a:r>
            <a:r>
              <a:rPr lang="en-US" sz="2800" dirty="0" err="1"/>
              <a:t>banyo</a:t>
            </a:r>
            <a:r>
              <a:rPr lang="en-US" sz="2800" dirty="0"/>
              <a:t> </a:t>
            </a:r>
            <a:r>
              <a:rPr lang="en-US" sz="2800" dirty="0" err="1"/>
              <a:t>veya</a:t>
            </a:r>
            <a:r>
              <a:rPr lang="en-US" sz="2800" dirty="0"/>
              <a:t> </a:t>
            </a:r>
            <a:r>
              <a:rPr lang="en-US" sz="2800" dirty="0" err="1"/>
              <a:t>emülsifiye</a:t>
            </a:r>
            <a:r>
              <a:rPr lang="en-US" sz="2800" dirty="0"/>
              <a:t> </a:t>
            </a:r>
            <a:r>
              <a:rPr lang="en-US" sz="2800" dirty="0" err="1"/>
              <a:t>edici</a:t>
            </a:r>
            <a:r>
              <a:rPr lang="en-US" sz="2800" dirty="0"/>
              <a:t> </a:t>
            </a:r>
            <a:r>
              <a:rPr lang="en-US" sz="2800" dirty="0" err="1"/>
              <a:t>sonik</a:t>
            </a:r>
            <a:r>
              <a:rPr lang="en-US" sz="2800" dirty="0"/>
              <a:t> </a:t>
            </a:r>
            <a:r>
              <a:rPr lang="en-US" sz="2800" dirty="0" err="1"/>
              <a:t>prob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/>
              <a:t>kullanılır</a:t>
            </a:r>
            <a:r>
              <a:rPr lang="en-US" sz="2800" dirty="0"/>
              <a:t>.</a:t>
            </a:r>
            <a:endParaRPr lang="en-US" sz="2600" b="1" dirty="0"/>
          </a:p>
          <a:p>
            <a:r>
              <a:rPr lang="en-US" sz="2800" dirty="0" err="1"/>
              <a:t>Ultrases</a:t>
            </a:r>
            <a:r>
              <a:rPr lang="en-US" sz="2800" dirty="0"/>
              <a:t> </a:t>
            </a:r>
            <a:r>
              <a:rPr lang="en-US" sz="2800" dirty="0" err="1"/>
              <a:t>cihazları</a:t>
            </a:r>
            <a:r>
              <a:rPr lang="en-US" sz="2800" dirty="0"/>
              <a:t> </a:t>
            </a:r>
            <a:r>
              <a:rPr lang="en-US" sz="2800" dirty="0" err="1"/>
              <a:t>kolay</a:t>
            </a:r>
            <a:r>
              <a:rPr lang="en-US" sz="2800" dirty="0"/>
              <a:t> </a:t>
            </a:r>
            <a:r>
              <a:rPr lang="en-US" sz="2800" dirty="0" err="1"/>
              <a:t>temin</a:t>
            </a:r>
            <a:r>
              <a:rPr lang="en-US" sz="2800" dirty="0"/>
              <a:t> </a:t>
            </a:r>
            <a:r>
              <a:rPr lang="en-US" sz="2800" dirty="0" err="1"/>
              <a:t>edilmeleri</a:t>
            </a:r>
            <a:r>
              <a:rPr lang="en-US" sz="2800" dirty="0"/>
              <a:t> </a:t>
            </a:r>
            <a:r>
              <a:rPr lang="en-US" sz="2800" dirty="0" err="1"/>
              <a:t>nedeniyle</a:t>
            </a:r>
            <a:r>
              <a:rPr lang="en-US" sz="2800" dirty="0"/>
              <a:t> her </a:t>
            </a:r>
            <a:r>
              <a:rPr lang="en-US" sz="2800" dirty="0" err="1"/>
              <a:t>laboratuvarda</a:t>
            </a:r>
            <a:r>
              <a:rPr lang="en-US" sz="2800" dirty="0"/>
              <a:t> </a:t>
            </a:r>
            <a:r>
              <a:rPr lang="en-US" sz="2800" dirty="0" err="1"/>
              <a:t>kolaylıkla</a:t>
            </a:r>
            <a:r>
              <a:rPr lang="en-US" sz="2800" dirty="0"/>
              <a:t> </a:t>
            </a:r>
            <a:r>
              <a:rPr lang="en-US" sz="2800" dirty="0" err="1"/>
              <a:t>sentez</a:t>
            </a:r>
            <a:r>
              <a:rPr lang="en-US" sz="2800" dirty="0"/>
              <a:t> </a:t>
            </a:r>
            <a:r>
              <a:rPr lang="en-US" sz="2800" dirty="0" err="1"/>
              <a:t>tepkimelerinde</a:t>
            </a:r>
            <a:r>
              <a:rPr lang="en-US" sz="2800" dirty="0"/>
              <a:t> </a:t>
            </a:r>
            <a:r>
              <a:rPr lang="en-US" sz="2800" dirty="0" err="1"/>
              <a:t>kullanılabilir</a:t>
            </a:r>
            <a:r>
              <a:rPr lang="en-US" sz="2800" dirty="0"/>
              <a:t>. </a:t>
            </a:r>
          </a:p>
          <a:p>
            <a:r>
              <a:rPr lang="en-US" sz="2800" dirty="0" err="1"/>
              <a:t>Birçok</a:t>
            </a:r>
            <a:r>
              <a:rPr lang="en-US" sz="2800" dirty="0"/>
              <a:t> </a:t>
            </a:r>
            <a:r>
              <a:rPr lang="en-US" sz="2800" dirty="0" err="1"/>
              <a:t>reaksiyon</a:t>
            </a:r>
            <a:r>
              <a:rPr lang="en-US" sz="2800" dirty="0"/>
              <a:t> </a:t>
            </a:r>
            <a:r>
              <a:rPr lang="en-US" sz="2800" dirty="0" err="1"/>
              <a:t>bu</a:t>
            </a:r>
            <a:r>
              <a:rPr lang="en-US" sz="2800" dirty="0"/>
              <a:t> </a:t>
            </a:r>
            <a:r>
              <a:rPr lang="en-US" sz="2800" dirty="0" err="1"/>
              <a:t>yolla</a:t>
            </a:r>
            <a:r>
              <a:rPr lang="en-US" sz="2800" dirty="0"/>
              <a:t> </a:t>
            </a:r>
            <a:r>
              <a:rPr lang="en-US" sz="2800" dirty="0" err="1"/>
              <a:t>gerçekleştirilmiştir</a:t>
            </a:r>
            <a:r>
              <a:rPr lang="en-US" sz="2800" dirty="0"/>
              <a:t>, </a:t>
            </a:r>
            <a:r>
              <a:rPr lang="en-US" sz="2800" dirty="0" err="1"/>
              <a:t>aşağıda</a:t>
            </a:r>
            <a:r>
              <a:rPr lang="en-US" sz="2800" dirty="0"/>
              <a:t> </a:t>
            </a:r>
            <a:r>
              <a:rPr lang="en-US" sz="2800" dirty="0" err="1"/>
              <a:t>bunlara</a:t>
            </a:r>
            <a:r>
              <a:rPr lang="en-US" sz="2800" dirty="0"/>
              <a:t> </a:t>
            </a:r>
            <a:r>
              <a:rPr lang="en-US" sz="2800" dirty="0" err="1"/>
              <a:t>bazı</a:t>
            </a:r>
            <a:r>
              <a:rPr lang="en-US" sz="2800" dirty="0"/>
              <a:t> </a:t>
            </a:r>
            <a:r>
              <a:rPr lang="en-US" sz="2800" dirty="0" err="1"/>
              <a:t>örnekler</a:t>
            </a:r>
            <a:r>
              <a:rPr lang="en-US" sz="2800" dirty="0"/>
              <a:t> </a:t>
            </a:r>
            <a:r>
              <a:rPr lang="en-US" sz="2800" dirty="0" err="1"/>
              <a:t>verilmiştir</a:t>
            </a:r>
            <a:r>
              <a:rPr lang="en-US" sz="2800" dirty="0"/>
              <a:t>.</a:t>
            </a:r>
          </a:p>
          <a:p>
            <a:endParaRPr lang="en-US" sz="2600" b="1" dirty="0"/>
          </a:p>
        </p:txBody>
      </p:sp>
    </p:spTree>
    <p:extLst>
      <p:ext uri="{BB962C8B-B14F-4D97-AF65-F5344CB8AC3E}">
        <p14:creationId xmlns:p14="http://schemas.microsoft.com/office/powerpoint/2010/main" val="2090584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SONOKİMYA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556951"/>
            <a:ext cx="9905999" cy="5162347"/>
          </a:xfrm>
        </p:spPr>
        <p:txBody>
          <a:bodyPr>
            <a:normAutofit/>
          </a:bodyPr>
          <a:lstStyle/>
          <a:p>
            <a:r>
              <a:rPr lang="en-US" sz="2600" b="1" dirty="0" err="1"/>
              <a:t>Ultrases</a:t>
            </a:r>
            <a:r>
              <a:rPr lang="en-US" sz="2600" b="1" dirty="0"/>
              <a:t> </a:t>
            </a:r>
            <a:r>
              <a:rPr lang="en-US" sz="2600" b="1" dirty="0" err="1"/>
              <a:t>Dalgaları</a:t>
            </a:r>
            <a:r>
              <a:rPr lang="en-US" sz="2600" b="1" dirty="0"/>
              <a:t> </a:t>
            </a:r>
            <a:r>
              <a:rPr lang="en-US" sz="2600" b="1" dirty="0" err="1"/>
              <a:t>ile</a:t>
            </a:r>
            <a:r>
              <a:rPr lang="en-US" sz="2600" b="1" dirty="0"/>
              <a:t> </a:t>
            </a:r>
            <a:r>
              <a:rPr lang="en-US" sz="2600" b="1" dirty="0" err="1"/>
              <a:t>Gerçekleştirilen</a:t>
            </a:r>
            <a:r>
              <a:rPr lang="en-US" sz="2600" b="1" dirty="0"/>
              <a:t> </a:t>
            </a:r>
            <a:r>
              <a:rPr lang="en-US" sz="2600" b="1" dirty="0" err="1"/>
              <a:t>Tepkimeler</a:t>
            </a:r>
            <a:endParaRPr lang="en-US" sz="2600" b="1" dirty="0"/>
          </a:p>
          <a:p>
            <a:r>
              <a:rPr lang="en-US" sz="2600" dirty="0" err="1"/>
              <a:t>Ultrases</a:t>
            </a:r>
            <a:r>
              <a:rPr lang="en-US" sz="2600" dirty="0"/>
              <a:t> </a:t>
            </a:r>
            <a:r>
              <a:rPr lang="en-US" sz="2600" dirty="0" err="1"/>
              <a:t>dalgalarının</a:t>
            </a:r>
            <a:r>
              <a:rPr lang="en-US" sz="2600" dirty="0"/>
              <a:t> </a:t>
            </a:r>
            <a:r>
              <a:rPr lang="en-US" sz="2600" dirty="0" err="1"/>
              <a:t>organik</a:t>
            </a:r>
            <a:r>
              <a:rPr lang="en-US" sz="2600" dirty="0"/>
              <a:t> </a:t>
            </a:r>
            <a:r>
              <a:rPr lang="en-US" sz="2600" dirty="0" err="1"/>
              <a:t>reaksiyonlarda</a:t>
            </a:r>
            <a:r>
              <a:rPr lang="en-US" sz="2600" dirty="0"/>
              <a:t> </a:t>
            </a:r>
            <a:r>
              <a:rPr lang="en-US" sz="2600" dirty="0" err="1"/>
              <a:t>kullanımları</a:t>
            </a:r>
            <a:r>
              <a:rPr lang="en-US" sz="2600" dirty="0"/>
              <a:t> son </a:t>
            </a:r>
            <a:r>
              <a:rPr lang="en-US" sz="2600" dirty="0" err="1"/>
              <a:t>onbeş</a:t>
            </a:r>
            <a:r>
              <a:rPr lang="en-US" sz="2600" dirty="0"/>
              <a:t> </a:t>
            </a:r>
            <a:r>
              <a:rPr lang="en-US" sz="2600" dirty="0" err="1"/>
              <a:t>yıl</a:t>
            </a:r>
            <a:r>
              <a:rPr lang="en-US" sz="2600" dirty="0"/>
              <a:t> </a:t>
            </a:r>
            <a:r>
              <a:rPr lang="en-US" sz="2600" dirty="0" err="1"/>
              <a:t>içerisinde</a:t>
            </a:r>
            <a:r>
              <a:rPr lang="en-US" sz="2600" dirty="0"/>
              <a:t> </a:t>
            </a:r>
            <a:r>
              <a:rPr lang="en-US" sz="2600" dirty="0" err="1"/>
              <a:t>önem</a:t>
            </a:r>
            <a:r>
              <a:rPr lang="en-US" sz="2600" dirty="0"/>
              <a:t> </a:t>
            </a:r>
            <a:r>
              <a:rPr lang="en-US" sz="2600" dirty="0" err="1"/>
              <a:t>kazanmaya</a:t>
            </a:r>
            <a:r>
              <a:rPr lang="en-US" sz="2600" dirty="0"/>
              <a:t> </a:t>
            </a:r>
            <a:r>
              <a:rPr lang="en-US" sz="2600" dirty="0" err="1"/>
              <a:t>başlamıştır</a:t>
            </a:r>
            <a:r>
              <a:rPr lang="en-US" sz="2600" dirty="0"/>
              <a:t>.</a:t>
            </a:r>
          </a:p>
          <a:p>
            <a:r>
              <a:rPr lang="en-US" sz="2600" dirty="0"/>
              <a:t>Bu </a:t>
            </a:r>
            <a:r>
              <a:rPr lang="en-US" sz="2600" dirty="0" err="1"/>
              <a:t>konuda</a:t>
            </a:r>
            <a:r>
              <a:rPr lang="en-US" sz="2600" dirty="0"/>
              <a:t> </a:t>
            </a:r>
            <a:r>
              <a:rPr lang="en-US" sz="2600" dirty="0" err="1"/>
              <a:t>oldukça</a:t>
            </a:r>
            <a:r>
              <a:rPr lang="en-US" sz="2600" dirty="0"/>
              <a:t> </a:t>
            </a:r>
            <a:r>
              <a:rPr lang="en-US" sz="2600" dirty="0" err="1"/>
              <a:t>fazla</a:t>
            </a:r>
            <a:r>
              <a:rPr lang="en-US" sz="2600" dirty="0"/>
              <a:t> </a:t>
            </a:r>
            <a:r>
              <a:rPr lang="en-US" sz="2600" dirty="0" err="1"/>
              <a:t>örnek</a:t>
            </a:r>
            <a:r>
              <a:rPr lang="en-US" sz="2600" dirty="0"/>
              <a:t> </a:t>
            </a:r>
            <a:r>
              <a:rPr lang="en-US" sz="2600" dirty="0" err="1"/>
              <a:t>literatürde</a:t>
            </a:r>
            <a:r>
              <a:rPr lang="en-US" sz="2600" dirty="0"/>
              <a:t> </a:t>
            </a:r>
            <a:r>
              <a:rPr lang="en-US" sz="2600" dirty="0" err="1"/>
              <a:t>yer</a:t>
            </a:r>
            <a:r>
              <a:rPr lang="en-US" sz="2600" dirty="0"/>
              <a:t> </a:t>
            </a:r>
            <a:r>
              <a:rPr lang="en-US" sz="2600" dirty="0" err="1"/>
              <a:t>almaktadır</a:t>
            </a:r>
            <a:r>
              <a:rPr lang="en-US" sz="2600" dirty="0"/>
              <a:t>.</a:t>
            </a:r>
          </a:p>
          <a:p>
            <a:pPr lvl="0"/>
            <a:r>
              <a:rPr lang="en-US" sz="2600" b="1" dirty="0" err="1"/>
              <a:t>Ultrases</a:t>
            </a:r>
            <a:r>
              <a:rPr lang="en-US" sz="2600" b="1" dirty="0"/>
              <a:t> </a:t>
            </a:r>
            <a:r>
              <a:rPr lang="en-US" sz="2600" b="1" dirty="0" err="1"/>
              <a:t>dalgaları</a:t>
            </a:r>
            <a:r>
              <a:rPr lang="en-US" sz="2600" b="1" dirty="0"/>
              <a:t>; </a:t>
            </a:r>
            <a:r>
              <a:rPr lang="en-US" sz="2600" b="1" dirty="0" err="1"/>
              <a:t>e</a:t>
            </a:r>
            <a:r>
              <a:rPr lang="en-US" sz="2800" dirty="0" err="1"/>
              <a:t>sterleşme</a:t>
            </a:r>
            <a:r>
              <a:rPr lang="en-US" sz="2800" dirty="0"/>
              <a:t> </a:t>
            </a:r>
            <a:r>
              <a:rPr lang="en-US" sz="2800" dirty="0" err="1"/>
              <a:t>reaksiyonları</a:t>
            </a:r>
            <a:r>
              <a:rPr lang="en-US" sz="2800" dirty="0"/>
              <a:t>, </a:t>
            </a:r>
            <a:r>
              <a:rPr lang="en-US" sz="2800" dirty="0" err="1"/>
              <a:t>hidroliz</a:t>
            </a:r>
            <a:r>
              <a:rPr lang="en-US" sz="2800" dirty="0"/>
              <a:t> </a:t>
            </a:r>
            <a:r>
              <a:rPr lang="en-US" sz="2800" dirty="0" err="1"/>
              <a:t>reaksiyonları</a:t>
            </a:r>
            <a:r>
              <a:rPr lang="en-US" sz="2800" dirty="0"/>
              <a:t>, </a:t>
            </a:r>
            <a:r>
              <a:rPr lang="en-US" sz="2800" dirty="0" err="1"/>
              <a:t>sübstitüsyon</a:t>
            </a:r>
            <a:r>
              <a:rPr lang="en-US" sz="2800" dirty="0"/>
              <a:t> </a:t>
            </a:r>
            <a:r>
              <a:rPr lang="en-US" sz="2800" dirty="0" err="1"/>
              <a:t>reaksiyonları</a:t>
            </a:r>
            <a:r>
              <a:rPr lang="en-US" sz="2800" dirty="0"/>
              <a:t>, </a:t>
            </a:r>
            <a:r>
              <a:rPr lang="en-US" sz="2800" dirty="0" err="1"/>
              <a:t>katılma</a:t>
            </a:r>
            <a:r>
              <a:rPr lang="en-US" sz="2800" dirty="0"/>
              <a:t> </a:t>
            </a:r>
            <a:r>
              <a:rPr lang="en-US" sz="2800" dirty="0" err="1"/>
              <a:t>reaksiyonları</a:t>
            </a:r>
            <a:r>
              <a:rPr lang="en-US" sz="2800" dirty="0"/>
              <a:t>, </a:t>
            </a:r>
            <a:r>
              <a:rPr lang="en-US" sz="2800" dirty="0" err="1"/>
              <a:t>alkilleme</a:t>
            </a:r>
            <a:r>
              <a:rPr lang="en-US" sz="2800" dirty="0"/>
              <a:t> </a:t>
            </a:r>
            <a:r>
              <a:rPr lang="en-US" sz="2800" dirty="0" err="1"/>
              <a:t>reaksiyonları</a:t>
            </a:r>
            <a:r>
              <a:rPr lang="en-US" sz="2800" dirty="0"/>
              <a:t>, </a:t>
            </a:r>
            <a:r>
              <a:rPr lang="en-US" sz="2800" dirty="0" err="1"/>
              <a:t>yükseltgenme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indirgenme</a:t>
            </a:r>
            <a:r>
              <a:rPr lang="en-US" sz="2800" dirty="0"/>
              <a:t> </a:t>
            </a:r>
            <a:r>
              <a:rPr lang="en-US" sz="2800" dirty="0" err="1"/>
              <a:t>reaksiyonları</a:t>
            </a:r>
            <a:r>
              <a:rPr lang="en-US" sz="2800" dirty="0"/>
              <a:t>, </a:t>
            </a:r>
            <a:r>
              <a:rPr lang="en-US" sz="2800" dirty="0" err="1"/>
              <a:t>eşleşme</a:t>
            </a:r>
            <a:r>
              <a:rPr lang="en-US" sz="2800" dirty="0"/>
              <a:t> </a:t>
            </a:r>
            <a:r>
              <a:rPr lang="en-US" sz="2800" dirty="0" err="1"/>
              <a:t>reaksiyonları</a:t>
            </a:r>
            <a:r>
              <a:rPr lang="en-US" sz="2800" dirty="0"/>
              <a:t> </a:t>
            </a:r>
            <a:r>
              <a:rPr lang="en-US" sz="2800" dirty="0" err="1"/>
              <a:t>gibi</a:t>
            </a:r>
            <a:r>
              <a:rPr lang="en-US" sz="2800" dirty="0"/>
              <a:t> </a:t>
            </a:r>
            <a:r>
              <a:rPr lang="en-US" sz="2800" dirty="0" err="1"/>
              <a:t>birçok</a:t>
            </a:r>
            <a:r>
              <a:rPr lang="en-US" sz="2800" dirty="0"/>
              <a:t> </a:t>
            </a:r>
            <a:r>
              <a:rPr lang="en-US" sz="2800" dirty="0" err="1"/>
              <a:t>reaksiyonda</a:t>
            </a:r>
            <a:r>
              <a:rPr lang="en-US" sz="2800" dirty="0"/>
              <a:t> </a:t>
            </a:r>
            <a:r>
              <a:rPr lang="en-US" sz="2800" dirty="0" err="1"/>
              <a:t>başarılı</a:t>
            </a:r>
            <a:r>
              <a:rPr lang="en-US" sz="2800" dirty="0"/>
              <a:t> </a:t>
            </a:r>
            <a:r>
              <a:rPr lang="en-US" sz="2800" dirty="0" err="1"/>
              <a:t>sonuçlar</a:t>
            </a:r>
            <a:r>
              <a:rPr lang="en-US" sz="2800" dirty="0"/>
              <a:t> </a:t>
            </a:r>
            <a:r>
              <a:rPr lang="en-US" sz="2800" dirty="0" err="1"/>
              <a:t>vermiştir</a:t>
            </a:r>
            <a:r>
              <a:rPr lang="en-US" sz="2800" dirty="0"/>
              <a:t>.</a:t>
            </a:r>
            <a:endParaRPr lang="en-US" sz="2600" b="1" dirty="0"/>
          </a:p>
          <a:p>
            <a:endParaRPr lang="en-US" sz="2600" b="1" dirty="0"/>
          </a:p>
        </p:txBody>
      </p:sp>
    </p:spTree>
    <p:extLst>
      <p:ext uri="{BB962C8B-B14F-4D97-AF65-F5344CB8AC3E}">
        <p14:creationId xmlns:p14="http://schemas.microsoft.com/office/powerpoint/2010/main" val="18942137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557</TotalTime>
  <Words>1252</Words>
  <Application>Microsoft Office PowerPoint</Application>
  <PresentationFormat>Geniş ekran</PresentationFormat>
  <Paragraphs>144</Paragraphs>
  <Slides>28</Slides>
  <Notes>27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3" baseType="lpstr">
      <vt:lpstr>Arial</vt:lpstr>
      <vt:lpstr>Calibri</vt:lpstr>
      <vt:lpstr>Symbol</vt:lpstr>
      <vt:lpstr>Tw Cen MT</vt:lpstr>
      <vt:lpstr>Circuit</vt:lpstr>
      <vt:lpstr>801300725880 İleri Organik Kimya_</vt:lpstr>
      <vt:lpstr>Konu: SONOKİMYA</vt:lpstr>
      <vt:lpstr>Konu: SONOKİMYA</vt:lpstr>
      <vt:lpstr>Konu: SONOKİMYA</vt:lpstr>
      <vt:lpstr>Konu: SONOKİMYA</vt:lpstr>
      <vt:lpstr>Konu: SONOKİMYA</vt:lpstr>
      <vt:lpstr>Konu: SONOKİMYA</vt:lpstr>
      <vt:lpstr>Konu: SONOKİMYA</vt:lpstr>
      <vt:lpstr>Konu: SONOKİMYA</vt:lpstr>
      <vt:lpstr>Konu: SONOKİMYA</vt:lpstr>
      <vt:lpstr>Konu: SONOKİMYA</vt:lpstr>
      <vt:lpstr>Konu: SONOKİMYA</vt:lpstr>
      <vt:lpstr>Konu: SONOKİMYA</vt:lpstr>
      <vt:lpstr>Konu: SONOKİMYA</vt:lpstr>
      <vt:lpstr>Konu: SONOKİMYA</vt:lpstr>
      <vt:lpstr>Konu: SONOKİMYA</vt:lpstr>
      <vt:lpstr>Konu: SONOKİMYA</vt:lpstr>
      <vt:lpstr>Konu: SONOKİMYA</vt:lpstr>
      <vt:lpstr>Konu: SONOKİMYA</vt:lpstr>
      <vt:lpstr>Konu: SONOKİMYA</vt:lpstr>
      <vt:lpstr>Konu: SONOKİMYA</vt:lpstr>
      <vt:lpstr>Konu: SONOKİMYA</vt:lpstr>
      <vt:lpstr>Konu: SONOKİMYA</vt:lpstr>
      <vt:lpstr>Konu: SONOKİMYA</vt:lpstr>
      <vt:lpstr>Konu: SONOKİMYA</vt:lpstr>
      <vt:lpstr>Konu: SONOKİMYA</vt:lpstr>
      <vt:lpstr>Konu: SONOKİMYA</vt:lpstr>
      <vt:lpstr>Konu: SONOKİMYA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KİM 479 ORGANİK KİMYA III</dc:title>
  <dc:creator>Microsoft Office User</dc:creator>
  <cp:lastModifiedBy>duygu bayramoglu</cp:lastModifiedBy>
  <cp:revision>125</cp:revision>
  <dcterms:created xsi:type="dcterms:W3CDTF">2017-02-13T11:58:42Z</dcterms:created>
  <dcterms:modified xsi:type="dcterms:W3CDTF">2025-08-04T08:59:07Z</dcterms:modified>
</cp:coreProperties>
</file>