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7" r:id="rId5"/>
    <p:sldId id="261" r:id="rId6"/>
    <p:sldId id="262" r:id="rId7"/>
    <p:sldId id="263" r:id="rId8"/>
    <p:sldId id="264" r:id="rId9"/>
    <p:sldId id="265" r:id="rId10"/>
    <p:sldId id="268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07B2-FC24-463A-A828-2840BCF2EC2D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C271-0844-4E44-9D08-4C19EDD54DD5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908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07B2-FC24-463A-A828-2840BCF2EC2D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C271-0844-4E44-9D08-4C19EDD54D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0998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07B2-FC24-463A-A828-2840BCF2EC2D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C271-0844-4E44-9D08-4C19EDD54D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8656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07B2-FC24-463A-A828-2840BCF2EC2D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C271-0844-4E44-9D08-4C19EDD54D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057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07B2-FC24-463A-A828-2840BCF2EC2D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C271-0844-4E44-9D08-4C19EDD54DD5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814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07B2-FC24-463A-A828-2840BCF2EC2D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C271-0844-4E44-9D08-4C19EDD54D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652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07B2-FC24-463A-A828-2840BCF2EC2D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C271-0844-4E44-9D08-4C19EDD54D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922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07B2-FC24-463A-A828-2840BCF2EC2D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C271-0844-4E44-9D08-4C19EDD54D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557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07B2-FC24-463A-A828-2840BCF2EC2D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C271-0844-4E44-9D08-4C19EDD54D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8673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38007B2-FC24-463A-A828-2840BCF2EC2D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3BC271-0844-4E44-9D08-4C19EDD54D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30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07B2-FC24-463A-A828-2840BCF2EC2D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C271-0844-4E44-9D08-4C19EDD54D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225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38007B2-FC24-463A-A828-2840BCF2EC2D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53BC271-0844-4E44-9D08-4C19EDD54DD5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8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arthhow.com/eutrophication-causes-process-examples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081420"/>
            <a:ext cx="9144000" cy="2387600"/>
          </a:xfrm>
        </p:spPr>
        <p:txBody>
          <a:bodyPr/>
          <a:lstStyle/>
          <a:p>
            <a:pPr algn="l"/>
            <a:r>
              <a:rPr lang="tr-TR" dirty="0" smtClean="0"/>
              <a:t>FMUS1003 </a:t>
            </a:r>
            <a:br>
              <a:rPr lang="tr-TR" dirty="0" smtClean="0"/>
            </a:br>
            <a:r>
              <a:rPr lang="tr-TR" dirty="0" smtClean="0"/>
              <a:t>Su okuryazarlığı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Dr. </a:t>
            </a:r>
            <a:r>
              <a:rPr lang="tr-TR" dirty="0" err="1" smtClean="0"/>
              <a:t>Ögr</a:t>
            </a:r>
            <a:r>
              <a:rPr lang="tr-TR" dirty="0" smtClean="0"/>
              <a:t>. Üyesi Şeyda Fikirdeşici Ergen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40916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696036" y="1975095"/>
            <a:ext cx="10890913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 smtClean="0"/>
              <a:t>Tanyolaç, J. 2000. Limnoloji. Hatiboğlu Yayınevi, Ankara.</a:t>
            </a:r>
          </a:p>
          <a:p>
            <a:r>
              <a:rPr lang="tr-TR" sz="1000" dirty="0" err="1" smtClean="0"/>
              <a:t>Wetzel</a:t>
            </a:r>
            <a:r>
              <a:rPr lang="tr-TR" sz="1000" dirty="0" smtClean="0"/>
              <a:t>, G.R. 2017. </a:t>
            </a:r>
            <a:r>
              <a:rPr lang="tr-TR" sz="1000" dirty="0" err="1" smtClean="0"/>
              <a:t>editor</a:t>
            </a:r>
            <a:r>
              <a:rPr lang="tr-TR" sz="1000" dirty="0" smtClean="0"/>
              <a:t> </a:t>
            </a:r>
            <a:r>
              <a:rPr lang="tr-TR" sz="1000" dirty="0" err="1" smtClean="0"/>
              <a:t>Ergönül</a:t>
            </a:r>
            <a:r>
              <a:rPr lang="tr-TR" sz="1000" dirty="0" smtClean="0"/>
              <a:t>, M.B. Limnoloji, Göl ve Nehir Ekosistemleri. 3. baskıdan çeviri. Nobel Yayıncılık, Ankara.</a:t>
            </a:r>
          </a:p>
          <a:p>
            <a:r>
              <a:rPr lang="tr-TR" sz="1000" dirty="0" smtClean="0"/>
              <a:t>"Nürnberg, G.K., 2017. </a:t>
            </a:r>
            <a:r>
              <a:rPr lang="tr-TR" sz="1000" dirty="0" err="1" smtClean="0"/>
              <a:t>Attempted</a:t>
            </a:r>
            <a:r>
              <a:rPr lang="tr-TR" sz="1000" dirty="0" smtClean="0"/>
              <a:t> </a:t>
            </a:r>
            <a:r>
              <a:rPr lang="tr-TR" sz="1000" dirty="0" err="1" smtClean="0"/>
              <a:t>management</a:t>
            </a:r>
            <a:r>
              <a:rPr lang="tr-TR" sz="1000" dirty="0" smtClean="0"/>
              <a:t> of </a:t>
            </a:r>
            <a:r>
              <a:rPr lang="tr-TR" sz="1000" dirty="0" err="1" smtClean="0"/>
              <a:t>cyanobacteria</a:t>
            </a:r>
            <a:r>
              <a:rPr lang="tr-TR" sz="1000" dirty="0" smtClean="0"/>
              <a:t> </a:t>
            </a:r>
            <a:r>
              <a:rPr lang="tr-TR" sz="1000" dirty="0" err="1" smtClean="0"/>
              <a:t>by</a:t>
            </a:r>
            <a:r>
              <a:rPr lang="tr-TR" sz="1000" dirty="0" smtClean="0"/>
              <a:t> </a:t>
            </a:r>
            <a:r>
              <a:rPr lang="tr-TR" sz="1000" dirty="0" err="1" smtClean="0"/>
              <a:t>Phoslock</a:t>
            </a:r>
            <a:r>
              <a:rPr lang="tr-TR" sz="1000" dirty="0" smtClean="0"/>
              <a:t> (</a:t>
            </a:r>
            <a:r>
              <a:rPr lang="tr-TR" sz="1000" dirty="0" err="1" smtClean="0"/>
              <a:t>lanthanum-modified</a:t>
            </a:r>
            <a:r>
              <a:rPr lang="tr-TR" sz="1000" dirty="0" smtClean="0"/>
              <a:t> </a:t>
            </a:r>
            <a:r>
              <a:rPr lang="tr-TR" sz="1000" dirty="0" err="1" smtClean="0"/>
              <a:t>clay</a:t>
            </a:r>
            <a:r>
              <a:rPr lang="tr-TR" sz="1000" dirty="0" smtClean="0"/>
              <a:t>) in </a:t>
            </a:r>
            <a:r>
              <a:rPr lang="tr-TR" sz="1000" dirty="0" err="1" smtClean="0"/>
              <a:t>Canadian</a:t>
            </a:r>
            <a:r>
              <a:rPr lang="tr-TR" sz="1000" dirty="0" smtClean="0"/>
              <a:t> </a:t>
            </a:r>
            <a:r>
              <a:rPr lang="tr-TR" sz="1000" dirty="0" err="1" smtClean="0"/>
              <a:t>lakes</a:t>
            </a:r>
            <a:r>
              <a:rPr lang="tr-TR" sz="1000" dirty="0" smtClean="0"/>
              <a:t>: </a:t>
            </a:r>
            <a:r>
              <a:rPr lang="tr-TR" sz="1000" dirty="0" err="1" smtClean="0"/>
              <a:t>water</a:t>
            </a:r>
            <a:r>
              <a:rPr lang="tr-TR" sz="1000" dirty="0" smtClean="0"/>
              <a:t> </a:t>
            </a:r>
            <a:r>
              <a:rPr lang="tr-TR" sz="1000" dirty="0" err="1" smtClean="0"/>
              <a:t>quality</a:t>
            </a:r>
            <a:r>
              <a:rPr lang="tr-TR" sz="1000" dirty="0" smtClean="0"/>
              <a:t> </a:t>
            </a:r>
            <a:r>
              <a:rPr lang="tr-TR" sz="1000" dirty="0" err="1" smtClean="0"/>
              <a:t>results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predictions</a:t>
            </a:r>
            <a:r>
              <a:rPr lang="tr-TR" sz="1000" dirty="0" smtClean="0"/>
              <a:t>. Lake </a:t>
            </a:r>
            <a:r>
              <a:rPr lang="tr-TR" sz="1000" dirty="0" err="1" smtClean="0"/>
              <a:t>Reserv</a:t>
            </a:r>
            <a:r>
              <a:rPr lang="tr-TR" sz="1000" dirty="0" smtClean="0"/>
              <a:t>. </a:t>
            </a:r>
            <a:r>
              <a:rPr lang="tr-TR" sz="1000" dirty="0" err="1" smtClean="0"/>
              <a:t>Manag</a:t>
            </a:r>
            <a:r>
              <a:rPr lang="tr-TR" sz="1000" dirty="0" smtClean="0"/>
              <a:t>. 33, 163–170. doi:10.1080/10402381.2016.1265618"</a:t>
            </a:r>
          </a:p>
          <a:p>
            <a:r>
              <a:rPr lang="tr-TR" sz="1000" dirty="0" smtClean="0"/>
              <a:t>"</a:t>
            </a:r>
            <a:r>
              <a:rPr lang="tr-TR" sz="1000" dirty="0" err="1" smtClean="0"/>
              <a:t>Pérez-Sirvent</a:t>
            </a:r>
            <a:r>
              <a:rPr lang="tr-TR" sz="1000" dirty="0" smtClean="0"/>
              <a:t>, C., </a:t>
            </a:r>
            <a:r>
              <a:rPr lang="tr-TR" sz="1000" dirty="0" err="1" smtClean="0"/>
              <a:t>Hernández-Pérez</a:t>
            </a:r>
            <a:r>
              <a:rPr lang="tr-TR" sz="1000" dirty="0" smtClean="0"/>
              <a:t>, C., </a:t>
            </a:r>
            <a:r>
              <a:rPr lang="tr-TR" sz="1000" dirty="0" err="1" smtClean="0"/>
              <a:t>Martínez-Sánchez</a:t>
            </a:r>
            <a:r>
              <a:rPr lang="tr-TR" sz="1000" dirty="0" smtClean="0"/>
              <a:t>, M.J., </a:t>
            </a:r>
            <a:r>
              <a:rPr lang="tr-TR" sz="1000" dirty="0" err="1" smtClean="0"/>
              <a:t>García-Lorenzo</a:t>
            </a:r>
            <a:r>
              <a:rPr lang="tr-TR" sz="1000" dirty="0" smtClean="0"/>
              <a:t>, M.L.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Bech</a:t>
            </a:r>
            <a:r>
              <a:rPr lang="tr-TR" sz="1000" dirty="0" smtClean="0"/>
              <a:t>, J. 2017. Metal </a:t>
            </a:r>
            <a:r>
              <a:rPr lang="tr-TR" sz="1000" dirty="0" err="1" smtClean="0"/>
              <a:t>uptake</a:t>
            </a:r>
            <a:r>
              <a:rPr lang="tr-TR" sz="1000" dirty="0" smtClean="0"/>
              <a:t> </a:t>
            </a:r>
            <a:r>
              <a:rPr lang="tr-TR" sz="1000" dirty="0" err="1" smtClean="0"/>
              <a:t>by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</a:t>
            </a:r>
            <a:r>
              <a:rPr lang="tr-TR" sz="1000" dirty="0" err="1" smtClean="0"/>
              <a:t>plants</a:t>
            </a:r>
            <a:r>
              <a:rPr lang="tr-TR" sz="1000" dirty="0" smtClean="0"/>
              <a:t>: </a:t>
            </a:r>
            <a:r>
              <a:rPr lang="tr-TR" sz="1000" dirty="0" err="1" smtClean="0"/>
              <a:t>implicationsfor</a:t>
            </a:r>
            <a:r>
              <a:rPr lang="tr-TR" sz="1000" dirty="0" smtClean="0"/>
              <a:t> </a:t>
            </a:r>
            <a:r>
              <a:rPr lang="tr-TR" sz="1000" dirty="0" err="1" smtClean="0"/>
              <a:t>phytoremediation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restoration</a:t>
            </a:r>
            <a:r>
              <a:rPr lang="tr-TR" sz="1000" dirty="0" smtClean="0"/>
              <a:t>. J </a:t>
            </a:r>
            <a:r>
              <a:rPr lang="tr-TR" sz="1000" dirty="0" err="1" smtClean="0"/>
              <a:t>Soils</a:t>
            </a:r>
            <a:r>
              <a:rPr lang="tr-TR" sz="1000" dirty="0" smtClean="0"/>
              <a:t> </a:t>
            </a:r>
            <a:r>
              <a:rPr lang="tr-TR" sz="1000" dirty="0" err="1" smtClean="0"/>
              <a:t>Sediments</a:t>
            </a:r>
            <a:r>
              <a:rPr lang="tr-TR" sz="1000" dirty="0" smtClean="0"/>
              <a:t>, 17:1384–1393"</a:t>
            </a:r>
          </a:p>
          <a:p>
            <a:r>
              <a:rPr lang="tr-TR" sz="1000" dirty="0" err="1" smtClean="0"/>
              <a:t>Kometa</a:t>
            </a:r>
            <a:r>
              <a:rPr lang="tr-TR" sz="1000" dirty="0" smtClean="0"/>
              <a:t>, S. S., </a:t>
            </a:r>
            <a:r>
              <a:rPr lang="tr-TR" sz="1000" dirty="0" err="1" smtClean="0"/>
              <a:t>Kimengsi</a:t>
            </a:r>
            <a:r>
              <a:rPr lang="tr-TR" sz="1000" dirty="0" smtClean="0"/>
              <a:t>, J. N.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Petiangma</a:t>
            </a:r>
            <a:r>
              <a:rPr lang="tr-TR" sz="1000" dirty="0" smtClean="0"/>
              <a:t>, D.M. 2018. Urban Development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its</a:t>
            </a:r>
            <a:r>
              <a:rPr lang="tr-TR" sz="1000" dirty="0" smtClean="0"/>
              <a:t> </a:t>
            </a:r>
            <a:r>
              <a:rPr lang="tr-TR" sz="1000" dirty="0" err="1" smtClean="0"/>
              <a:t>Implications</a:t>
            </a:r>
            <a:r>
              <a:rPr lang="tr-TR" sz="1000" dirty="0" smtClean="0"/>
              <a:t> on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</a:t>
            </a:r>
            <a:r>
              <a:rPr lang="tr-TR" sz="1000" dirty="0" err="1" smtClean="0"/>
              <a:t>Ecosystem</a:t>
            </a:r>
            <a:r>
              <a:rPr lang="tr-TR" sz="1000" dirty="0" smtClean="0"/>
              <a:t> Services in </a:t>
            </a:r>
            <a:r>
              <a:rPr lang="tr-TR" sz="1000" dirty="0" err="1" smtClean="0"/>
              <a:t>Ndop</a:t>
            </a:r>
            <a:r>
              <a:rPr lang="tr-TR" sz="1000" dirty="0" smtClean="0"/>
              <a:t>, </a:t>
            </a:r>
            <a:r>
              <a:rPr lang="tr-TR" sz="1000" dirty="0" err="1" smtClean="0"/>
              <a:t>Cameroon</a:t>
            </a:r>
            <a:r>
              <a:rPr lang="tr-TR" sz="1000" dirty="0" smtClean="0"/>
              <a:t>, </a:t>
            </a:r>
            <a:r>
              <a:rPr lang="tr-TR" sz="1000" dirty="0" err="1" smtClean="0"/>
              <a:t>Environmental</a:t>
            </a:r>
            <a:r>
              <a:rPr lang="tr-TR" sz="1000" dirty="0" smtClean="0"/>
              <a:t> Management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Sustainable</a:t>
            </a:r>
            <a:r>
              <a:rPr lang="tr-TR" sz="1000" dirty="0" smtClean="0"/>
              <a:t> Development, </a:t>
            </a:r>
            <a:r>
              <a:rPr lang="tr-TR" sz="1000" dirty="0" err="1" smtClean="0"/>
              <a:t>Vol</a:t>
            </a:r>
            <a:r>
              <a:rPr lang="tr-TR" sz="1000" dirty="0" smtClean="0"/>
              <a:t>. 7, No. 1</a:t>
            </a:r>
          </a:p>
          <a:p>
            <a:r>
              <a:rPr lang="tr-TR" sz="1000" dirty="0" err="1" smtClean="0"/>
              <a:t>Phytoremediation</a:t>
            </a:r>
            <a:r>
              <a:rPr lang="tr-TR" sz="1000" dirty="0" smtClean="0"/>
              <a:t> - </a:t>
            </a:r>
            <a:r>
              <a:rPr lang="tr-TR" sz="1000" dirty="0" err="1" smtClean="0"/>
              <a:t>Hinchman</a:t>
            </a:r>
            <a:r>
              <a:rPr lang="tr-TR" sz="1000" dirty="0" smtClean="0"/>
              <a:t>, </a:t>
            </a:r>
            <a:r>
              <a:rPr lang="tr-TR" sz="1000" dirty="0" err="1" smtClean="0"/>
              <a:t>Negri</a:t>
            </a:r>
            <a:r>
              <a:rPr lang="tr-TR" sz="1000" dirty="0" smtClean="0"/>
              <a:t>,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Gatliff</a:t>
            </a:r>
            <a:r>
              <a:rPr lang="tr-TR" sz="1000" dirty="0" smtClean="0"/>
              <a:t>, 2017. </a:t>
            </a:r>
            <a:r>
              <a:rPr lang="tr-TR" sz="1000" dirty="0" err="1" smtClean="0"/>
              <a:t>Argonne</a:t>
            </a:r>
            <a:r>
              <a:rPr lang="tr-TR" sz="1000" dirty="0" smtClean="0"/>
              <a:t> </a:t>
            </a:r>
            <a:r>
              <a:rPr lang="tr-TR" sz="1000" dirty="0" err="1" smtClean="0"/>
              <a:t>National</a:t>
            </a:r>
            <a:r>
              <a:rPr lang="tr-TR" sz="1000" dirty="0" smtClean="0"/>
              <a:t> </a:t>
            </a:r>
            <a:r>
              <a:rPr lang="tr-TR" sz="1000" dirty="0" err="1" smtClean="0"/>
              <a:t>Laboratory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Applied</a:t>
            </a:r>
            <a:r>
              <a:rPr lang="tr-TR" sz="1000" dirty="0" smtClean="0"/>
              <a:t> Natural </a:t>
            </a:r>
            <a:r>
              <a:rPr lang="tr-TR" sz="1000" dirty="0" err="1" smtClean="0"/>
              <a:t>Sciences</a:t>
            </a:r>
            <a:r>
              <a:rPr lang="tr-TR" sz="1000" dirty="0" smtClean="0"/>
              <a:t>, </a:t>
            </a:r>
            <a:r>
              <a:rPr lang="tr-TR" sz="1000" dirty="0" err="1" smtClean="0"/>
              <a:t>Inc</a:t>
            </a:r>
            <a:r>
              <a:rPr lang="tr-TR" sz="1000" dirty="0" smtClean="0"/>
              <a:t>., </a:t>
            </a:r>
            <a:r>
              <a:rPr lang="tr-TR" sz="1000" dirty="0" err="1" smtClean="0"/>
              <a:t>Phytoremediation</a:t>
            </a:r>
            <a:r>
              <a:rPr lang="tr-TR" sz="1000" dirty="0" smtClean="0"/>
              <a:t>: Using </a:t>
            </a:r>
            <a:r>
              <a:rPr lang="tr-TR" sz="1000" dirty="0" err="1" smtClean="0"/>
              <a:t>Green</a:t>
            </a:r>
            <a:r>
              <a:rPr lang="tr-TR" sz="1000" dirty="0" smtClean="0"/>
              <a:t> </a:t>
            </a:r>
            <a:r>
              <a:rPr lang="tr-TR" sz="1000" dirty="0" err="1" smtClean="0"/>
              <a:t>Plants</a:t>
            </a:r>
            <a:r>
              <a:rPr lang="tr-TR" sz="1000" dirty="0" smtClean="0"/>
              <a:t> </a:t>
            </a:r>
            <a:r>
              <a:rPr lang="tr-TR" sz="1000" dirty="0" err="1" smtClean="0"/>
              <a:t>to</a:t>
            </a:r>
            <a:r>
              <a:rPr lang="tr-TR" sz="1000" dirty="0" smtClean="0"/>
              <a:t> </a:t>
            </a:r>
            <a:r>
              <a:rPr lang="tr-TR" sz="1000" dirty="0" err="1" smtClean="0"/>
              <a:t>Clean</a:t>
            </a:r>
            <a:r>
              <a:rPr lang="tr-TR" sz="1000" dirty="0" smtClean="0"/>
              <a:t> </a:t>
            </a:r>
            <a:r>
              <a:rPr lang="tr-TR" sz="1000" dirty="0" err="1" smtClean="0"/>
              <a:t>Up</a:t>
            </a:r>
            <a:r>
              <a:rPr lang="tr-TR" sz="1000" dirty="0" smtClean="0"/>
              <a:t> </a:t>
            </a:r>
            <a:r>
              <a:rPr lang="tr-TR" sz="1000" dirty="0" err="1" smtClean="0"/>
              <a:t>Contaminated</a:t>
            </a:r>
            <a:r>
              <a:rPr lang="tr-TR" sz="1000" dirty="0" smtClean="0"/>
              <a:t> </a:t>
            </a:r>
            <a:r>
              <a:rPr lang="tr-TR" sz="1000" dirty="0" err="1" smtClean="0"/>
              <a:t>Soil</a:t>
            </a:r>
            <a:r>
              <a:rPr lang="tr-TR" sz="1000" dirty="0" smtClean="0"/>
              <a:t>, </a:t>
            </a:r>
            <a:r>
              <a:rPr lang="tr-TR" sz="1000" dirty="0" err="1" smtClean="0"/>
              <a:t>Groundwater</a:t>
            </a:r>
            <a:r>
              <a:rPr lang="tr-TR" sz="1000" dirty="0" smtClean="0"/>
              <a:t>,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Wastewater</a:t>
            </a:r>
            <a:endParaRPr lang="tr-TR" sz="1000" dirty="0" smtClean="0"/>
          </a:p>
          <a:p>
            <a:r>
              <a:rPr lang="tr-TR" sz="1000" dirty="0" err="1" smtClean="0"/>
              <a:t>Khan</a:t>
            </a:r>
            <a:r>
              <a:rPr lang="tr-TR" sz="1000" dirty="0" smtClean="0"/>
              <a:t>, M. Nasir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Mohammad</a:t>
            </a:r>
            <a:r>
              <a:rPr lang="tr-TR" sz="1000" dirty="0" smtClean="0"/>
              <a:t>, F. (2014 ) "Eutrophication of </a:t>
            </a:r>
            <a:r>
              <a:rPr lang="tr-TR" sz="1000" dirty="0" err="1" smtClean="0"/>
              <a:t>Lakes</a:t>
            </a:r>
            <a:r>
              <a:rPr lang="tr-TR" sz="1000" dirty="0" smtClean="0"/>
              <a:t>" in A. A. Ansari, S. S. </a:t>
            </a:r>
            <a:r>
              <a:rPr lang="tr-TR" sz="1000" dirty="0" err="1" smtClean="0"/>
              <a:t>Gill</a:t>
            </a:r>
            <a:r>
              <a:rPr lang="tr-TR" sz="1000" dirty="0" smtClean="0"/>
              <a:t> (</a:t>
            </a:r>
            <a:r>
              <a:rPr lang="tr-TR" sz="1000" dirty="0" err="1" smtClean="0"/>
              <a:t>eds</a:t>
            </a:r>
            <a:r>
              <a:rPr lang="tr-TR" sz="1000" dirty="0" smtClean="0"/>
              <a:t>.), Eutrophication: </a:t>
            </a:r>
            <a:r>
              <a:rPr lang="tr-TR" sz="1000" dirty="0" err="1" smtClean="0"/>
              <a:t>Challenges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Solutions; Volume II of Eutrophication: </a:t>
            </a:r>
            <a:r>
              <a:rPr lang="tr-TR" sz="1000" dirty="0" err="1" smtClean="0"/>
              <a:t>Causes</a:t>
            </a:r>
            <a:r>
              <a:rPr lang="tr-TR" sz="1000" dirty="0" smtClean="0"/>
              <a:t>, </a:t>
            </a:r>
            <a:r>
              <a:rPr lang="tr-TR" sz="1000" dirty="0" err="1" smtClean="0"/>
              <a:t>Consequences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Control, </a:t>
            </a:r>
            <a:r>
              <a:rPr lang="tr-TR" sz="1000" dirty="0" err="1" smtClean="0"/>
              <a:t>Springer</a:t>
            </a:r>
            <a:r>
              <a:rPr lang="tr-TR" sz="1000" dirty="0" smtClean="0"/>
              <a:t> </a:t>
            </a:r>
            <a:r>
              <a:rPr lang="tr-TR" sz="1000" dirty="0" err="1" smtClean="0"/>
              <a:t>Science+Business</a:t>
            </a:r>
            <a:r>
              <a:rPr lang="tr-TR" sz="1000" dirty="0" smtClean="0"/>
              <a:t> Media Dordrecht</a:t>
            </a:r>
          </a:p>
          <a:p>
            <a:r>
              <a:rPr lang="tr-TR" sz="1000" dirty="0" smtClean="0"/>
              <a:t>" </a:t>
            </a:r>
            <a:r>
              <a:rPr lang="tr-TR" sz="1000" dirty="0" err="1" smtClean="0"/>
              <a:t>Chislock</a:t>
            </a:r>
            <a:r>
              <a:rPr lang="tr-TR" sz="1000" dirty="0" smtClean="0"/>
              <a:t>, M.F.; </a:t>
            </a:r>
            <a:r>
              <a:rPr lang="tr-TR" sz="1000" dirty="0" err="1" smtClean="0"/>
              <a:t>Doster</a:t>
            </a:r>
            <a:r>
              <a:rPr lang="tr-TR" sz="1000" dirty="0" smtClean="0"/>
              <a:t>, E.; </a:t>
            </a:r>
            <a:r>
              <a:rPr lang="tr-TR" sz="1000" dirty="0" err="1" smtClean="0"/>
              <a:t>Zitomer</a:t>
            </a:r>
            <a:r>
              <a:rPr lang="tr-TR" sz="1000" dirty="0" smtClean="0"/>
              <a:t>, R.A.; Wilson, A.E. (2013). ""Eutrophication: </a:t>
            </a:r>
            <a:r>
              <a:rPr lang="tr-TR" sz="1000" dirty="0" err="1" smtClean="0"/>
              <a:t>Causes</a:t>
            </a:r>
            <a:r>
              <a:rPr lang="tr-TR" sz="1000" dirty="0" smtClean="0"/>
              <a:t>, </a:t>
            </a:r>
            <a:r>
              <a:rPr lang="tr-TR" sz="1000" dirty="0" err="1" smtClean="0"/>
              <a:t>Consequences</a:t>
            </a:r>
            <a:r>
              <a:rPr lang="tr-TR" sz="1000" dirty="0" smtClean="0"/>
              <a:t>,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Controls</a:t>
            </a:r>
            <a:r>
              <a:rPr lang="tr-TR" sz="1000" dirty="0" smtClean="0"/>
              <a:t> in </a:t>
            </a:r>
            <a:r>
              <a:rPr lang="tr-TR" sz="1000" dirty="0" err="1" smtClean="0"/>
              <a:t>Aquatic</a:t>
            </a:r>
            <a:r>
              <a:rPr lang="tr-TR" sz="1000" dirty="0" smtClean="0"/>
              <a:t> </a:t>
            </a:r>
            <a:r>
              <a:rPr lang="tr-TR" sz="1000" dirty="0" err="1" smtClean="0"/>
              <a:t>Ecosystems</a:t>
            </a:r>
            <a:r>
              <a:rPr lang="tr-TR" sz="1000" dirty="0" smtClean="0"/>
              <a:t>"". Nature </a:t>
            </a:r>
            <a:r>
              <a:rPr lang="tr-TR" sz="1000" dirty="0" err="1" smtClean="0"/>
              <a:t>Education</a:t>
            </a:r>
            <a:r>
              <a:rPr lang="tr-TR" sz="1000" dirty="0" smtClean="0"/>
              <a:t> Knowledge. 4 (4): 10. </a:t>
            </a:r>
            <a:r>
              <a:rPr lang="tr-TR" sz="1000" dirty="0" err="1" smtClean="0"/>
              <a:t>Retrieved</a:t>
            </a:r>
            <a:r>
              <a:rPr lang="tr-TR" sz="1000" dirty="0" smtClean="0"/>
              <a:t> 10 </a:t>
            </a:r>
            <a:r>
              <a:rPr lang="tr-TR" sz="1000" dirty="0" err="1" smtClean="0"/>
              <a:t>March</a:t>
            </a:r>
            <a:r>
              <a:rPr lang="tr-TR" sz="1000" dirty="0" smtClean="0"/>
              <a:t> 2018."</a:t>
            </a:r>
          </a:p>
          <a:p>
            <a:r>
              <a:rPr lang="tr-TR" sz="1000" dirty="0" smtClean="0"/>
              <a:t>"</a:t>
            </a:r>
            <a:r>
              <a:rPr lang="tr-TR" sz="1000" dirty="0" err="1" smtClean="0"/>
              <a:t>Xie</a:t>
            </a:r>
            <a:r>
              <a:rPr lang="tr-TR" sz="1000" dirty="0" smtClean="0"/>
              <a:t>, </a:t>
            </a:r>
            <a:r>
              <a:rPr lang="tr-TR" sz="1000" dirty="0" err="1" smtClean="0"/>
              <a:t>Zhenglei</a:t>
            </a:r>
            <a:r>
              <a:rPr lang="tr-TR" sz="1000" dirty="0" smtClean="0"/>
              <a:t>, </a:t>
            </a:r>
            <a:r>
              <a:rPr lang="tr-TR" sz="1000" dirty="0" err="1" smtClean="0"/>
              <a:t>Zhang</a:t>
            </a:r>
            <a:r>
              <a:rPr lang="tr-TR" sz="1000" dirty="0" smtClean="0"/>
              <a:t>, </a:t>
            </a:r>
            <a:r>
              <a:rPr lang="tr-TR" sz="1000" dirty="0" err="1" smtClean="0"/>
              <a:t>Hezi</a:t>
            </a:r>
            <a:r>
              <a:rPr lang="tr-TR" sz="1000" dirty="0" smtClean="0"/>
              <a:t>, </a:t>
            </a:r>
            <a:r>
              <a:rPr lang="tr-TR" sz="1000" dirty="0" err="1" smtClean="0"/>
              <a:t>Zhao</a:t>
            </a:r>
            <a:r>
              <a:rPr lang="tr-TR" sz="1000" dirty="0" smtClean="0"/>
              <a:t>, </a:t>
            </a:r>
            <a:r>
              <a:rPr lang="tr-TR" sz="1000" dirty="0" err="1" smtClean="0"/>
              <a:t>Xiaoxiang</a:t>
            </a:r>
            <a:r>
              <a:rPr lang="tr-TR" sz="1000" dirty="0" smtClean="0"/>
              <a:t>, </a:t>
            </a:r>
            <a:r>
              <a:rPr lang="tr-TR" sz="1000" dirty="0" err="1" smtClean="0"/>
              <a:t>Du</a:t>
            </a:r>
            <a:r>
              <a:rPr lang="tr-TR" sz="1000" dirty="0" smtClean="0"/>
              <a:t>, </a:t>
            </a:r>
            <a:r>
              <a:rPr lang="tr-TR" sz="1000" dirty="0" err="1" smtClean="0"/>
              <a:t>Zebing</a:t>
            </a:r>
            <a:r>
              <a:rPr lang="tr-TR" sz="1000" dirty="0" smtClean="0"/>
              <a:t>, </a:t>
            </a:r>
            <a:r>
              <a:rPr lang="tr-TR" sz="1000" dirty="0" err="1" smtClean="0"/>
              <a:t>Xiang</a:t>
            </a:r>
            <a:r>
              <a:rPr lang="tr-TR" sz="1000" dirty="0" smtClean="0"/>
              <a:t>, </a:t>
            </a:r>
            <a:r>
              <a:rPr lang="tr-TR" sz="1000" dirty="0" err="1" smtClean="0"/>
              <a:t>Lixiong</a:t>
            </a:r>
            <a:r>
              <a:rPr lang="tr-TR" sz="1000" dirty="0" smtClean="0"/>
              <a:t>, et al. 2016. Assessment of </a:t>
            </a:r>
            <a:r>
              <a:rPr lang="tr-TR" sz="1000" dirty="0" err="1" smtClean="0"/>
              <a:t>Heavy</a:t>
            </a:r>
            <a:r>
              <a:rPr lang="tr-TR" sz="1000" dirty="0" smtClean="0"/>
              <a:t> Metal </a:t>
            </a:r>
            <a:r>
              <a:rPr lang="tr-TR" sz="1000" dirty="0" err="1" smtClean="0"/>
              <a:t>Contamination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Management in a </a:t>
            </a:r>
            <a:r>
              <a:rPr lang="tr-TR" sz="1000" dirty="0" err="1" smtClean="0"/>
              <a:t>Newly</a:t>
            </a:r>
            <a:r>
              <a:rPr lang="tr-TR" sz="1000" dirty="0" smtClean="0"/>
              <a:t> </a:t>
            </a:r>
            <a:r>
              <a:rPr lang="tr-TR" sz="1000" dirty="0" err="1" smtClean="0"/>
              <a:t>Created</a:t>
            </a:r>
            <a:r>
              <a:rPr lang="tr-TR" sz="1000" dirty="0" smtClean="0"/>
              <a:t> </a:t>
            </a:r>
            <a:r>
              <a:rPr lang="tr-TR" sz="1000" dirty="0" err="1" smtClean="0"/>
              <a:t>Coastal</a:t>
            </a:r>
            <a:r>
              <a:rPr lang="tr-TR" sz="1000" dirty="0" smtClean="0"/>
              <a:t> </a:t>
            </a:r>
            <a:r>
              <a:rPr lang="tr-TR" sz="1000" dirty="0" err="1" smtClean="0"/>
              <a:t>NaturalReserve</a:t>
            </a:r>
            <a:r>
              <a:rPr lang="tr-TR" sz="1000" dirty="0" smtClean="0"/>
              <a:t>, </a:t>
            </a:r>
            <a:r>
              <a:rPr lang="tr-TR" sz="1000" dirty="0" err="1" smtClean="0"/>
              <a:t>China</a:t>
            </a:r>
            <a:r>
              <a:rPr lang="tr-TR" sz="1000" dirty="0" smtClean="0"/>
              <a:t> Journal of </a:t>
            </a:r>
            <a:r>
              <a:rPr lang="tr-TR" sz="1000" dirty="0" err="1" smtClean="0"/>
              <a:t>Coastal</a:t>
            </a:r>
            <a:r>
              <a:rPr lang="tr-TR" sz="1000" dirty="0" smtClean="0"/>
              <a:t> </a:t>
            </a:r>
            <a:r>
              <a:rPr lang="tr-TR" sz="1000" dirty="0" err="1" smtClean="0"/>
              <a:t>Research</a:t>
            </a:r>
            <a:r>
              <a:rPr lang="tr-TR" sz="1000" dirty="0" smtClean="0"/>
              <a:t>, 32(2) : 374-386."</a:t>
            </a:r>
          </a:p>
          <a:p>
            <a:r>
              <a:rPr lang="tr-TR" sz="1000" dirty="0" smtClean="0"/>
              <a:t>G. </a:t>
            </a:r>
            <a:r>
              <a:rPr lang="tr-TR" sz="1000" dirty="0" err="1" smtClean="0"/>
              <a:t>Zhang</a:t>
            </a:r>
            <a:r>
              <a:rPr lang="tr-TR" sz="1000" dirty="0" smtClean="0"/>
              <a:t> et al.2016.  </a:t>
            </a:r>
            <a:r>
              <a:rPr lang="tr-TR" sz="1000" dirty="0" err="1" smtClean="0"/>
              <a:t>Heavy</a:t>
            </a:r>
            <a:r>
              <a:rPr lang="tr-TR" sz="1000" dirty="0" smtClean="0"/>
              <a:t> </a:t>
            </a:r>
            <a:r>
              <a:rPr lang="tr-TR" sz="1000" dirty="0" err="1" smtClean="0"/>
              <a:t>metals</a:t>
            </a:r>
            <a:r>
              <a:rPr lang="tr-TR" sz="1000" dirty="0" smtClean="0"/>
              <a:t> in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</a:t>
            </a:r>
            <a:r>
              <a:rPr lang="tr-TR" sz="1000" dirty="0" err="1" smtClean="0"/>
              <a:t>soils</a:t>
            </a:r>
            <a:r>
              <a:rPr lang="tr-TR" sz="1000" dirty="0" smtClean="0"/>
              <a:t> </a:t>
            </a:r>
            <a:r>
              <a:rPr lang="tr-TR" sz="1000" dirty="0" err="1" smtClean="0"/>
              <a:t>along</a:t>
            </a:r>
            <a:r>
              <a:rPr lang="tr-TR" sz="1000" dirty="0" smtClean="0"/>
              <a:t> a </a:t>
            </a:r>
            <a:r>
              <a:rPr lang="tr-TR" sz="1000" dirty="0" err="1" smtClean="0"/>
              <a:t>wetland-forming</a:t>
            </a:r>
            <a:r>
              <a:rPr lang="tr-TR" sz="1000" dirty="0" smtClean="0"/>
              <a:t> </a:t>
            </a:r>
            <a:r>
              <a:rPr lang="tr-TR" sz="1000" dirty="0" err="1" smtClean="0"/>
              <a:t>chronosequence</a:t>
            </a:r>
            <a:r>
              <a:rPr lang="tr-TR" sz="1000" dirty="0" smtClean="0"/>
              <a:t> in </a:t>
            </a:r>
            <a:r>
              <a:rPr lang="tr-TR" sz="1000" dirty="0" err="1" smtClean="0"/>
              <a:t>the</a:t>
            </a:r>
            <a:r>
              <a:rPr lang="tr-TR" sz="1000" dirty="0" smtClean="0"/>
              <a:t> </a:t>
            </a:r>
            <a:r>
              <a:rPr lang="tr-TR" sz="1000" dirty="0" err="1" smtClean="0"/>
              <a:t>Yellow</a:t>
            </a:r>
            <a:r>
              <a:rPr lang="tr-TR" sz="1000" dirty="0" smtClean="0"/>
              <a:t> </a:t>
            </a:r>
            <a:r>
              <a:rPr lang="tr-TR" sz="1000" dirty="0" err="1" smtClean="0"/>
              <a:t>River</a:t>
            </a:r>
            <a:r>
              <a:rPr lang="tr-TR" sz="1000" dirty="0" smtClean="0"/>
              <a:t> Delta of </a:t>
            </a:r>
            <a:r>
              <a:rPr lang="tr-TR" sz="1000" dirty="0" err="1" smtClean="0"/>
              <a:t>China</a:t>
            </a:r>
            <a:r>
              <a:rPr lang="tr-TR" sz="1000" dirty="0" smtClean="0"/>
              <a:t>: </a:t>
            </a:r>
            <a:r>
              <a:rPr lang="tr-TR" sz="1000" dirty="0" err="1" smtClean="0"/>
              <a:t>Levels</a:t>
            </a:r>
            <a:r>
              <a:rPr lang="tr-TR" sz="1000" dirty="0" smtClean="0"/>
              <a:t>, </a:t>
            </a:r>
            <a:r>
              <a:rPr lang="tr-TR" sz="1000" dirty="0" err="1" smtClean="0"/>
              <a:t>sources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toxic</a:t>
            </a:r>
            <a:r>
              <a:rPr lang="tr-TR" sz="1000" dirty="0" smtClean="0"/>
              <a:t> </a:t>
            </a:r>
            <a:r>
              <a:rPr lang="tr-TR" sz="1000" dirty="0" err="1" smtClean="0"/>
              <a:t>risks</a:t>
            </a:r>
            <a:r>
              <a:rPr lang="tr-TR" sz="1000" dirty="0" smtClean="0"/>
              <a:t>. </a:t>
            </a:r>
            <a:r>
              <a:rPr lang="tr-TR" sz="1000" dirty="0" err="1" smtClean="0"/>
              <a:t>Ecological</a:t>
            </a:r>
            <a:r>
              <a:rPr lang="tr-TR" sz="1000" dirty="0" smtClean="0"/>
              <a:t> </a:t>
            </a:r>
            <a:r>
              <a:rPr lang="tr-TR" sz="1000" dirty="0" err="1" smtClean="0"/>
              <a:t>Indicators</a:t>
            </a:r>
            <a:r>
              <a:rPr lang="tr-TR" sz="1000" dirty="0" smtClean="0"/>
              <a:t> 69 (2016) 331–339</a:t>
            </a:r>
          </a:p>
          <a:p>
            <a:r>
              <a:rPr lang="tr-TR" sz="1000" dirty="0" smtClean="0"/>
              <a:t>J. </a:t>
            </a:r>
            <a:r>
              <a:rPr lang="tr-TR" sz="1000" dirty="0" err="1" smtClean="0"/>
              <a:t>Tournebize</a:t>
            </a:r>
            <a:r>
              <a:rPr lang="tr-TR" sz="1000" dirty="0" smtClean="0"/>
              <a:t> et al. 2017. </a:t>
            </a:r>
            <a:r>
              <a:rPr lang="tr-TR" sz="1000" dirty="0" err="1" smtClean="0"/>
              <a:t>Implications</a:t>
            </a:r>
            <a:r>
              <a:rPr lang="tr-TR" sz="1000" dirty="0" smtClean="0"/>
              <a:t> </a:t>
            </a:r>
            <a:r>
              <a:rPr lang="tr-TR" sz="1000" dirty="0" err="1" smtClean="0"/>
              <a:t>for</a:t>
            </a:r>
            <a:r>
              <a:rPr lang="tr-TR" sz="1000" dirty="0" smtClean="0"/>
              <a:t> </a:t>
            </a:r>
            <a:r>
              <a:rPr lang="tr-TR" sz="1000" dirty="0" err="1" smtClean="0"/>
              <a:t>constructed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wetlands</a:t>
            </a:r>
            <a:r>
              <a:rPr lang="tr-TR" sz="1000" dirty="0" smtClean="0"/>
              <a:t> </a:t>
            </a:r>
            <a:r>
              <a:rPr lang="tr-TR" sz="1000" dirty="0" err="1" smtClean="0"/>
              <a:t>to</a:t>
            </a:r>
            <a:r>
              <a:rPr lang="tr-TR" sz="1000" dirty="0" smtClean="0"/>
              <a:t> </a:t>
            </a:r>
            <a:r>
              <a:rPr lang="tr-TR" sz="1000" dirty="0" err="1" smtClean="0"/>
              <a:t>mitigate</a:t>
            </a:r>
            <a:r>
              <a:rPr lang="tr-TR" sz="1000" dirty="0" smtClean="0"/>
              <a:t> </a:t>
            </a:r>
            <a:r>
              <a:rPr lang="tr-TR" sz="1000" dirty="0" err="1" smtClean="0"/>
              <a:t>nitrateand</a:t>
            </a:r>
            <a:r>
              <a:rPr lang="tr-TR" sz="1000" dirty="0" smtClean="0"/>
              <a:t> </a:t>
            </a:r>
            <a:r>
              <a:rPr lang="tr-TR" sz="1000" dirty="0" err="1" smtClean="0"/>
              <a:t>pesticide</a:t>
            </a:r>
            <a:r>
              <a:rPr lang="tr-TR" sz="1000" dirty="0" smtClean="0"/>
              <a:t> </a:t>
            </a:r>
            <a:r>
              <a:rPr lang="tr-TR" sz="1000" dirty="0" err="1" smtClean="0"/>
              <a:t>pollution</a:t>
            </a:r>
            <a:r>
              <a:rPr lang="tr-TR" sz="1000" dirty="0" smtClean="0"/>
              <a:t> in </a:t>
            </a:r>
            <a:r>
              <a:rPr lang="tr-TR" sz="1000" dirty="0" err="1" smtClean="0"/>
              <a:t>agricultural</a:t>
            </a:r>
            <a:r>
              <a:rPr lang="tr-TR" sz="1000" dirty="0" smtClean="0"/>
              <a:t> </a:t>
            </a:r>
            <a:r>
              <a:rPr lang="tr-TR" sz="1000" dirty="0" err="1" smtClean="0"/>
              <a:t>drained</a:t>
            </a:r>
            <a:r>
              <a:rPr lang="tr-TR" sz="1000" dirty="0" smtClean="0"/>
              <a:t> </a:t>
            </a:r>
            <a:r>
              <a:rPr lang="tr-TR" sz="1000" dirty="0" err="1" smtClean="0"/>
              <a:t>watershed</a:t>
            </a:r>
            <a:r>
              <a:rPr lang="tr-TR" sz="1000" dirty="0" smtClean="0"/>
              <a:t>. </a:t>
            </a:r>
            <a:r>
              <a:rPr lang="tr-TR" sz="1000" dirty="0" err="1" smtClean="0"/>
              <a:t>Ecological</a:t>
            </a:r>
            <a:r>
              <a:rPr lang="tr-TR" sz="1000" dirty="0" smtClean="0"/>
              <a:t> </a:t>
            </a:r>
            <a:r>
              <a:rPr lang="tr-TR" sz="1000" dirty="0" err="1" smtClean="0"/>
              <a:t>Engineering</a:t>
            </a:r>
            <a:r>
              <a:rPr lang="tr-TR" sz="1000" dirty="0" smtClean="0"/>
              <a:t> 103 (2017) 415–425.</a:t>
            </a:r>
          </a:p>
          <a:p>
            <a:r>
              <a:rPr lang="tr-TR" sz="1000" dirty="0" err="1" smtClean="0"/>
              <a:t>Mander</a:t>
            </a:r>
            <a:r>
              <a:rPr lang="tr-TR" sz="1000" dirty="0" smtClean="0"/>
              <a:t>, Ü., </a:t>
            </a:r>
            <a:r>
              <a:rPr lang="tr-TR" sz="1000" dirty="0" err="1" smtClean="0"/>
              <a:t>Tournebize</a:t>
            </a:r>
            <a:r>
              <a:rPr lang="tr-TR" sz="1000" dirty="0" smtClean="0"/>
              <a:t>, J., </a:t>
            </a:r>
            <a:r>
              <a:rPr lang="tr-TR" sz="1000" dirty="0" err="1" smtClean="0"/>
              <a:t>Kasak</a:t>
            </a:r>
            <a:r>
              <a:rPr lang="tr-TR" sz="1000" dirty="0" smtClean="0"/>
              <a:t>, K., </a:t>
            </a:r>
            <a:r>
              <a:rPr lang="tr-TR" sz="1000" dirty="0" err="1" smtClean="0"/>
              <a:t>Mitsch</a:t>
            </a:r>
            <a:r>
              <a:rPr lang="tr-TR" sz="1000" dirty="0" smtClean="0"/>
              <a:t>, W.J., 2014. </a:t>
            </a:r>
            <a:r>
              <a:rPr lang="tr-TR" sz="1000" dirty="0" err="1" smtClean="0"/>
              <a:t>Climate</a:t>
            </a:r>
            <a:r>
              <a:rPr lang="tr-TR" sz="1000" dirty="0" smtClean="0"/>
              <a:t> </a:t>
            </a:r>
            <a:r>
              <a:rPr lang="tr-TR" sz="1000" dirty="0" err="1" smtClean="0"/>
              <a:t>regulation</a:t>
            </a:r>
            <a:r>
              <a:rPr lang="tr-TR" sz="1000" dirty="0" smtClean="0"/>
              <a:t> </a:t>
            </a:r>
            <a:r>
              <a:rPr lang="tr-TR" sz="1000" dirty="0" err="1" smtClean="0"/>
              <a:t>byfree</a:t>
            </a:r>
            <a:r>
              <a:rPr lang="tr-TR" sz="1000" dirty="0" smtClean="0"/>
              <a:t> </a:t>
            </a:r>
            <a:r>
              <a:rPr lang="tr-TR" sz="1000" dirty="0" err="1" smtClean="0"/>
              <a:t>water</a:t>
            </a:r>
            <a:r>
              <a:rPr lang="tr-TR" sz="1000" dirty="0" smtClean="0"/>
              <a:t> </a:t>
            </a:r>
            <a:r>
              <a:rPr lang="tr-TR" sz="1000" dirty="0" err="1" smtClean="0"/>
              <a:t>surface</a:t>
            </a:r>
            <a:r>
              <a:rPr lang="tr-TR" sz="1000" dirty="0" smtClean="0"/>
              <a:t> </a:t>
            </a:r>
            <a:r>
              <a:rPr lang="tr-TR" sz="1000" dirty="0" err="1" smtClean="0"/>
              <a:t>constructed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wetlands</a:t>
            </a:r>
            <a:r>
              <a:rPr lang="tr-TR" sz="1000" dirty="0" smtClean="0"/>
              <a:t> </a:t>
            </a:r>
            <a:r>
              <a:rPr lang="tr-TR" sz="1000" dirty="0" err="1" smtClean="0"/>
              <a:t>for</a:t>
            </a:r>
            <a:r>
              <a:rPr lang="tr-TR" sz="1000" dirty="0" smtClean="0"/>
              <a:t> </a:t>
            </a:r>
            <a:r>
              <a:rPr lang="tr-TR" sz="1000" dirty="0" err="1" smtClean="0"/>
              <a:t>wastewater</a:t>
            </a:r>
            <a:r>
              <a:rPr lang="tr-TR" sz="1000" dirty="0" smtClean="0"/>
              <a:t> </a:t>
            </a:r>
            <a:r>
              <a:rPr lang="tr-TR" sz="1000" dirty="0" err="1" smtClean="0"/>
              <a:t>treatment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createdriverine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wetlands</a:t>
            </a:r>
            <a:r>
              <a:rPr lang="tr-TR" sz="1000" dirty="0" smtClean="0"/>
              <a:t>. </a:t>
            </a:r>
            <a:r>
              <a:rPr lang="tr-TR" sz="1000" dirty="0" err="1" smtClean="0"/>
              <a:t>Ecol</a:t>
            </a:r>
            <a:r>
              <a:rPr lang="tr-TR" sz="1000" dirty="0" smtClean="0"/>
              <a:t>. </a:t>
            </a:r>
            <a:r>
              <a:rPr lang="tr-TR" sz="1000" dirty="0" err="1" smtClean="0"/>
              <a:t>Eng</a:t>
            </a:r>
            <a:r>
              <a:rPr lang="tr-TR" sz="1000" dirty="0" smtClean="0"/>
              <a:t>. 72, 103–115</a:t>
            </a:r>
          </a:p>
          <a:p>
            <a:r>
              <a:rPr lang="tr-TR" sz="1000" dirty="0" smtClean="0"/>
              <a:t>Fikirdeşici-Ergen, Ş et al. 2018. Bioremediation of </a:t>
            </a:r>
            <a:r>
              <a:rPr lang="tr-TR" sz="1000" dirty="0" err="1" smtClean="0"/>
              <a:t>heavy</a:t>
            </a:r>
            <a:r>
              <a:rPr lang="tr-TR" sz="1000" dirty="0" smtClean="0"/>
              <a:t> metal </a:t>
            </a:r>
            <a:r>
              <a:rPr lang="tr-TR" sz="1000" dirty="0" err="1" smtClean="0"/>
              <a:t>contaminated</a:t>
            </a:r>
            <a:r>
              <a:rPr lang="tr-TR" sz="1000" dirty="0" smtClean="0"/>
              <a:t> </a:t>
            </a:r>
            <a:r>
              <a:rPr lang="tr-TR" sz="1000" dirty="0" err="1" smtClean="0"/>
              <a:t>medium</a:t>
            </a:r>
            <a:r>
              <a:rPr lang="tr-TR" sz="1000" dirty="0" smtClean="0"/>
              <a:t> </a:t>
            </a:r>
            <a:r>
              <a:rPr lang="tr-TR" sz="1000" dirty="0" err="1" smtClean="0"/>
              <a:t>using</a:t>
            </a:r>
            <a:r>
              <a:rPr lang="tr-TR" sz="1000" dirty="0" smtClean="0"/>
              <a:t> Lemna </a:t>
            </a:r>
            <a:r>
              <a:rPr lang="tr-TR" sz="1000" dirty="0" err="1" smtClean="0"/>
              <a:t>minor</a:t>
            </a:r>
            <a:r>
              <a:rPr lang="tr-TR" sz="1000" dirty="0" smtClean="0"/>
              <a:t>, Daphnia </a:t>
            </a:r>
            <a:r>
              <a:rPr lang="tr-TR" sz="1000" dirty="0" err="1" smtClean="0"/>
              <a:t>magna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their</a:t>
            </a:r>
            <a:r>
              <a:rPr lang="tr-TR" sz="1000" dirty="0" smtClean="0"/>
              <a:t> </a:t>
            </a:r>
            <a:r>
              <a:rPr lang="tr-TR" sz="1000" dirty="0" err="1" smtClean="0"/>
              <a:t>consortium</a:t>
            </a:r>
            <a:r>
              <a:rPr lang="tr-TR" sz="1000" dirty="0" smtClean="0"/>
              <a:t>. </a:t>
            </a:r>
            <a:r>
              <a:rPr lang="tr-TR" sz="1000" dirty="0" err="1" smtClean="0"/>
              <a:t>Chemistry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Ecology</a:t>
            </a:r>
            <a:r>
              <a:rPr lang="tr-TR" sz="1000" dirty="0" smtClean="0"/>
              <a:t>. 34(1):43-55</a:t>
            </a:r>
          </a:p>
          <a:p>
            <a:r>
              <a:rPr lang="tr-TR" sz="1000" dirty="0" smtClean="0"/>
              <a:t>Fikirdeşici-Ergen, Ş </a:t>
            </a:r>
            <a:r>
              <a:rPr lang="tr-TR" sz="1000" dirty="0" err="1" smtClean="0"/>
              <a:t>and</a:t>
            </a:r>
            <a:r>
              <a:rPr lang="tr-TR" sz="1000" dirty="0" smtClean="0"/>
              <a:t> Üçüncü-Tunca, E. 2018. </a:t>
            </a:r>
            <a:r>
              <a:rPr lang="tr-TR" sz="1000" dirty="0" err="1" smtClean="0"/>
              <a:t>Nanotoxicity</a:t>
            </a:r>
            <a:r>
              <a:rPr lang="tr-TR" sz="1000" dirty="0" smtClean="0"/>
              <a:t> </a:t>
            </a:r>
            <a:r>
              <a:rPr lang="tr-TR" sz="1000" dirty="0" err="1" smtClean="0"/>
              <a:t>Modelling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Removal </a:t>
            </a:r>
            <a:r>
              <a:rPr lang="tr-TR" sz="1000" dirty="0" err="1" smtClean="0"/>
              <a:t>Efficiencies</a:t>
            </a:r>
            <a:r>
              <a:rPr lang="tr-TR" sz="1000" dirty="0" smtClean="0"/>
              <a:t> of </a:t>
            </a:r>
            <a:r>
              <a:rPr lang="tr-TR" sz="1000" dirty="0" err="1" smtClean="0"/>
              <a:t>ZnONP</a:t>
            </a:r>
            <a:r>
              <a:rPr lang="tr-TR" sz="1000" dirty="0" smtClean="0"/>
              <a:t>, International Journal of </a:t>
            </a:r>
            <a:r>
              <a:rPr lang="tr-TR" sz="1000" dirty="0" err="1" smtClean="0"/>
              <a:t>Phytoremediation</a:t>
            </a:r>
            <a:r>
              <a:rPr lang="tr-TR" sz="1000" dirty="0" smtClean="0"/>
              <a:t> 20(1):16-26</a:t>
            </a:r>
          </a:p>
          <a:p>
            <a:r>
              <a:rPr lang="tr-TR" sz="1000" dirty="0" smtClean="0"/>
              <a:t>Yakup Sedat VELIOGLU, Şeyda FİKİRDEŞİCİ-ERGEN, Pelin AKSU, Ahmet ALTINDAĞ. 2018. Effects of </a:t>
            </a:r>
            <a:r>
              <a:rPr lang="tr-TR" sz="1000" dirty="0" err="1" smtClean="0"/>
              <a:t>Ozone</a:t>
            </a:r>
            <a:r>
              <a:rPr lang="tr-TR" sz="1000" dirty="0" smtClean="0"/>
              <a:t> </a:t>
            </a:r>
            <a:r>
              <a:rPr lang="tr-TR" sz="1000" dirty="0" err="1" smtClean="0"/>
              <a:t>Treatment</a:t>
            </a:r>
            <a:r>
              <a:rPr lang="tr-TR" sz="1000" dirty="0" smtClean="0"/>
              <a:t> on </a:t>
            </a:r>
            <a:r>
              <a:rPr lang="tr-TR" sz="1000" dirty="0" err="1" smtClean="0"/>
              <a:t>the</a:t>
            </a:r>
            <a:r>
              <a:rPr lang="tr-TR" sz="1000" dirty="0" smtClean="0"/>
              <a:t> </a:t>
            </a:r>
            <a:r>
              <a:rPr lang="tr-TR" sz="1000" dirty="0" err="1" smtClean="0"/>
              <a:t>Degradation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Toxicity of </a:t>
            </a:r>
            <a:r>
              <a:rPr lang="tr-TR" sz="1000" dirty="0" err="1" smtClean="0"/>
              <a:t>Several</a:t>
            </a:r>
            <a:r>
              <a:rPr lang="tr-TR" sz="1000" dirty="0" smtClean="0"/>
              <a:t> </a:t>
            </a:r>
            <a:r>
              <a:rPr lang="tr-TR" sz="1000" dirty="0" err="1" smtClean="0"/>
              <a:t>Pesticides</a:t>
            </a:r>
            <a:r>
              <a:rPr lang="tr-TR" sz="1000" dirty="0" smtClean="0"/>
              <a:t> in </a:t>
            </a:r>
            <a:r>
              <a:rPr lang="tr-TR" sz="1000" dirty="0" err="1" smtClean="0"/>
              <a:t>Different</a:t>
            </a:r>
            <a:r>
              <a:rPr lang="tr-TR" sz="1000" dirty="0" smtClean="0"/>
              <a:t> </a:t>
            </a:r>
            <a:r>
              <a:rPr lang="tr-TR" sz="1000" dirty="0" err="1" smtClean="0"/>
              <a:t>Groups</a:t>
            </a:r>
            <a:r>
              <a:rPr lang="tr-TR" sz="1000" dirty="0" smtClean="0"/>
              <a:t>, Journal of </a:t>
            </a:r>
            <a:r>
              <a:rPr lang="tr-TR" sz="1000" dirty="0" err="1" smtClean="0"/>
              <a:t>Agricultural</a:t>
            </a:r>
            <a:r>
              <a:rPr lang="tr-TR" sz="1000" dirty="0" smtClean="0"/>
              <a:t> </a:t>
            </a:r>
            <a:r>
              <a:rPr lang="tr-TR" sz="1000" dirty="0" err="1" smtClean="0"/>
              <a:t>Sciences</a:t>
            </a:r>
            <a:r>
              <a:rPr lang="tr-TR" sz="1000" dirty="0" smtClean="0"/>
              <a:t>, 24(2):245-255</a:t>
            </a:r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3619723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Ötrofikasyon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9596" y="1846263"/>
            <a:ext cx="759313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2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45734"/>
            <a:ext cx="6627353" cy="4023360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Tarımsal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üretimin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artırılması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için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kullanılan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nitratlı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ve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fosfatlı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gübrelerin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ve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bazen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bitkisel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kökenli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atıkların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son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alıcı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ortamı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olan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durgun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su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alanlarında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aşırı primer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üretime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neden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olması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(plankton ve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yosunlaşmanın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artması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),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bu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ortamların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ötrofikasyonuna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bu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da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çeşit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azalmasına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ya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da aşırı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durumlarda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tüm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faunayı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tahribine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neden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olmaktadır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.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Oksijen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azalması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özellikle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yumurta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açılımını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büyük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ölçüde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aksatmaktadır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. Adana, Antalya,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Tüm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Ege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ve Marmara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Bölgeleri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başta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olmak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üzere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kısmen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diğer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bölgelerimizde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bu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tahribat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belirgin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bir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şekilde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görülmektedir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.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Hoyran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Karamık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ve Eber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bu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gelişimi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en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ağır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şekilde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göstermektedir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.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Nitekim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bu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göllerde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çok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değil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10-15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yıl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önce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sayısal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olarak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saptanan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hayvansal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canlıların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birçoğunun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bugün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ancak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yaklaşık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, 1/10'u </a:t>
            </a:r>
            <a:r>
              <a:rPr lang="en-GB" dirty="0" err="1">
                <a:solidFill>
                  <a:srgbClr val="000000"/>
                </a:solidFill>
                <a:latin typeface="Trebuchet MS" pitchFamily="34" charset="0"/>
              </a:rPr>
              <a:t>bulunabilir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. </a:t>
            </a:r>
          </a:p>
          <a:p>
            <a:endParaRPr lang="tr-TR" dirty="0"/>
          </a:p>
        </p:txBody>
      </p:sp>
      <p:pic>
        <p:nvPicPr>
          <p:cNvPr id="4" name="Picture 2" descr="C:\Users\ABC\Desktop\images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5135" y="1845734"/>
            <a:ext cx="2830546" cy="2232248"/>
          </a:xfrm>
          <a:prstGeom prst="rect">
            <a:avLst/>
          </a:prstGeom>
          <a:noFill/>
        </p:spPr>
      </p:pic>
      <p:pic>
        <p:nvPicPr>
          <p:cNvPr id="5" name="Picture 3" descr="C:\Users\ABC\Desktop\img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5135" y="4186356"/>
            <a:ext cx="2836019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793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EUTROPHICATION OF WATER BODIES ITS EFFECTS AND PREVENTION | Save Greene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07" y="95535"/>
            <a:ext cx="11076872" cy="558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5736609" y="5677920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900" dirty="0" smtClean="0"/>
              <a:t>https://www.savegreenery.co.in/eutrophication-of-water-bodies-its-effects-and-prevention/</a:t>
            </a:r>
            <a:endParaRPr lang="tr-TR" sz="900" dirty="0"/>
          </a:p>
        </p:txBody>
      </p:sp>
    </p:spTree>
    <p:extLst>
      <p:ext uri="{BB962C8B-B14F-4D97-AF65-F5344CB8AC3E}">
        <p14:creationId xmlns:p14="http://schemas.microsoft.com/office/powerpoint/2010/main" val="543479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050" y="1815152"/>
            <a:ext cx="6091574" cy="4048866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369326" y="71747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Kanalizasyon arıtma tesisi deşarjları</a:t>
            </a:r>
            <a:endParaRPr lang="tr-TR" sz="24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3016155" y="230195"/>
            <a:ext cx="4950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 smtClean="0"/>
              <a:t>NOKTASAL KAYNAKLAR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912018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Fırtına kanalizasyon deşarjları</a:t>
            </a:r>
            <a:endParaRPr lang="tr-TR" dirty="0"/>
          </a:p>
        </p:txBody>
      </p:sp>
      <p:pic>
        <p:nvPicPr>
          <p:cNvPr id="1026" name="Picture 2" descr="http://www.beachapedia.org/images/f/f1/Incorrect_connec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93" y="2025981"/>
            <a:ext cx="5090591" cy="300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eachapedia.org/images/c/cb/Correct_conne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79" y="2025980"/>
            <a:ext cx="5337143" cy="300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699050" y="502812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http://www.beachapedia.org/Illicit_Connections_and_Illicit_Discharges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1212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Endüstriyel deşarjlar</a:t>
            </a:r>
            <a:endParaRPr lang="tr-TR" dirty="0"/>
          </a:p>
        </p:txBody>
      </p:sp>
      <p:pic>
        <p:nvPicPr>
          <p:cNvPr id="2050" name="Picture 2" descr="NAS Report issued on Industrial Stormwater Discharges | Civil + Structural  Engineer magaz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119" y="1846263"/>
            <a:ext cx="6034087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436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666403" y="296418"/>
            <a:ext cx="71609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dirty="0" smtClean="0"/>
              <a:t>NOKTASAL OLMAYAN KAYNAKLAR</a:t>
            </a:r>
            <a:endParaRPr lang="tr-TR" sz="40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2400" y="152400"/>
            <a:ext cx="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tr-TR" altLang="tr-TR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tr-TR" altLang="tr-TR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52400" y="1524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Inter"/>
                <a:cs typeface="Arial" panose="020B0604020202020204" pitchFamily="34" charset="0"/>
              </a:rPr>
              <a:t> </a:t>
            </a:r>
            <a:endParaRPr kumimoji="0" lang="tr-TR" altLang="tr-TR" sz="10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097280" y="1240353"/>
            <a:ext cx="4844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Atmosferik Çökelme</a:t>
            </a:r>
            <a:endParaRPr lang="tr-TR" sz="2400" dirty="0"/>
          </a:p>
        </p:txBody>
      </p:sp>
      <p:pic>
        <p:nvPicPr>
          <p:cNvPr id="3081" name="Picture 9" descr="Atmospheric deposition processes ( | Download Scientific Diagra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755" y="1846263"/>
            <a:ext cx="795664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ikdörtgen 13"/>
          <p:cNvSpPr/>
          <p:nvPr/>
        </p:nvSpPr>
        <p:spPr>
          <a:xfrm>
            <a:off x="3348251" y="569006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https://www.researchgate.net/figure/Atmospheric-deposition-processes_fig3_259167675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10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b="1" dirty="0"/>
              <a:t>Tarımsal yüzey akışı (gübre, toprak erozyonu)</a:t>
            </a:r>
          </a:p>
        </p:txBody>
      </p:sp>
      <p:pic>
        <p:nvPicPr>
          <p:cNvPr id="4102" name="Picture 6" descr="How Does Eutrophication Work? Causes, Process and Examples - Earth Ho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5" y="2111991"/>
            <a:ext cx="5182286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3068070" y="57124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900" dirty="0" smtClean="0">
                <a:hlinkClick r:id="rId3"/>
              </a:rPr>
              <a:t>https://earthhow.com/eutrophication-causes-process-examples/</a:t>
            </a:r>
            <a:endParaRPr lang="tr-TR" sz="900" dirty="0" smtClean="0"/>
          </a:p>
          <a:p>
            <a:r>
              <a:rPr lang="tr-TR" sz="900" dirty="0" smtClean="0"/>
              <a:t>https://www.britannica.com/science/eutrophication</a:t>
            </a:r>
            <a:endParaRPr lang="tr-TR" sz="900" dirty="0"/>
          </a:p>
        </p:txBody>
      </p:sp>
      <p:pic>
        <p:nvPicPr>
          <p:cNvPr id="8" name="İçerik Yer Tutucusu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6641" y="2111991"/>
            <a:ext cx="549641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90834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</TotalTime>
  <Words>395</Words>
  <Application>Microsoft Office PowerPoint</Application>
  <PresentationFormat>Geniş ekran</PresentationFormat>
  <Paragraphs>35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7" baseType="lpstr">
      <vt:lpstr>Arial</vt:lpstr>
      <vt:lpstr>Arial</vt:lpstr>
      <vt:lpstr>Calibri</vt:lpstr>
      <vt:lpstr>Calibri Light</vt:lpstr>
      <vt:lpstr>Inter</vt:lpstr>
      <vt:lpstr>Trebuchet MS</vt:lpstr>
      <vt:lpstr>Geçmişe bakış</vt:lpstr>
      <vt:lpstr>FMUS1003  Su okuryazarlığı</vt:lpstr>
      <vt:lpstr>Ötrofikasyon</vt:lpstr>
      <vt:lpstr>PowerPoint Sunusu</vt:lpstr>
      <vt:lpstr>PowerPoint Sunusu</vt:lpstr>
      <vt:lpstr>PowerPoint Sunusu</vt:lpstr>
      <vt:lpstr> Fırtına kanalizasyon deşarjları</vt:lpstr>
      <vt:lpstr> Endüstriyel deşarjlar</vt:lpstr>
      <vt:lpstr>PowerPoint Sunusu</vt:lpstr>
      <vt:lpstr>Tarımsal yüzey akışı (gübre, toprak erozyonu)</vt:lpstr>
      <vt:lpstr>Kaynaklar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FMUS1003  Su okuryazarlığı</dc:title>
  <dc:creator>hp_ergen</dc:creator>
  <cp:lastModifiedBy>hp_ergen</cp:lastModifiedBy>
  <cp:revision>8</cp:revision>
  <dcterms:created xsi:type="dcterms:W3CDTF">2020-10-02T09:18:44Z</dcterms:created>
  <dcterms:modified xsi:type="dcterms:W3CDTF">2020-10-02T09:40:58Z</dcterms:modified>
</cp:coreProperties>
</file>