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11" r:id="rId2"/>
    <p:sldId id="260" r:id="rId3"/>
    <p:sldId id="298" r:id="rId4"/>
    <p:sldId id="302" r:id="rId5"/>
    <p:sldId id="306" r:id="rId6"/>
    <p:sldId id="307" r:id="rId7"/>
    <p:sldId id="303" r:id="rId8"/>
    <p:sldId id="314" r:id="rId9"/>
    <p:sldId id="313" r:id="rId10"/>
    <p:sldId id="261" r:id="rId11"/>
    <p:sldId id="299" r:id="rId12"/>
    <p:sldId id="304" r:id="rId13"/>
    <p:sldId id="316" r:id="rId14"/>
    <p:sldId id="317" r:id="rId15"/>
    <p:sldId id="319" r:id="rId16"/>
    <p:sldId id="321" r:id="rId17"/>
    <p:sldId id="322" r:id="rId18"/>
    <p:sldId id="262" r:id="rId19"/>
    <p:sldId id="300" r:id="rId20"/>
    <p:sldId id="325" r:id="rId21"/>
    <p:sldId id="328" r:id="rId22"/>
    <p:sldId id="323" r:id="rId23"/>
    <p:sldId id="324" r:id="rId24"/>
    <p:sldId id="263" r:id="rId25"/>
    <p:sldId id="265" r:id="rId26"/>
    <p:sldId id="329" r:id="rId27"/>
    <p:sldId id="327" r:id="rId2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83810" autoAdjust="0"/>
  </p:normalViewPr>
  <p:slideViewPr>
    <p:cSldViewPr>
      <p:cViewPr varScale="1">
        <p:scale>
          <a:sx n="72" d="100"/>
          <a:sy n="72" d="100"/>
        </p:scale>
        <p:origin x="1766"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7125D1-502C-4248-84A1-E6715F574BF6}" type="datetimeFigureOut">
              <a:rPr lang="tr-TR" smtClean="0"/>
              <a:pPr/>
              <a:t>17.03.2020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E0AFB2-F1C0-48A9-BAF5-F7BD42CEA597}"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solidFill>
                  <a:schemeClr val="accent6">
                    <a:lumMod val="20000"/>
                    <a:lumOff val="80000"/>
                  </a:schemeClr>
                </a:solidFill>
              </a:rPr>
              <a:t>“enler turu…”</a:t>
            </a:r>
          </a:p>
          <a:p>
            <a:r>
              <a:rPr lang="tr-TR" sz="1400" b="1" dirty="0" err="1">
                <a:solidFill>
                  <a:schemeClr val="accent6">
                    <a:lumMod val="20000"/>
                    <a:lumOff val="80000"/>
                  </a:schemeClr>
                </a:solidFill>
              </a:rPr>
              <a:t>British</a:t>
            </a:r>
            <a:r>
              <a:rPr lang="tr-TR" b="1" dirty="0">
                <a:solidFill>
                  <a:schemeClr val="accent6">
                    <a:lumMod val="20000"/>
                    <a:lumOff val="80000"/>
                  </a:schemeClr>
                </a:solidFill>
              </a:rPr>
              <a:t> </a:t>
            </a:r>
            <a:r>
              <a:rPr lang="tr-TR" b="1" dirty="0" err="1">
                <a:solidFill>
                  <a:schemeClr val="accent6">
                    <a:lumMod val="20000"/>
                    <a:lumOff val="80000"/>
                  </a:schemeClr>
                </a:solidFill>
              </a:rPr>
              <a:t>Museum</a:t>
            </a:r>
            <a:endParaRPr lang="tr-TR" b="1" dirty="0">
              <a:solidFill>
                <a:schemeClr val="accent6">
                  <a:lumMod val="20000"/>
                  <a:lumOff val="80000"/>
                </a:schemeClr>
              </a:solidFill>
            </a:endParaRPr>
          </a:p>
        </p:txBody>
      </p:sp>
      <p:sp>
        <p:nvSpPr>
          <p:cNvPr id="4" name="3 Slayt Numarası Yer Tutucusu"/>
          <p:cNvSpPr>
            <a:spLocks noGrp="1"/>
          </p:cNvSpPr>
          <p:nvPr>
            <p:ph type="sldNum" sz="quarter" idx="10"/>
          </p:nvPr>
        </p:nvSpPr>
        <p:spPr/>
        <p:txBody>
          <a:bodyPr/>
          <a:lstStyle/>
          <a:p>
            <a:fld id="{DC35E85A-78AA-4E06-8BAB-18901BF03413}" type="slidenum">
              <a:rPr lang="tr-TR" smtClean="0"/>
              <a:pPr/>
              <a:t>5</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solidFill>
                  <a:srgbClr val="FF0000"/>
                </a:solidFill>
              </a:rPr>
              <a:t>KRAKOW ÇAĞDAŞ SANATLAR MÜZESİ</a:t>
            </a:r>
          </a:p>
          <a:p>
            <a:r>
              <a:rPr lang="tr-TR" b="1" dirty="0">
                <a:solidFill>
                  <a:srgbClr val="FF0000"/>
                </a:solidFill>
              </a:rPr>
              <a:t>Engelleri Olmayan Müze Projesi… </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21</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2000" b="1" dirty="0"/>
              <a:t>Müzenin öyküsü:</a:t>
            </a:r>
            <a:r>
              <a:rPr lang="tr-TR" sz="2000" b="1" baseline="0" dirty="0"/>
              <a:t> “Herkes için Oyun” Sergisi hakkında pratik bilgiler…</a:t>
            </a:r>
            <a:endParaRPr lang="tr-TR" sz="2000" b="1"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23</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a:t>Chicago Çocuk Müzesi personeli </a:t>
            </a:r>
            <a:r>
              <a:rPr lang="tr-TR" dirty="0" err="1"/>
              <a:t>teropatik</a:t>
            </a:r>
            <a:r>
              <a:rPr lang="tr-TR" dirty="0"/>
              <a:t> ortamlar konusunda hizmet içi eğitim almış,</a:t>
            </a:r>
          </a:p>
          <a:p>
            <a:r>
              <a:rPr lang="tr-TR" dirty="0"/>
              <a:t>Engelli ziyaretçilerle</a:t>
            </a:r>
            <a:r>
              <a:rPr lang="tr-TR" baseline="0" dirty="0"/>
              <a:t> çalışma konusunda deneyim kazanmıştır. </a:t>
            </a:r>
            <a:endParaRPr lang="tr-TR"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25</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3000" b="1" dirty="0">
                <a:solidFill>
                  <a:srgbClr val="7030A0"/>
                </a:solidFill>
              </a:rPr>
              <a:t>Teşekkürler…</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27</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err="1"/>
              <a:t>British</a:t>
            </a:r>
            <a:r>
              <a:rPr lang="tr-TR" b="1" dirty="0"/>
              <a:t> Müzesi aile rehberi</a:t>
            </a:r>
          </a:p>
        </p:txBody>
      </p:sp>
      <p:sp>
        <p:nvSpPr>
          <p:cNvPr id="4" name="3 Slayt Numarası Yer Tutucusu"/>
          <p:cNvSpPr>
            <a:spLocks noGrp="1"/>
          </p:cNvSpPr>
          <p:nvPr>
            <p:ph type="sldNum" sz="quarter" idx="10"/>
          </p:nvPr>
        </p:nvSpPr>
        <p:spPr/>
        <p:txBody>
          <a:bodyPr/>
          <a:lstStyle/>
          <a:p>
            <a:fld id="{DC35E85A-78AA-4E06-8BAB-18901BF03413}" type="slidenum">
              <a:rPr lang="tr-TR" smtClean="0"/>
              <a:pPr/>
              <a:t>6</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solidFill>
                  <a:schemeClr val="tx2">
                    <a:lumMod val="40000"/>
                    <a:lumOff val="60000"/>
                  </a:schemeClr>
                </a:solidFill>
              </a:rPr>
              <a:t>TEKNOLOJİ KULLANIMI</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10</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Görsel</a:t>
            </a:r>
            <a:r>
              <a:rPr lang="tr-TR" baseline="0" dirty="0"/>
              <a:t> </a:t>
            </a:r>
            <a:r>
              <a:rPr lang="tr-TR" dirty="0"/>
              <a:t>Kültürde görselin kendisinden çok birey, toplum ve dünyaya ilişkin ürettiği anlam önemlidir.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Müzede üretilen anlama ilişkin, müzenin pedagojik yaklaşımlarıyla ziyaretçinin yorumlama sürecinin</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 nasıl kesiştiğine ilişkin sorular sorulmaya başlanmıştır.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Dolayısıyla görselin verdiği mesaj farklı yaş grupları tarafından farklı algılanacaktır. </a:t>
            </a:r>
          </a:p>
          <a:p>
            <a:endParaRPr lang="tr-TR" dirty="0"/>
          </a:p>
        </p:txBody>
      </p:sp>
      <p:sp>
        <p:nvSpPr>
          <p:cNvPr id="4" name="3 Slayt Numarası Yer Tutucusu"/>
          <p:cNvSpPr>
            <a:spLocks noGrp="1"/>
          </p:cNvSpPr>
          <p:nvPr>
            <p:ph type="sldNum" sz="quarter" idx="10"/>
          </p:nvPr>
        </p:nvSpPr>
        <p:spPr/>
        <p:txBody>
          <a:bodyPr/>
          <a:lstStyle/>
          <a:p>
            <a:fld id="{DC35E85A-78AA-4E06-8BAB-18901BF03413}" type="slidenum">
              <a:rPr lang="tr-TR" smtClean="0"/>
              <a:pPr/>
              <a:t>12</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sz="2000" b="1" dirty="0">
                <a:solidFill>
                  <a:srgbClr val="FFFF00"/>
                </a:solidFill>
              </a:rPr>
              <a:t>Akdeniz kıyıları ve göçmenlik</a:t>
            </a:r>
          </a:p>
          <a:p>
            <a:r>
              <a:rPr lang="tr-TR" sz="2000" b="1" dirty="0" err="1">
                <a:solidFill>
                  <a:srgbClr val="FFFF00"/>
                </a:solidFill>
              </a:rPr>
              <a:t>İnteraktif</a:t>
            </a:r>
            <a:r>
              <a:rPr lang="tr-TR" sz="2000" b="1" baseline="0" dirty="0">
                <a:solidFill>
                  <a:srgbClr val="FFFF00"/>
                </a:solidFill>
              </a:rPr>
              <a:t> sergi alanı </a:t>
            </a:r>
            <a:endParaRPr lang="tr-TR" sz="2000" b="1" dirty="0">
              <a:solidFill>
                <a:srgbClr val="FFFF00"/>
              </a:solidFill>
            </a:endParaRPr>
          </a:p>
        </p:txBody>
      </p:sp>
      <p:sp>
        <p:nvSpPr>
          <p:cNvPr id="4" name="3 Slayt Numarası Yer Tutucusu"/>
          <p:cNvSpPr>
            <a:spLocks noGrp="1"/>
          </p:cNvSpPr>
          <p:nvPr>
            <p:ph type="sldNum" sz="quarter" idx="10"/>
          </p:nvPr>
        </p:nvSpPr>
        <p:spPr/>
        <p:txBody>
          <a:bodyPr/>
          <a:lstStyle/>
          <a:p>
            <a:fld id="{04E0AFB2-F1C0-48A9-BAF5-F7BD42CEA597}" type="slidenum">
              <a:rPr lang="tr-TR" smtClean="0"/>
              <a:pPr/>
              <a:t>13</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a:t>Horniman</a:t>
            </a:r>
            <a:r>
              <a:rPr lang="tr-TR" dirty="0"/>
              <a:t> Müzesi, Londra</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14</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solidFill>
                  <a:srgbClr val="FF0000"/>
                </a:solidFill>
              </a:rPr>
              <a:t>Brüksel Çocuk Müzesi</a:t>
            </a:r>
          </a:p>
        </p:txBody>
      </p:sp>
      <p:sp>
        <p:nvSpPr>
          <p:cNvPr id="4" name="3 Slayt Numarası Yer Tutucusu"/>
          <p:cNvSpPr>
            <a:spLocks noGrp="1"/>
          </p:cNvSpPr>
          <p:nvPr>
            <p:ph type="sldNum" sz="quarter" idx="10"/>
          </p:nvPr>
        </p:nvSpPr>
        <p:spPr/>
        <p:txBody>
          <a:bodyPr/>
          <a:lstStyle/>
          <a:p>
            <a:fld id="{04E0AFB2-F1C0-48A9-BAF5-F7BD42CEA597}" type="slidenum">
              <a:rPr lang="tr-TR" smtClean="0"/>
              <a:pPr/>
              <a:t>16</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t>Müze web sitesinin de ulaşılabilirlik</a:t>
            </a:r>
            <a:r>
              <a:rPr lang="tr-TR" b="1" baseline="0" dirty="0"/>
              <a:t> sağladığı unutulmamalıdır. </a:t>
            </a:r>
          </a:p>
          <a:p>
            <a:r>
              <a:rPr lang="tr-TR" b="1" baseline="0" dirty="0"/>
              <a:t>Farklı dil seçenekleri olan, oyunlar, uygulamalar, tanıtım ve eğitim</a:t>
            </a:r>
          </a:p>
          <a:p>
            <a:r>
              <a:rPr lang="tr-TR" b="1" baseline="0" dirty="0"/>
              <a:t>materyali indirme olanakları sunan bir web sayfası kullanışlı olacaktır. </a:t>
            </a:r>
          </a:p>
          <a:p>
            <a:endParaRPr lang="tr-TR" b="1"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19</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1" dirty="0"/>
              <a:t>Bizans Müzesi</a:t>
            </a:r>
          </a:p>
          <a:p>
            <a:endParaRPr lang="tr-TR" dirty="0"/>
          </a:p>
          <a:p>
            <a:r>
              <a:rPr lang="tr-TR" b="1" dirty="0" err="1"/>
              <a:t>British</a:t>
            </a:r>
            <a:r>
              <a:rPr lang="tr-TR" b="1" dirty="0"/>
              <a:t> Müzesi</a:t>
            </a:r>
          </a:p>
          <a:p>
            <a:endParaRPr lang="tr-TR" dirty="0"/>
          </a:p>
          <a:p>
            <a:r>
              <a:rPr lang="tr-TR" b="1" dirty="0"/>
              <a:t>Seattle Sanat Müzesi</a:t>
            </a:r>
          </a:p>
          <a:p>
            <a:endParaRPr lang="tr-TR" dirty="0"/>
          </a:p>
        </p:txBody>
      </p:sp>
      <p:sp>
        <p:nvSpPr>
          <p:cNvPr id="4" name="3 Slayt Numarası Yer Tutucusu"/>
          <p:cNvSpPr>
            <a:spLocks noGrp="1"/>
          </p:cNvSpPr>
          <p:nvPr>
            <p:ph type="sldNum" sz="quarter" idx="10"/>
          </p:nvPr>
        </p:nvSpPr>
        <p:spPr/>
        <p:txBody>
          <a:bodyPr/>
          <a:lstStyle/>
          <a:p>
            <a:fld id="{04E0AFB2-F1C0-48A9-BAF5-F7BD42CEA597}" type="slidenum">
              <a:rPr lang="tr-TR" smtClean="0"/>
              <a:pPr/>
              <a:t>20</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9CD0E3E5-0BC5-414C-98FC-581141EA1EBC}" type="datetimeFigureOut">
              <a:rPr lang="tr-TR" smtClean="0"/>
              <a:pPr/>
              <a:t>17.03.2020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B90985B-94FF-457C-BF89-9EB8171F07E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0E3E5-0BC5-414C-98FC-581141EA1EBC}" type="datetimeFigureOut">
              <a:rPr lang="tr-TR" smtClean="0"/>
              <a:pPr/>
              <a:t>17.03.2020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0985B-94FF-457C-BF89-9EB8171F07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www.google.com.tr/url?sa=i&amp;rct=j&amp;q=&amp;source=imgres&amp;cd=&amp;cad=rja&amp;uact=8&amp;ved=0ahUKEwjfmcKjpKfMAhVB7hoKHTsTCXYQjRwIBw&amp;url=http://plus.google.com/u/0/+childrensmuseum&amp;psig=AFQjCNHn21CNYuOtgwuYb85PbvTq5g__GQ&amp;ust=1461587608311962" TargetMode="Externa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7504" y="188640"/>
            <a:ext cx="8820472" cy="3240360"/>
          </a:xfrm>
        </p:spPr>
        <p:txBody>
          <a:bodyPr>
            <a:normAutofit fontScale="92500" lnSpcReduction="10000"/>
          </a:bodyPr>
          <a:lstStyle/>
          <a:p>
            <a:pPr>
              <a:buNone/>
            </a:pPr>
            <a:r>
              <a:rPr lang="tr-TR" b="1" i="1" dirty="0">
                <a:solidFill>
                  <a:srgbClr val="00B050"/>
                </a:solidFill>
                <a:latin typeface="Times New Roman" pitchFamily="18" charset="0"/>
                <a:cs typeface="Times New Roman" pitchFamily="18" charset="0"/>
              </a:rPr>
              <a:t> 	“Bir Ulus: 5 Milyon Ses”  (İskoç Ulusal Müzesi)</a:t>
            </a:r>
          </a:p>
          <a:p>
            <a:pPr algn="just">
              <a:buNone/>
            </a:pPr>
            <a:r>
              <a:rPr lang="tr-TR" i="1" dirty="0"/>
              <a:t>	</a:t>
            </a:r>
            <a:r>
              <a:rPr lang="tr-TR" sz="2700" dirty="0">
                <a:latin typeface="Times New Roman" pitchFamily="18" charset="0"/>
                <a:cs typeface="Times New Roman" pitchFamily="18" charset="0"/>
              </a:rPr>
              <a:t>İskoçya’da doğmuş, büyümüş ya da göç yoluyla İskoçya’ya gelmiş insanların İskoç olmanın ve İskoçya’da yaşamanın kendileri için ne anlam ifade ettiğini açıkladıkları bir filmi içeriyor. Film, İskoçya’da kullanılan farklı lehçeleri, göç yoluyla ülkeye gelmiş İtalyan, Yahudi ve Çinli göçmenlerin gündelik yaşamını gözler önüne seriyor ve ziyaretçilerin gönderimleriyle giderek uzuyor….</a:t>
            </a:r>
          </a:p>
        </p:txBody>
      </p:sp>
      <p:pic>
        <p:nvPicPr>
          <p:cNvPr id="139265" name="Picture 1"/>
          <p:cNvPicPr>
            <a:picLocks noChangeAspect="1" noChangeArrowheads="1"/>
          </p:cNvPicPr>
          <p:nvPr/>
        </p:nvPicPr>
        <p:blipFill>
          <a:blip r:embed="rId2" cstate="print"/>
          <a:srcRect l="30712" t="18329" r="29722" b="16704"/>
          <a:stretch>
            <a:fillRect/>
          </a:stretch>
        </p:blipFill>
        <p:spPr bwMode="auto">
          <a:xfrm>
            <a:off x="0" y="3573016"/>
            <a:ext cx="2771800" cy="3284985"/>
          </a:xfrm>
          <a:prstGeom prst="rect">
            <a:avLst/>
          </a:prstGeom>
          <a:noFill/>
          <a:ln w="9525">
            <a:noFill/>
            <a:miter lim="800000"/>
            <a:headEnd/>
            <a:tailEnd/>
          </a:ln>
        </p:spPr>
      </p:pic>
      <p:pic>
        <p:nvPicPr>
          <p:cNvPr id="139266" name="Picture 2"/>
          <p:cNvPicPr>
            <a:picLocks noChangeAspect="1" noChangeArrowheads="1"/>
          </p:cNvPicPr>
          <p:nvPr/>
        </p:nvPicPr>
        <p:blipFill>
          <a:blip r:embed="rId3" cstate="print"/>
          <a:srcRect l="36164" t="17516" r="24542" b="21454"/>
          <a:stretch>
            <a:fillRect/>
          </a:stretch>
        </p:blipFill>
        <p:spPr bwMode="auto">
          <a:xfrm>
            <a:off x="2555776" y="3573016"/>
            <a:ext cx="3168352" cy="3284983"/>
          </a:xfrm>
          <a:prstGeom prst="rect">
            <a:avLst/>
          </a:prstGeom>
          <a:noFill/>
          <a:ln w="9525">
            <a:noFill/>
            <a:miter lim="800000"/>
            <a:headEnd/>
            <a:tailEnd/>
          </a:ln>
        </p:spPr>
      </p:pic>
      <p:pic>
        <p:nvPicPr>
          <p:cNvPr id="139268" name="Picture 4"/>
          <p:cNvPicPr>
            <a:picLocks noChangeAspect="1" noChangeArrowheads="1"/>
          </p:cNvPicPr>
          <p:nvPr/>
        </p:nvPicPr>
        <p:blipFill>
          <a:blip r:embed="rId4" cstate="print"/>
          <a:srcRect l="29198" t="17516" r="25649" b="24407"/>
          <a:stretch>
            <a:fillRect/>
          </a:stretch>
        </p:blipFill>
        <p:spPr bwMode="auto">
          <a:xfrm>
            <a:off x="5652120" y="3573016"/>
            <a:ext cx="3491878" cy="3284984"/>
          </a:xfrm>
          <a:prstGeom prst="rect">
            <a:avLst/>
          </a:prstGeom>
          <a:noFill/>
          <a:ln w="9525">
            <a:noFill/>
            <a:miter lim="800000"/>
            <a:headEnd/>
            <a:tailEnd/>
          </a:ln>
        </p:spPr>
      </p:pic>
      <p:sp>
        <p:nvSpPr>
          <p:cNvPr id="6" name="5 Dikdörtgen"/>
          <p:cNvSpPr/>
          <p:nvPr/>
        </p:nvSpPr>
        <p:spPr>
          <a:xfrm>
            <a:off x="5148064" y="3068960"/>
            <a:ext cx="2971839" cy="369332"/>
          </a:xfrm>
          <a:prstGeom prst="rect">
            <a:avLst/>
          </a:prstGeom>
        </p:spPr>
        <p:txBody>
          <a:bodyPr wrap="none">
            <a:spAutoFit/>
          </a:bodyPr>
          <a:lstStyle/>
          <a:p>
            <a:r>
              <a:rPr lang="tr-TR" dirty="0"/>
              <a:t>https://vimeo.com/15808388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a:xfrm>
            <a:off x="395536" y="5157192"/>
            <a:ext cx="5112568" cy="1143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5500" b="1" i="0" u="none" strike="noStrike" kern="1200" cap="none" spc="0" normalizeH="0" baseline="0" noProof="0" dirty="0">
                <a:ln>
                  <a:noFill/>
                </a:ln>
                <a:solidFill>
                  <a:schemeClr val="accent1"/>
                </a:solidFill>
                <a:effectLst/>
                <a:uLnTx/>
                <a:uFillTx/>
                <a:latin typeface="+mj-lt"/>
                <a:ea typeface="+mj-ea"/>
                <a:cs typeface="+mj-cs"/>
              </a:rPr>
              <a:t>SERGİ </a:t>
            </a:r>
          </a:p>
          <a:p>
            <a:pPr marL="0" marR="0" lvl="0" indent="0" defTabSz="914400" rtl="0" eaLnBrk="1" fontAlgn="auto" latinLnBrk="0" hangingPunct="1">
              <a:lnSpc>
                <a:spcPct val="100000"/>
              </a:lnSpc>
              <a:spcBef>
                <a:spcPct val="0"/>
              </a:spcBef>
              <a:spcAft>
                <a:spcPts val="0"/>
              </a:spcAft>
              <a:buClrTx/>
              <a:buSzTx/>
              <a:buFontTx/>
              <a:buNone/>
              <a:tabLst/>
              <a:defRPr/>
            </a:pPr>
            <a:r>
              <a:rPr kumimoji="0" lang="tr-TR" sz="5500" b="1" i="0" u="none" strike="noStrike" kern="1200" cap="none" spc="0" normalizeH="0" baseline="0" noProof="0" dirty="0">
                <a:ln>
                  <a:noFill/>
                </a:ln>
                <a:solidFill>
                  <a:schemeClr val="accent1"/>
                </a:solidFill>
                <a:effectLst/>
                <a:uLnTx/>
                <a:uFillTx/>
                <a:latin typeface="+mj-lt"/>
                <a:ea typeface="+mj-ea"/>
                <a:cs typeface="+mj-cs"/>
              </a:rPr>
              <a:t>TASARIMI </a:t>
            </a:r>
          </a:p>
        </p:txBody>
      </p:sp>
      <p:pic>
        <p:nvPicPr>
          <p:cNvPr id="100353" name="Picture 1" descr="C:\Users\User\Desktop\muze cizimler\gozyasısisesi.jp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174479" y="3068960"/>
            <a:ext cx="713683" cy="1296144"/>
          </a:xfrm>
          <a:prstGeom prst="rect">
            <a:avLst/>
          </a:prstGeom>
          <a:noFill/>
        </p:spPr>
      </p:pic>
      <p:pic>
        <p:nvPicPr>
          <p:cNvPr id="100354" name="Picture 2" descr="C:\Users\User\Desktop\muze cizimler\roman oil lamp.jpg"/>
          <p:cNvPicPr>
            <a:picLocks noChangeAspect="1" noChangeArrowheads="1"/>
          </p:cNvPicPr>
          <p:nvPr/>
        </p:nvPicPr>
        <p:blipFill>
          <a:blip r:embed="rId4" cstate="print">
            <a:duotone>
              <a:schemeClr val="accent1">
                <a:shade val="45000"/>
                <a:satMod val="135000"/>
              </a:schemeClr>
              <a:prstClr val="white"/>
            </a:duotone>
          </a:blip>
          <a:srcRect l="15395" r="17894"/>
          <a:stretch>
            <a:fillRect/>
          </a:stretch>
        </p:blipFill>
        <p:spPr bwMode="auto">
          <a:xfrm rot="943193">
            <a:off x="6997374" y="3326088"/>
            <a:ext cx="936104" cy="935416"/>
          </a:xfrm>
          <a:prstGeom prst="rect">
            <a:avLst/>
          </a:prstGeom>
          <a:noFill/>
        </p:spPr>
      </p:pic>
      <p:sp>
        <p:nvSpPr>
          <p:cNvPr id="6" name="5 Dikdörtgen"/>
          <p:cNvSpPr/>
          <p:nvPr/>
        </p:nvSpPr>
        <p:spPr>
          <a:xfrm>
            <a:off x="5682283" y="4365104"/>
            <a:ext cx="3461717" cy="507831"/>
          </a:xfrm>
          <a:prstGeom prst="rect">
            <a:avLst/>
          </a:prstGeom>
        </p:spPr>
        <p:txBody>
          <a:bodyPr wrap="none">
            <a:spAutoFit/>
          </a:bodyPr>
          <a:lstStyle/>
          <a:p>
            <a:r>
              <a:rPr lang="tr-TR" sz="2700" b="1" dirty="0">
                <a:solidFill>
                  <a:schemeClr val="accent1"/>
                </a:solidFill>
              </a:rPr>
              <a:t>TEKNOLOJİ KULLANIMI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908720"/>
            <a:ext cx="8229600" cy="5184576"/>
          </a:xfrm>
        </p:spPr>
        <p:txBody>
          <a:bodyPr>
            <a:normAutofit lnSpcReduction="10000"/>
          </a:bodyPr>
          <a:lstStyle/>
          <a:p>
            <a:pPr lvl="0"/>
            <a:r>
              <a:rPr lang="tr-TR" dirty="0"/>
              <a:t>Bugünün müzeleri </a:t>
            </a:r>
            <a:r>
              <a:rPr lang="tr-TR" b="1" dirty="0"/>
              <a:t>melez</a:t>
            </a:r>
            <a:r>
              <a:rPr lang="tr-TR" dirty="0"/>
              <a:t> (</a:t>
            </a:r>
            <a:r>
              <a:rPr lang="tr-TR" dirty="0" err="1"/>
              <a:t>hybrid</a:t>
            </a:r>
            <a:r>
              <a:rPr lang="tr-TR" dirty="0"/>
              <a:t>) kuruluşlardır: Koleksiyonlar ve etkileşimli (dokunmalı) sergiler bir aradadır.</a:t>
            </a:r>
          </a:p>
          <a:p>
            <a:r>
              <a:rPr lang="tr-TR" dirty="0"/>
              <a:t>Çağdaş müzeler </a:t>
            </a:r>
            <a:r>
              <a:rPr lang="tr-TR" b="1" dirty="0"/>
              <a:t>kültürel </a:t>
            </a:r>
            <a:r>
              <a:rPr lang="tr-TR" b="1" dirty="0" err="1"/>
              <a:t>hızlandırıcı</a:t>
            </a:r>
            <a:r>
              <a:rPr lang="tr-TR" dirty="0" err="1"/>
              <a:t>’dır</a:t>
            </a:r>
            <a:r>
              <a:rPr lang="tr-TR" dirty="0"/>
              <a:t>.  Teknolojik ve toplumsal değişim konusunda </a:t>
            </a:r>
            <a:r>
              <a:rPr lang="tr-TR" dirty="0" err="1"/>
              <a:t>farkındalığı</a:t>
            </a:r>
            <a:r>
              <a:rPr lang="tr-TR" dirty="0"/>
              <a:t> artırırlar. Bu amaçla sergi tasarımında teknoloji de içeren çeşitlilik önemlidir. </a:t>
            </a:r>
          </a:p>
          <a:p>
            <a:r>
              <a:rPr lang="tr-TR" dirty="0"/>
              <a:t>Müzeler </a:t>
            </a:r>
            <a:r>
              <a:rPr lang="tr-TR" b="1" dirty="0"/>
              <a:t>kültürlerarası buluşma</a:t>
            </a:r>
            <a:r>
              <a:rPr lang="tr-TR" dirty="0"/>
              <a:t> yerleridir, </a:t>
            </a:r>
            <a:r>
              <a:rPr lang="tr-TR" b="1" dirty="0"/>
              <a:t>kültürlerarası düşünmeyi</a:t>
            </a:r>
            <a:r>
              <a:rPr lang="tr-TR" dirty="0"/>
              <a:t> vurgularlar. Bu işlev sergiye ve sunuma yansımalıdır. </a:t>
            </a:r>
          </a:p>
          <a:p>
            <a:pPr lvl="0"/>
            <a:endParaRPr lang="tr-TR" dirty="0"/>
          </a:p>
          <a:p>
            <a:endParaRPr lang="tr-T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22883" name="Picture 3" descr="E:\sunumlar_mart_2015\fotolar\mucem_marsilya\DSC_0043.JPG"/>
          <p:cNvPicPr>
            <a:picLocks noChangeAspect="1" noChangeArrowheads="1"/>
          </p:cNvPicPr>
          <p:nvPr/>
        </p:nvPicPr>
        <p:blipFill>
          <a:blip r:embed="rId3" cstate="print"/>
          <a:srcRect/>
          <a:stretch>
            <a:fillRect/>
          </a:stretch>
        </p:blipFill>
        <p:spPr bwMode="auto">
          <a:xfrm>
            <a:off x="0" y="0"/>
            <a:ext cx="9174490" cy="6858000"/>
          </a:xfrm>
          <a:prstGeom prst="rect">
            <a:avLst/>
          </a:prstGeom>
          <a:noFill/>
        </p:spPr>
      </p:pic>
      <p:sp>
        <p:nvSpPr>
          <p:cNvPr id="6" name="4 Dikdörtgen"/>
          <p:cNvSpPr>
            <a:spLocks noChangeArrowheads="1"/>
          </p:cNvSpPr>
          <p:nvPr/>
        </p:nvSpPr>
        <p:spPr bwMode="auto">
          <a:xfrm>
            <a:off x="6372200" y="1"/>
            <a:ext cx="2771800" cy="923330"/>
          </a:xfrm>
          <a:prstGeom prst="rect">
            <a:avLst/>
          </a:prstGeom>
          <a:noFill/>
          <a:ln w="9525">
            <a:noFill/>
            <a:miter lim="800000"/>
            <a:headEnd/>
            <a:tailEnd/>
          </a:ln>
        </p:spPr>
        <p:txBody>
          <a:bodyPr wrap="square">
            <a:spAutoFit/>
          </a:bodyPr>
          <a:lstStyle/>
          <a:p>
            <a:pPr algn="r"/>
            <a:r>
              <a:rPr lang="tr-TR" altLang="tr-TR" b="1" dirty="0">
                <a:solidFill>
                  <a:srgbClr val="FFFF00"/>
                </a:solidFill>
              </a:rPr>
              <a:t>Akdeniz Medeniyetleri Müzesi,</a:t>
            </a:r>
          </a:p>
          <a:p>
            <a:pPr algn="r"/>
            <a:r>
              <a:rPr lang="tr-TR" altLang="tr-TR" b="1" dirty="0">
                <a:solidFill>
                  <a:srgbClr val="FFFF00"/>
                </a:solidFill>
              </a:rPr>
              <a:t>Marsilya</a:t>
            </a:r>
          </a:p>
        </p:txBody>
      </p:sp>
      <p:sp>
        <p:nvSpPr>
          <p:cNvPr id="7" name="6 Dikdörtgen"/>
          <p:cNvSpPr/>
          <p:nvPr/>
        </p:nvSpPr>
        <p:spPr>
          <a:xfrm>
            <a:off x="0" y="0"/>
            <a:ext cx="4572000" cy="2185214"/>
          </a:xfrm>
          <a:prstGeom prst="rect">
            <a:avLst/>
          </a:prstGeom>
        </p:spPr>
        <p:txBody>
          <a:bodyPr>
            <a:spAutoFit/>
          </a:bodyPr>
          <a:lstStyle/>
          <a:p>
            <a:pPr lvl="0">
              <a:defRPr/>
            </a:pPr>
            <a:r>
              <a:rPr lang="tr-TR" sz="1700" dirty="0">
                <a:solidFill>
                  <a:srgbClr val="FFFF00"/>
                </a:solidFill>
              </a:rPr>
              <a:t>Görsel Kültürde görselin kendisinden çok birey, toplum ve dünyaya ilişkin ürettiği anlam önemlidir.  Müzede üretilen anlama ilişkin, müzenin pedagojik yaklaşımlarıyla ziyaretçinin yorumlama sürecinin nasıl kesiştiğine ilişkin sorular sorulmaya başlanmıştır.</a:t>
            </a:r>
          </a:p>
          <a:p>
            <a:pPr lvl="0">
              <a:defRPr/>
            </a:pPr>
            <a:r>
              <a:rPr lang="tr-TR" sz="1700" dirty="0">
                <a:solidFill>
                  <a:srgbClr val="FFFF00"/>
                </a:solidFill>
              </a:rPr>
              <a:t>Dolayısıyla görselin verdiği mesaj farklı</a:t>
            </a:r>
          </a:p>
          <a:p>
            <a:pPr lvl="0">
              <a:defRPr/>
            </a:pPr>
            <a:r>
              <a:rPr lang="tr-TR" sz="1700" dirty="0">
                <a:solidFill>
                  <a:srgbClr val="FFFF00"/>
                </a:solidFill>
              </a:rPr>
              <a:t>yaş grupları tarafından farklı algılanacaktır.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38242" name="Picture 2" descr="D:\ceren_imge_kitap\FOTOLAR\mucem.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4 Dikdörtgen"/>
          <p:cNvSpPr/>
          <p:nvPr/>
        </p:nvSpPr>
        <p:spPr>
          <a:xfrm>
            <a:off x="0" y="6488668"/>
            <a:ext cx="5292080" cy="369332"/>
          </a:xfrm>
          <a:prstGeom prst="rect">
            <a:avLst/>
          </a:prstGeom>
        </p:spPr>
        <p:txBody>
          <a:bodyPr wrap="square">
            <a:spAutoFit/>
          </a:bodyPr>
          <a:lstStyle/>
          <a:p>
            <a:r>
              <a:rPr lang="tr-TR" b="1" dirty="0">
                <a:solidFill>
                  <a:srgbClr val="FFFF00"/>
                </a:solidFill>
              </a:rPr>
              <a:t>Akdeniz kıyıları ve göçmenlik etkileşimli sergi alanı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139952" y="476672"/>
            <a:ext cx="4824536" cy="5649491"/>
          </a:xfrm>
        </p:spPr>
        <p:txBody>
          <a:bodyPr>
            <a:noAutofit/>
          </a:bodyPr>
          <a:lstStyle/>
          <a:p>
            <a:pPr>
              <a:buNone/>
            </a:pPr>
            <a:r>
              <a:rPr lang="tr-TR" sz="2000" i="1" dirty="0">
                <a:solidFill>
                  <a:schemeClr val="accent6">
                    <a:lumMod val="75000"/>
                  </a:schemeClr>
                </a:solidFill>
              </a:rPr>
              <a:t>	“Adanmış Vücutlar: Londra’yı Giydirmek ” </a:t>
            </a:r>
            <a:r>
              <a:rPr lang="tr-TR" sz="2000" dirty="0"/>
              <a:t>sergisi 2012’de açılmıştır. Sergi Londra’da yaşayan ancak farklı etnik kimliğe mensup kişilerin yerel kıyafetleri, aksesuarları ya da vücutlarını yerel kültürlere adama biçimlerini şehrin kültürel çeşitliliğini göz önünde bulundurarak sunmuştur. </a:t>
            </a:r>
          </a:p>
          <a:p>
            <a:r>
              <a:rPr lang="tr-TR" sz="2000" dirty="0"/>
              <a:t>Sergi, giysi ve aksesuarların (dövme, kına, </a:t>
            </a:r>
            <a:r>
              <a:rPr lang="tr-TR" sz="2000" dirty="0" err="1"/>
              <a:t>piercing</a:t>
            </a:r>
            <a:r>
              <a:rPr lang="tr-TR" sz="2000" dirty="0"/>
              <a:t> vb.) gündelik yaşamla, modayla ve inançla olan ilişkisini gündeme getirerek kültürel çeşitlilik üzerine tartışmalara yol açmıştır. </a:t>
            </a:r>
          </a:p>
          <a:p>
            <a:r>
              <a:rPr lang="tr-TR" sz="2000" dirty="0"/>
              <a:t>Serginin izleyiciye sorduğu soru şudur: “Kültürel süslenme Londra’nın gündelik keşmekeşine nasıl eşlik eder?” Bu yolla çağlar boyu giyim üzerinde meydana gelen değişiklikler, kültürel etkiler, siyasi ve dinsel baskılar, ekonomik durum vb. de ele alınmıştır.</a:t>
            </a:r>
          </a:p>
        </p:txBody>
      </p:sp>
      <p:pic>
        <p:nvPicPr>
          <p:cNvPr id="139266" name="Picture 2" descr="D:\ceren_imge_kitap\FOTOLAR\horniman_body.jpg"/>
          <p:cNvPicPr>
            <a:picLocks noChangeAspect="1" noChangeArrowheads="1"/>
          </p:cNvPicPr>
          <p:nvPr/>
        </p:nvPicPr>
        <p:blipFill>
          <a:blip r:embed="rId3" cstate="print"/>
          <a:srcRect l="13234" r="5348"/>
          <a:stretch>
            <a:fillRect/>
          </a:stretch>
        </p:blipFill>
        <p:spPr bwMode="auto">
          <a:xfrm>
            <a:off x="0" y="620688"/>
            <a:ext cx="4211960" cy="5760640"/>
          </a:xfrm>
          <a:prstGeom prst="rect">
            <a:avLst/>
          </a:prstGeom>
          <a:noFill/>
        </p:spPr>
      </p:pic>
      <p:sp>
        <p:nvSpPr>
          <p:cNvPr id="5" name="4 Dikdörtgen"/>
          <p:cNvSpPr/>
          <p:nvPr/>
        </p:nvSpPr>
        <p:spPr>
          <a:xfrm>
            <a:off x="0" y="0"/>
            <a:ext cx="2598468" cy="369332"/>
          </a:xfrm>
          <a:prstGeom prst="rect">
            <a:avLst/>
          </a:prstGeom>
        </p:spPr>
        <p:txBody>
          <a:bodyPr wrap="none">
            <a:spAutoFit/>
          </a:bodyPr>
          <a:lstStyle/>
          <a:p>
            <a:r>
              <a:rPr lang="tr-TR" dirty="0" err="1"/>
              <a:t>Horniman</a:t>
            </a:r>
            <a:r>
              <a:rPr lang="tr-TR" dirty="0"/>
              <a:t> Müzesi, Londra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Resim" descr="F:\ceren_imge_kitap\FOTOLAR\horniman 1.JPG"/>
          <p:cNvPicPr/>
          <p:nvPr/>
        </p:nvPicPr>
        <p:blipFill rotWithShape="1">
          <a:blip r:embed="rId2" cstate="print">
            <a:lum bright="10000"/>
            <a:extLst>
              <a:ext uri="{28A0092B-C50C-407E-A947-70E740481C1C}">
                <a14:useLocalDpi xmlns:a14="http://schemas.microsoft.com/office/drawing/2010/main" val="0"/>
              </a:ext>
            </a:extLst>
          </a:blip>
          <a:srcRect l="6089" r="7380"/>
          <a:stretch/>
        </p:blipFill>
        <p:spPr bwMode="auto">
          <a:xfrm>
            <a:off x="0" y="0"/>
            <a:ext cx="9144000" cy="5733256"/>
          </a:xfrm>
          <a:prstGeom prst="rect">
            <a:avLst/>
          </a:prstGeom>
          <a:noFill/>
          <a:ln>
            <a:noFill/>
          </a:ln>
          <a:extLst>
            <a:ext uri="{53640926-AAD7-44D8-BBD7-CCE9431645EC}">
              <a14:shadowObscured xmlns:a14="http://schemas.microsoft.com/office/drawing/2010/main"/>
            </a:ext>
          </a:extLst>
        </p:spPr>
      </p:pic>
      <p:sp>
        <p:nvSpPr>
          <p:cNvPr id="140289" name="Rectangle 1"/>
          <p:cNvSpPr>
            <a:spLocks noChangeArrowheads="1"/>
          </p:cNvSpPr>
          <p:nvPr/>
        </p:nvSpPr>
        <p:spPr bwMode="auto">
          <a:xfrm>
            <a:off x="251520" y="5733256"/>
            <a:ext cx="8492646" cy="101566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cap="none" normalizeH="0" baseline="0" dirty="0">
                <a:ln>
                  <a:noFill/>
                </a:ln>
                <a:solidFill>
                  <a:schemeClr val="tx1"/>
                </a:solidFill>
                <a:effectLst/>
                <a:latin typeface="+mj-lt"/>
                <a:ea typeface="Calibri" pitchFamily="34" charset="0"/>
                <a:cs typeface="Times New Roman" pitchFamily="18" charset="0"/>
              </a:rPr>
              <a:t>Sergi, ziyaretçilerin katılımını önemsemektedir.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cap="none" normalizeH="0" baseline="0" dirty="0">
                <a:ln>
                  <a:noFill/>
                </a:ln>
                <a:solidFill>
                  <a:schemeClr val="tx1"/>
                </a:solidFill>
                <a:effectLst/>
                <a:latin typeface="+mj-lt"/>
                <a:ea typeface="Calibri" pitchFamily="34" charset="0"/>
                <a:cs typeface="Times New Roman" pitchFamily="18" charset="0"/>
              </a:rPr>
              <a:t>Bu nedenle sergi kapsamında aile gardırobu adlı özel bir etkinlik bölümü tasarlanmıştır.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cap="none" normalizeH="0" baseline="0" dirty="0">
                <a:ln>
                  <a:noFill/>
                </a:ln>
                <a:solidFill>
                  <a:schemeClr val="tx1"/>
                </a:solidFill>
                <a:effectLst/>
                <a:latin typeface="+mj-lt"/>
                <a:ea typeface="Calibri" pitchFamily="34" charset="0"/>
                <a:cs typeface="Times New Roman" pitchFamily="18" charset="0"/>
              </a:rPr>
              <a:t>Ziyaretçilerin kendi giyim biçimlerini çizerek yansıttıkları panolardaki resimler biriktirilmiş ve dönüşümlü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sz="1500" b="1" i="0" u="none" strike="noStrike" cap="none" normalizeH="0" baseline="0" dirty="0">
                <a:ln>
                  <a:noFill/>
                </a:ln>
                <a:solidFill>
                  <a:schemeClr val="tx1"/>
                </a:solidFill>
                <a:effectLst/>
                <a:latin typeface="+mj-lt"/>
                <a:ea typeface="Calibri" pitchFamily="34" charset="0"/>
                <a:cs typeface="Times New Roman" pitchFamily="18" charset="0"/>
              </a:rPr>
              <a:t>olarak sergilenerek serginin bir parçası haline getirilmiştir. </a:t>
            </a:r>
            <a:endParaRPr kumimoji="0" lang="tr-TR" sz="1500" b="1" i="0" u="none" strike="noStrike" cap="none" normalizeH="0" baseline="0" dirty="0">
              <a:ln>
                <a:noFill/>
              </a:ln>
              <a:solidFill>
                <a:schemeClr val="tx1"/>
              </a:solidFill>
              <a:effectLst/>
              <a:latin typeface="+mj-lt"/>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0"/>
            <a:ext cx="8507288" cy="634082"/>
          </a:xfrm>
        </p:spPr>
        <p:txBody>
          <a:bodyPr>
            <a:normAutofit fontScale="90000"/>
          </a:bodyPr>
          <a:lstStyle/>
          <a:p>
            <a:r>
              <a:rPr lang="tr-TR" b="1" dirty="0"/>
              <a:t>ÇOCUK MÜZELERİNDE SERGİ TASARIMI</a:t>
            </a:r>
          </a:p>
        </p:txBody>
      </p:sp>
      <p:pic>
        <p:nvPicPr>
          <p:cNvPr id="4" name="3 Resim" descr="1.jpg"/>
          <p:cNvPicPr>
            <a:picLocks noChangeAspect="1"/>
          </p:cNvPicPr>
          <p:nvPr/>
        </p:nvPicPr>
        <p:blipFill>
          <a:blip r:embed="rId3" cstate="print"/>
          <a:srcRect l="12201" r="16925" b="48978"/>
          <a:stretch>
            <a:fillRect/>
          </a:stretch>
        </p:blipFill>
        <p:spPr bwMode="auto">
          <a:xfrm>
            <a:off x="0" y="692696"/>
            <a:ext cx="6480720" cy="2952328"/>
          </a:xfrm>
          <a:prstGeom prst="rect">
            <a:avLst/>
          </a:prstGeom>
          <a:noFill/>
          <a:ln w="9525">
            <a:noFill/>
            <a:miter lim="800000"/>
            <a:headEnd/>
            <a:tailEnd/>
          </a:ln>
        </p:spPr>
      </p:pic>
      <p:sp>
        <p:nvSpPr>
          <p:cNvPr id="5" name="4 Dikdörtgen"/>
          <p:cNvSpPr/>
          <p:nvPr/>
        </p:nvSpPr>
        <p:spPr>
          <a:xfrm>
            <a:off x="3635896" y="764704"/>
            <a:ext cx="2712987" cy="430887"/>
          </a:xfrm>
          <a:prstGeom prst="rect">
            <a:avLst/>
          </a:prstGeom>
        </p:spPr>
        <p:txBody>
          <a:bodyPr wrap="none">
            <a:spAutoFit/>
          </a:bodyPr>
          <a:lstStyle/>
          <a:p>
            <a:r>
              <a:rPr lang="tr-TR" sz="2200" b="1" dirty="0">
                <a:solidFill>
                  <a:srgbClr val="FF0000"/>
                </a:solidFill>
              </a:rPr>
              <a:t>Brüksel Çocuk Müzesi</a:t>
            </a:r>
          </a:p>
        </p:txBody>
      </p:sp>
      <p:pic>
        <p:nvPicPr>
          <p:cNvPr id="6" name="3 İçerik Yer Tutucusu" descr="2.jpg"/>
          <p:cNvPicPr>
            <a:picLocks noGrp="1" noChangeAspect="1"/>
          </p:cNvPicPr>
          <p:nvPr>
            <p:ph idx="1"/>
          </p:nvPr>
        </p:nvPicPr>
        <p:blipFill>
          <a:blip r:embed="rId4" cstate="print"/>
          <a:srcRect l="12200" r="25588" b="8842"/>
          <a:stretch>
            <a:fillRect/>
          </a:stretch>
        </p:blipFill>
        <p:spPr>
          <a:xfrm>
            <a:off x="6444208" y="692696"/>
            <a:ext cx="2699792" cy="2880320"/>
          </a:xfrm>
        </p:spPr>
      </p:pic>
      <p:pic>
        <p:nvPicPr>
          <p:cNvPr id="7" name="3 İçerik Yer Tutucusu" descr="8.jpg"/>
          <p:cNvPicPr>
            <a:picLocks noChangeAspect="1"/>
          </p:cNvPicPr>
          <p:nvPr/>
        </p:nvPicPr>
        <p:blipFill>
          <a:blip r:embed="rId5" cstate="print"/>
          <a:srcRect l="24800" t="6127" r="25588"/>
          <a:stretch>
            <a:fillRect/>
          </a:stretch>
        </p:blipFill>
        <p:spPr>
          <a:xfrm>
            <a:off x="6372200" y="3573016"/>
            <a:ext cx="2771801" cy="3284984"/>
          </a:xfrm>
          <a:prstGeom prst="rect">
            <a:avLst/>
          </a:prstGeom>
        </p:spPr>
      </p:pic>
      <p:pic>
        <p:nvPicPr>
          <p:cNvPr id="8" name="3 İçerik Yer Tutucusu" descr="11.jpg"/>
          <p:cNvPicPr>
            <a:picLocks noChangeAspect="1"/>
          </p:cNvPicPr>
          <p:nvPr/>
        </p:nvPicPr>
        <p:blipFill>
          <a:blip r:embed="rId6" cstate="print"/>
          <a:srcRect l="22437" t="13215" r="20638" b="10875"/>
          <a:stretch>
            <a:fillRect/>
          </a:stretch>
        </p:blipFill>
        <p:spPr>
          <a:xfrm>
            <a:off x="3131840" y="3573016"/>
            <a:ext cx="3312368" cy="3284984"/>
          </a:xfrm>
          <a:prstGeom prst="rect">
            <a:avLst/>
          </a:prstGeom>
        </p:spPr>
      </p:pic>
      <p:pic>
        <p:nvPicPr>
          <p:cNvPr id="9" name="3 İçerik Yer Tutucusu" descr="14.jpg"/>
          <p:cNvPicPr>
            <a:picLocks noChangeAspect="1"/>
          </p:cNvPicPr>
          <p:nvPr/>
        </p:nvPicPr>
        <p:blipFill>
          <a:blip r:embed="rId7" cstate="print"/>
          <a:srcRect l="23225" t="4948" r="20863"/>
          <a:stretch>
            <a:fillRect/>
          </a:stretch>
        </p:blipFill>
        <p:spPr>
          <a:xfrm>
            <a:off x="0" y="3573016"/>
            <a:ext cx="3131840" cy="328498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20.jpg"/>
          <p:cNvPicPr>
            <a:picLocks noChangeAspect="1"/>
          </p:cNvPicPr>
          <p:nvPr/>
        </p:nvPicPr>
        <p:blipFill>
          <a:blip r:embed="rId2" cstate="print"/>
          <a:srcRect l="8263" t="3240" r="9051" b="5224"/>
          <a:stretch>
            <a:fillRect/>
          </a:stretch>
        </p:blipFill>
        <p:spPr>
          <a:xfrm>
            <a:off x="0" y="0"/>
            <a:ext cx="4283968" cy="3429000"/>
          </a:xfrm>
          <a:prstGeom prst="rect">
            <a:avLst/>
          </a:prstGeom>
        </p:spPr>
      </p:pic>
      <p:pic>
        <p:nvPicPr>
          <p:cNvPr id="5" name="3 İçerik Yer Tutucusu" descr="21.jpg"/>
          <p:cNvPicPr>
            <a:picLocks noChangeAspect="1"/>
          </p:cNvPicPr>
          <p:nvPr/>
        </p:nvPicPr>
        <p:blipFill>
          <a:blip r:embed="rId3" cstate="print"/>
          <a:srcRect l="8263" t="6908" r="27163" b="13191"/>
          <a:stretch>
            <a:fillRect/>
          </a:stretch>
        </p:blipFill>
        <p:spPr>
          <a:xfrm>
            <a:off x="4283968" y="0"/>
            <a:ext cx="4860032" cy="3429000"/>
          </a:xfrm>
          <a:prstGeom prst="rect">
            <a:avLst/>
          </a:prstGeom>
        </p:spPr>
      </p:pic>
      <p:pic>
        <p:nvPicPr>
          <p:cNvPr id="6" name="3 İçerik Yer Tutucusu" descr="16.jpg"/>
          <p:cNvPicPr>
            <a:picLocks noGrp="1" noChangeAspect="1"/>
          </p:cNvPicPr>
          <p:nvPr>
            <p:ph idx="1"/>
          </p:nvPr>
        </p:nvPicPr>
        <p:blipFill>
          <a:blip r:embed="rId4" cstate="print"/>
          <a:srcRect l="14563" r="9051"/>
          <a:stretch>
            <a:fillRect/>
          </a:stretch>
        </p:blipFill>
        <p:spPr>
          <a:xfrm>
            <a:off x="0" y="3428999"/>
            <a:ext cx="4283968" cy="3429001"/>
          </a:xfrm>
        </p:spPr>
      </p:pic>
      <p:pic>
        <p:nvPicPr>
          <p:cNvPr id="7" name="3 İçerik Yer Tutucusu" descr="10.jpg"/>
          <p:cNvPicPr>
            <a:picLocks noChangeAspect="1"/>
          </p:cNvPicPr>
          <p:nvPr/>
        </p:nvPicPr>
        <p:blipFill>
          <a:blip r:embed="rId5" cstate="print"/>
          <a:srcRect l="8263" r="14563" b="16274"/>
          <a:stretch>
            <a:fillRect/>
          </a:stretch>
        </p:blipFill>
        <p:spPr>
          <a:xfrm>
            <a:off x="4283968" y="3429000"/>
            <a:ext cx="4860032" cy="3429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27584" y="2438756"/>
            <a:ext cx="8229600" cy="1143000"/>
          </a:xfrm>
        </p:spPr>
        <p:txBody>
          <a:bodyPr>
            <a:normAutofit/>
          </a:bodyPr>
          <a:lstStyle/>
          <a:p>
            <a:r>
              <a:rPr lang="tr-TR" sz="5000" b="1" dirty="0"/>
              <a:t>ULAŞILABİLİRLİK </a:t>
            </a:r>
          </a:p>
        </p:txBody>
      </p:sp>
      <p:pic>
        <p:nvPicPr>
          <p:cNvPr id="1026" name="Picture 2" descr="C:\Users\User\AppData\Local\Microsoft\Windows\INetCache\IE\AEFDOX3I\footprint[1].jpg"/>
          <p:cNvPicPr>
            <a:picLocks noChangeAspect="1" noChangeArrowheads="1"/>
          </p:cNvPicPr>
          <p:nvPr/>
        </p:nvPicPr>
        <p:blipFill>
          <a:blip r:embed="rId2" cstate="print">
            <a:duotone>
              <a:schemeClr val="bg2">
                <a:shade val="45000"/>
                <a:satMod val="135000"/>
              </a:schemeClr>
              <a:prstClr val="white"/>
            </a:duotone>
          </a:blip>
          <a:srcRect r="42789"/>
          <a:stretch>
            <a:fillRect/>
          </a:stretch>
        </p:blipFill>
        <p:spPr bwMode="auto">
          <a:xfrm rot="831821">
            <a:off x="3437220" y="5126529"/>
            <a:ext cx="1224136" cy="1568196"/>
          </a:xfrm>
          <a:prstGeom prst="rect">
            <a:avLst/>
          </a:prstGeom>
          <a:noFill/>
        </p:spPr>
      </p:pic>
      <p:pic>
        <p:nvPicPr>
          <p:cNvPr id="8" name="Picture 2" descr="C:\Users\User\AppData\Local\Microsoft\Windows\INetCache\IE\AEFDOX3I\footprint[1].jpg"/>
          <p:cNvPicPr>
            <a:picLocks noChangeAspect="1" noChangeArrowheads="1"/>
          </p:cNvPicPr>
          <p:nvPr/>
        </p:nvPicPr>
        <p:blipFill>
          <a:blip r:embed="rId3" cstate="print">
            <a:duotone>
              <a:schemeClr val="bg2">
                <a:shade val="45000"/>
                <a:satMod val="135000"/>
              </a:schemeClr>
              <a:prstClr val="white"/>
            </a:duotone>
          </a:blip>
          <a:srcRect r="42789"/>
          <a:stretch>
            <a:fillRect/>
          </a:stretch>
        </p:blipFill>
        <p:spPr bwMode="auto">
          <a:xfrm rot="2458210">
            <a:off x="4716431" y="5299080"/>
            <a:ext cx="727518" cy="931997"/>
          </a:xfrm>
          <a:prstGeom prst="rect">
            <a:avLst/>
          </a:prstGeom>
          <a:noFill/>
        </p:spPr>
      </p:pic>
      <p:pic>
        <p:nvPicPr>
          <p:cNvPr id="9" name="Picture 2" descr="Accessible Icons"/>
          <p:cNvPicPr>
            <a:picLocks noChangeAspect="1" noChangeArrowheads="1"/>
          </p:cNvPicPr>
          <p:nvPr/>
        </p:nvPicPr>
        <p:blipFill>
          <a:blip r:embed="rId4" cstate="print"/>
          <a:srcRect/>
          <a:stretch>
            <a:fillRect/>
          </a:stretch>
        </p:blipFill>
        <p:spPr bwMode="auto">
          <a:xfrm>
            <a:off x="2987824" y="4044863"/>
            <a:ext cx="3448050" cy="66675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79512" y="188640"/>
            <a:ext cx="4572000" cy="147732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r>
              <a:rPr lang="tr-TR" b="1" dirty="0"/>
              <a:t>Ziyaretçilerin müze etkinliklerine katılımı sırasında fiziksel çevrenin onları engellemeyecek biçimde tasarlanması ya da mevcut çevreni kolay ulaşılabilir olması önemlidir. </a:t>
            </a:r>
          </a:p>
        </p:txBody>
      </p:sp>
      <p:sp>
        <p:nvSpPr>
          <p:cNvPr id="6" name="5 Dikdörtgen"/>
          <p:cNvSpPr/>
          <p:nvPr/>
        </p:nvSpPr>
        <p:spPr>
          <a:xfrm>
            <a:off x="4283968" y="1196752"/>
            <a:ext cx="4572000" cy="92333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r"/>
            <a:r>
              <a:rPr lang="tr-TR" b="1" dirty="0"/>
              <a:t>Müze çevresinde şartların engellileri, çocukları ve yaşlıları engelleyecek biçimde olmamasına dikkat etmek gerekir. </a:t>
            </a:r>
          </a:p>
        </p:txBody>
      </p:sp>
      <p:sp>
        <p:nvSpPr>
          <p:cNvPr id="7" name="6 Dikdörtgen"/>
          <p:cNvSpPr/>
          <p:nvPr/>
        </p:nvSpPr>
        <p:spPr>
          <a:xfrm>
            <a:off x="179512" y="2204864"/>
            <a:ext cx="4572000" cy="646331"/>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r>
              <a:rPr lang="tr-TR" b="1" dirty="0"/>
              <a:t>Müze içinde ve dışında dinlenme alanlarına yer vermek önemlidir. </a:t>
            </a:r>
          </a:p>
        </p:txBody>
      </p:sp>
      <p:sp>
        <p:nvSpPr>
          <p:cNvPr id="8" name="7 Dikdörtgen"/>
          <p:cNvSpPr/>
          <p:nvPr/>
        </p:nvSpPr>
        <p:spPr>
          <a:xfrm>
            <a:off x="4355976" y="2708920"/>
            <a:ext cx="4572000" cy="175432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r"/>
            <a:r>
              <a:rPr lang="tr-TR" b="1" dirty="0"/>
              <a:t>Müzenin yeri saptanırken toplu taşım araçlarına yakınlığı önem kazanır </a:t>
            </a:r>
          </a:p>
          <a:p>
            <a:pPr algn="r"/>
            <a:r>
              <a:rPr lang="tr-TR" b="1" dirty="0"/>
              <a:t>ancak bu olanak yoksa yerel idarelerle gerekli uygulamalar yapılarak </a:t>
            </a:r>
          </a:p>
          <a:p>
            <a:pPr algn="r"/>
            <a:r>
              <a:rPr lang="tr-TR" b="1" dirty="0"/>
              <a:t>Taşıma konusunda ziyaretçiye kolaylık sağlanmalıdır. </a:t>
            </a:r>
          </a:p>
        </p:txBody>
      </p:sp>
      <p:sp>
        <p:nvSpPr>
          <p:cNvPr id="9" name="8 Dikdörtgen"/>
          <p:cNvSpPr/>
          <p:nvPr/>
        </p:nvSpPr>
        <p:spPr>
          <a:xfrm>
            <a:off x="251520" y="4365104"/>
            <a:ext cx="4572000"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b="1" dirty="0"/>
              <a:t>Gezici müze hizmetleri de ulaşılabilirlik kapsamına alınabilir, uygulama patikleri </a:t>
            </a:r>
          </a:p>
          <a:p>
            <a:r>
              <a:rPr lang="tr-TR" b="1" dirty="0"/>
              <a:t>denenmelidir.  </a:t>
            </a:r>
            <a:r>
              <a:rPr lang="tr-TR" b="1" dirty="0" err="1"/>
              <a:t>Müzebüs</a:t>
            </a:r>
            <a:r>
              <a:rPr lang="tr-TR" b="1" dirty="0"/>
              <a:t>, müze tanıtım afişleri, dokun-yap etkinlikleri örnekleri, </a:t>
            </a:r>
          </a:p>
          <a:p>
            <a:r>
              <a:rPr lang="tr-TR" b="1" dirty="0"/>
              <a:t>müze bavulları pratik yöntemlerdir. </a:t>
            </a:r>
          </a:p>
        </p:txBody>
      </p:sp>
      <p:sp>
        <p:nvSpPr>
          <p:cNvPr id="10" name="9 Dikdörtgen"/>
          <p:cNvSpPr/>
          <p:nvPr/>
        </p:nvSpPr>
        <p:spPr>
          <a:xfrm>
            <a:off x="4427984" y="5229200"/>
            <a:ext cx="4572000" cy="147732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r"/>
            <a:r>
              <a:rPr lang="tr-TR" b="1" dirty="0"/>
              <a:t>Müze web sitesinin de ulaşılabilirlik sağladığı unutulmamalıdır. Farklı dil seçenekleri olan, oyunlar, uygulamalar, tanıtım ve eğitim</a:t>
            </a:r>
          </a:p>
          <a:p>
            <a:pPr algn="r"/>
            <a:r>
              <a:rPr lang="tr-TR" b="1" dirty="0"/>
              <a:t>materyali indirme olanakları sunan bir web sayfası kullanışlı olacaktır.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a:xfrm>
            <a:off x="2123728" y="2924944"/>
            <a:ext cx="6156176" cy="764704"/>
          </a:xfrm>
          <a:prstGeom prst="rect">
            <a:avLst/>
          </a:prstGeom>
        </p:spPr>
        <p:txBody>
          <a:bodyPr vert="horz" lIns="91440" tIns="45720" rIns="91440" bIns="45720" rtlCol="0" anchor="ctr">
            <a:normAutofit fontScale="92500"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tr-TR" sz="5000" b="1" i="0" u="none" strike="noStrike" kern="1200" cap="none" spc="0" normalizeH="0" baseline="0" noProof="0" dirty="0">
                <a:ln>
                  <a:noFill/>
                </a:ln>
                <a:solidFill>
                  <a:schemeClr val="tx1"/>
                </a:solidFill>
                <a:effectLst/>
                <a:uLnTx/>
                <a:uFillTx/>
                <a:latin typeface="+mj-lt"/>
                <a:ea typeface="+mj-ea"/>
                <a:cs typeface="+mj-cs"/>
              </a:rPr>
              <a:t>ZİYARETÇİ İLİŞKİLERİ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6" name="Picture 6" descr="https://wellcomecollection.files.wordpress.com/2015/06/img_0858.jpg"/>
          <p:cNvPicPr>
            <a:picLocks noChangeAspect="1" noChangeArrowheads="1"/>
          </p:cNvPicPr>
          <p:nvPr/>
        </p:nvPicPr>
        <p:blipFill>
          <a:blip r:embed="rId3" cstate="print"/>
          <a:srcRect/>
          <a:stretch>
            <a:fillRect/>
          </a:stretch>
        </p:blipFill>
        <p:spPr bwMode="auto">
          <a:xfrm>
            <a:off x="4788025" y="0"/>
            <a:ext cx="4355976" cy="6858000"/>
          </a:xfrm>
          <a:prstGeom prst="rect">
            <a:avLst/>
          </a:prstGeom>
          <a:noFill/>
        </p:spPr>
      </p:pic>
      <p:pic>
        <p:nvPicPr>
          <p:cNvPr id="153608" name="Picture 8" descr="http://www.byzantinemuseum.gr/pictures/b_1483_tufloi.jpg"/>
          <p:cNvPicPr>
            <a:picLocks noChangeAspect="1" noChangeArrowheads="1"/>
          </p:cNvPicPr>
          <p:nvPr/>
        </p:nvPicPr>
        <p:blipFill>
          <a:blip r:embed="rId4" cstate="print"/>
          <a:srcRect/>
          <a:stretch>
            <a:fillRect/>
          </a:stretch>
        </p:blipFill>
        <p:spPr bwMode="auto">
          <a:xfrm>
            <a:off x="1" y="0"/>
            <a:ext cx="4788023" cy="3356992"/>
          </a:xfrm>
          <a:prstGeom prst="rect">
            <a:avLst/>
          </a:prstGeom>
          <a:noFill/>
        </p:spPr>
      </p:pic>
      <p:pic>
        <p:nvPicPr>
          <p:cNvPr id="153610" name="Picture 10" descr="http://cdn.geekwire.com/wp-content/uploads/2015/03/IMG_1651-620x465.jpg"/>
          <p:cNvPicPr>
            <a:picLocks noChangeAspect="1" noChangeArrowheads="1"/>
          </p:cNvPicPr>
          <p:nvPr/>
        </p:nvPicPr>
        <p:blipFill>
          <a:blip r:embed="rId5" cstate="print"/>
          <a:srcRect/>
          <a:stretch>
            <a:fillRect/>
          </a:stretch>
        </p:blipFill>
        <p:spPr bwMode="auto">
          <a:xfrm>
            <a:off x="0" y="3356992"/>
            <a:ext cx="4788024" cy="3501008"/>
          </a:xfrm>
          <a:prstGeom prst="rect">
            <a:avLst/>
          </a:prstGeom>
          <a:noFill/>
        </p:spPr>
      </p:pic>
      <p:sp>
        <p:nvSpPr>
          <p:cNvPr id="9" name="8 Dikdörtgen"/>
          <p:cNvSpPr/>
          <p:nvPr/>
        </p:nvSpPr>
        <p:spPr>
          <a:xfrm>
            <a:off x="0" y="0"/>
            <a:ext cx="1515928" cy="369332"/>
          </a:xfrm>
          <a:prstGeom prst="rect">
            <a:avLst/>
          </a:prstGeom>
          <a:solidFill>
            <a:schemeClr val="accent6">
              <a:lumMod val="50000"/>
            </a:schemeClr>
          </a:solidFill>
        </p:spPr>
        <p:txBody>
          <a:bodyPr wrap="none">
            <a:spAutoFit/>
          </a:bodyPr>
          <a:lstStyle/>
          <a:p>
            <a:r>
              <a:rPr lang="tr-TR" b="1" dirty="0">
                <a:solidFill>
                  <a:schemeClr val="bg1"/>
                </a:solidFill>
              </a:rPr>
              <a:t>Bizans Müzesi</a:t>
            </a:r>
          </a:p>
        </p:txBody>
      </p:sp>
      <p:sp>
        <p:nvSpPr>
          <p:cNvPr id="10" name="9 Dikdörtgen"/>
          <p:cNvSpPr/>
          <p:nvPr/>
        </p:nvSpPr>
        <p:spPr>
          <a:xfrm>
            <a:off x="4788024" y="0"/>
            <a:ext cx="1531701" cy="369332"/>
          </a:xfrm>
          <a:prstGeom prst="rect">
            <a:avLst/>
          </a:prstGeom>
          <a:solidFill>
            <a:schemeClr val="accent6">
              <a:lumMod val="50000"/>
            </a:schemeClr>
          </a:solidFill>
        </p:spPr>
        <p:txBody>
          <a:bodyPr wrap="none">
            <a:spAutoFit/>
          </a:bodyPr>
          <a:lstStyle/>
          <a:p>
            <a:r>
              <a:rPr lang="tr-TR" b="1" dirty="0" err="1">
                <a:solidFill>
                  <a:schemeClr val="bg1"/>
                </a:solidFill>
              </a:rPr>
              <a:t>British</a:t>
            </a:r>
            <a:r>
              <a:rPr lang="tr-TR" b="1" dirty="0">
                <a:solidFill>
                  <a:schemeClr val="bg1"/>
                </a:solidFill>
              </a:rPr>
              <a:t> Müzesi</a:t>
            </a:r>
          </a:p>
        </p:txBody>
      </p:sp>
      <p:sp>
        <p:nvSpPr>
          <p:cNvPr id="11" name="10 Dikdörtgen"/>
          <p:cNvSpPr/>
          <p:nvPr/>
        </p:nvSpPr>
        <p:spPr>
          <a:xfrm>
            <a:off x="0" y="6488668"/>
            <a:ext cx="2169184" cy="369332"/>
          </a:xfrm>
          <a:prstGeom prst="rect">
            <a:avLst/>
          </a:prstGeom>
          <a:solidFill>
            <a:schemeClr val="accent6">
              <a:lumMod val="50000"/>
            </a:schemeClr>
          </a:solidFill>
        </p:spPr>
        <p:txBody>
          <a:bodyPr wrap="none">
            <a:spAutoFit/>
          </a:bodyPr>
          <a:lstStyle/>
          <a:p>
            <a:r>
              <a:rPr lang="tr-TR" b="1" dirty="0">
                <a:solidFill>
                  <a:schemeClr val="bg1"/>
                </a:solidFill>
              </a:rPr>
              <a:t>Seattle Sanat Müzesi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444208" y="0"/>
            <a:ext cx="2699792" cy="5112568"/>
          </a:xfrm>
        </p:spPr>
        <p:txBody>
          <a:bodyPr>
            <a:noAutofit/>
          </a:bodyPr>
          <a:lstStyle/>
          <a:p>
            <a:pPr>
              <a:buNone/>
            </a:pPr>
            <a:r>
              <a:rPr lang="tr-TR" sz="1200" dirty="0"/>
              <a:t>	</a:t>
            </a:r>
            <a:r>
              <a:rPr lang="tr-TR" sz="2000" dirty="0"/>
              <a:t>Engelleri olmayan müze projesi , özel eğitim kapsamındaki bireyleri,  engellileri (konuşma ve işitme engeli olanları), evde eğitim alan çocukları ve terapiye giren  gençleri hedef kitle olarak belirlemiştir.  Otistik bireylerle de yürütülmüştür. Müzedeki nesneler ve kitaplar kullanılarak engelli bireylerin neler hissettiği, </a:t>
            </a:r>
            <a:r>
              <a:rPr lang="tr-TR" sz="2000" dirty="0" err="1"/>
              <a:t>engelelrin</a:t>
            </a:r>
            <a:r>
              <a:rPr lang="tr-TR" sz="2000" dirty="0"/>
              <a:t> nasıl </a:t>
            </a:r>
            <a:r>
              <a:rPr lang="tr-TR" sz="2000" dirty="0" err="1"/>
              <a:t>kaldırılabieceği</a:t>
            </a:r>
            <a:r>
              <a:rPr lang="tr-TR" sz="2000" dirty="0"/>
              <a:t> gibi konular diğer ziyaretçilere hissettirilmeye çalışılmıştır</a:t>
            </a:r>
            <a:r>
              <a:rPr lang="tr-TR" sz="1200" dirty="0"/>
              <a:t>. </a:t>
            </a:r>
          </a:p>
        </p:txBody>
      </p:sp>
      <p:pic>
        <p:nvPicPr>
          <p:cNvPr id="158722" name="Picture 2" descr="https://d3d9ugxhcdbi9z.cloudfront.net/system/images/7274/a91340dc0d_slider.jpg"/>
          <p:cNvPicPr>
            <a:picLocks noChangeAspect="1" noChangeArrowheads="1"/>
          </p:cNvPicPr>
          <p:nvPr/>
        </p:nvPicPr>
        <p:blipFill>
          <a:blip r:embed="rId3" cstate="print"/>
          <a:srcRect/>
          <a:stretch>
            <a:fillRect/>
          </a:stretch>
        </p:blipFill>
        <p:spPr bwMode="auto">
          <a:xfrm>
            <a:off x="0" y="836712"/>
            <a:ext cx="3275856" cy="2952328"/>
          </a:xfrm>
          <a:prstGeom prst="rect">
            <a:avLst/>
          </a:prstGeom>
          <a:noFill/>
        </p:spPr>
      </p:pic>
      <p:sp>
        <p:nvSpPr>
          <p:cNvPr id="5" name="4 Dikdörtgen"/>
          <p:cNvSpPr/>
          <p:nvPr/>
        </p:nvSpPr>
        <p:spPr>
          <a:xfrm>
            <a:off x="0" y="188640"/>
            <a:ext cx="4572000" cy="646331"/>
          </a:xfrm>
          <a:prstGeom prst="rect">
            <a:avLst/>
          </a:prstGeom>
        </p:spPr>
        <p:txBody>
          <a:bodyPr>
            <a:spAutoFit/>
          </a:bodyPr>
          <a:lstStyle/>
          <a:p>
            <a:r>
              <a:rPr lang="tr-TR" b="1" dirty="0">
                <a:solidFill>
                  <a:srgbClr val="FF0000"/>
                </a:solidFill>
              </a:rPr>
              <a:t>KRAKOW ÇAĞDAŞ SANATLAR MÜZESİ</a:t>
            </a:r>
          </a:p>
          <a:p>
            <a:r>
              <a:rPr lang="tr-TR" b="1" dirty="0">
                <a:solidFill>
                  <a:srgbClr val="FF0000"/>
                </a:solidFill>
              </a:rPr>
              <a:t>Engelleri Olmayan Müze Projesi… </a:t>
            </a:r>
          </a:p>
        </p:txBody>
      </p:sp>
      <p:pic>
        <p:nvPicPr>
          <p:cNvPr id="158724" name="Picture 4" descr="https://d3d9ugxhcdbi9z.cloudfront.net/system/images/7276/0928e17b14_slider.jpg"/>
          <p:cNvPicPr>
            <a:picLocks noChangeAspect="1" noChangeArrowheads="1"/>
          </p:cNvPicPr>
          <p:nvPr/>
        </p:nvPicPr>
        <p:blipFill>
          <a:blip r:embed="rId4" cstate="print"/>
          <a:srcRect/>
          <a:stretch>
            <a:fillRect/>
          </a:stretch>
        </p:blipFill>
        <p:spPr bwMode="auto">
          <a:xfrm>
            <a:off x="1" y="3789040"/>
            <a:ext cx="3275856" cy="3068961"/>
          </a:xfrm>
          <a:prstGeom prst="rect">
            <a:avLst/>
          </a:prstGeom>
          <a:noFill/>
        </p:spPr>
      </p:pic>
      <p:pic>
        <p:nvPicPr>
          <p:cNvPr id="158726" name="Picture 6" descr="https://d3d9ugxhcdbi9z.cloudfront.net/system/images/7277/a819c78ebd_slider.jpg"/>
          <p:cNvPicPr>
            <a:picLocks noChangeAspect="1" noChangeArrowheads="1"/>
          </p:cNvPicPr>
          <p:nvPr/>
        </p:nvPicPr>
        <p:blipFill>
          <a:blip r:embed="rId5" cstate="print"/>
          <a:srcRect/>
          <a:stretch>
            <a:fillRect/>
          </a:stretch>
        </p:blipFill>
        <p:spPr bwMode="auto">
          <a:xfrm>
            <a:off x="3275856" y="3789040"/>
            <a:ext cx="3240360" cy="3068960"/>
          </a:xfrm>
          <a:prstGeom prst="rect">
            <a:avLst/>
          </a:prstGeom>
          <a:noFill/>
        </p:spPr>
      </p:pic>
      <p:pic>
        <p:nvPicPr>
          <p:cNvPr id="158728" name="Picture 8" descr="https://d3d9ugxhcdbi9z.cloudfront.net/system/images/7285/36b07e6275_slider.jpg"/>
          <p:cNvPicPr>
            <a:picLocks noChangeAspect="1" noChangeArrowheads="1"/>
          </p:cNvPicPr>
          <p:nvPr/>
        </p:nvPicPr>
        <p:blipFill>
          <a:blip r:embed="rId6" cstate="print"/>
          <a:srcRect r="8008"/>
          <a:stretch>
            <a:fillRect/>
          </a:stretch>
        </p:blipFill>
        <p:spPr bwMode="auto">
          <a:xfrm>
            <a:off x="3275856" y="836712"/>
            <a:ext cx="3240360" cy="295232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9512" y="1196752"/>
            <a:ext cx="5842992" cy="634082"/>
          </a:xfrm>
        </p:spPr>
        <p:txBody>
          <a:bodyPr>
            <a:normAutofit fontScale="90000"/>
          </a:bodyPr>
          <a:lstStyle/>
          <a:p>
            <a:r>
              <a:rPr lang="tr-TR" sz="3700" b="1" dirty="0" err="1">
                <a:solidFill>
                  <a:srgbClr val="FF0000"/>
                </a:solidFill>
              </a:rPr>
              <a:t>Örn</a:t>
            </a:r>
            <a:r>
              <a:rPr lang="tr-TR" sz="3700" b="1" dirty="0">
                <a:solidFill>
                  <a:srgbClr val="FF0000"/>
                </a:solidFill>
              </a:rPr>
              <a:t>: ÇOCUK MÜZELERİNDE </a:t>
            </a:r>
            <a:br>
              <a:rPr lang="tr-TR" sz="3700" b="1" dirty="0">
                <a:solidFill>
                  <a:srgbClr val="FF0000"/>
                </a:solidFill>
              </a:rPr>
            </a:br>
            <a:r>
              <a:rPr lang="tr-TR" sz="3700" b="1" dirty="0">
                <a:solidFill>
                  <a:srgbClr val="FF0000"/>
                </a:solidFill>
              </a:rPr>
              <a:t>ULAŞILABİLİRLİK</a:t>
            </a:r>
          </a:p>
        </p:txBody>
      </p:sp>
      <p:sp>
        <p:nvSpPr>
          <p:cNvPr id="3" name="2 İçerik Yer Tutucusu"/>
          <p:cNvSpPr>
            <a:spLocks noGrp="1"/>
          </p:cNvSpPr>
          <p:nvPr>
            <p:ph idx="1"/>
          </p:nvPr>
        </p:nvSpPr>
        <p:spPr>
          <a:xfrm>
            <a:off x="0" y="2060848"/>
            <a:ext cx="9145016" cy="4525963"/>
          </a:xfrm>
        </p:spPr>
        <p:txBody>
          <a:bodyPr>
            <a:normAutofit/>
          </a:bodyPr>
          <a:lstStyle/>
          <a:p>
            <a:r>
              <a:rPr lang="tr-TR" sz="2000" dirty="0"/>
              <a:t>Engelli çocuklar ve ailelerine </a:t>
            </a:r>
            <a:r>
              <a:rPr lang="tr-TR" sz="2000" b="1" dirty="0"/>
              <a:t>erken</a:t>
            </a:r>
            <a:r>
              <a:rPr lang="tr-TR" sz="2000" dirty="0"/>
              <a:t> giriş olanağı.</a:t>
            </a:r>
          </a:p>
          <a:p>
            <a:r>
              <a:rPr lang="tr-TR" sz="2000" dirty="0"/>
              <a:t>Engelli çocuklar ve ailelerine müzeye </a:t>
            </a:r>
            <a:r>
              <a:rPr lang="tr-TR" sz="2000" b="1" dirty="0"/>
              <a:t>ücretsiz ulaşım</a:t>
            </a:r>
            <a:r>
              <a:rPr lang="tr-TR" sz="2000" dirty="0"/>
              <a:t>.</a:t>
            </a:r>
          </a:p>
          <a:p>
            <a:r>
              <a:rPr lang="tr-TR" sz="2000" dirty="0"/>
              <a:t>Etkileşimli sergi tasarımlarına </a:t>
            </a:r>
            <a:r>
              <a:rPr lang="tr-TR" sz="2000" b="1" dirty="0"/>
              <a:t>erişim</a:t>
            </a:r>
            <a:r>
              <a:rPr lang="tr-TR" sz="2000" dirty="0"/>
              <a:t>. </a:t>
            </a:r>
          </a:p>
          <a:p>
            <a:r>
              <a:rPr lang="tr-TR" sz="2000" dirty="0"/>
              <a:t>Özel eğitim ve engelliler konularında </a:t>
            </a:r>
            <a:r>
              <a:rPr lang="tr-TR" sz="2000" b="1" dirty="0"/>
              <a:t>deneyimli</a:t>
            </a:r>
            <a:r>
              <a:rPr lang="tr-TR" sz="2000" dirty="0"/>
              <a:t> personelin varlığı. </a:t>
            </a:r>
          </a:p>
          <a:p>
            <a:r>
              <a:rPr lang="tr-TR" sz="2000" dirty="0"/>
              <a:t>Müze içinde ve dışında </a:t>
            </a:r>
            <a:r>
              <a:rPr lang="tr-TR" sz="2000" b="1" dirty="0"/>
              <a:t>rampalar, </a:t>
            </a:r>
            <a:r>
              <a:rPr lang="tr-TR" sz="2000" b="1" dirty="0" err="1"/>
              <a:t>audio</a:t>
            </a:r>
            <a:r>
              <a:rPr lang="tr-TR" sz="2000" b="1" dirty="0"/>
              <a:t> rehberler, işaret dili bilen personel </a:t>
            </a:r>
            <a:r>
              <a:rPr lang="tr-TR" sz="2000" dirty="0"/>
              <a:t>varlığı. </a:t>
            </a:r>
          </a:p>
          <a:p>
            <a:r>
              <a:rPr lang="tr-TR" sz="2000" dirty="0"/>
              <a:t>Çocuk ve yetişkinler için </a:t>
            </a:r>
            <a:r>
              <a:rPr lang="tr-TR" sz="2000" b="1" dirty="0"/>
              <a:t>tekerlekli sandalyeler </a:t>
            </a:r>
            <a:r>
              <a:rPr lang="tr-TR" sz="2000" dirty="0"/>
              <a:t>mevcut. </a:t>
            </a:r>
          </a:p>
          <a:p>
            <a:r>
              <a:rPr lang="tr-TR" sz="2000" dirty="0" err="1"/>
              <a:t>WC’ler</a:t>
            </a:r>
            <a:r>
              <a:rPr lang="tr-TR" sz="2000" dirty="0"/>
              <a:t> </a:t>
            </a:r>
            <a:r>
              <a:rPr lang="tr-TR" sz="2000" b="1" dirty="0"/>
              <a:t>engelli</a:t>
            </a:r>
            <a:r>
              <a:rPr lang="tr-TR" sz="2000" dirty="0"/>
              <a:t> ziyaretçiye göre de hazırlanmıştır. </a:t>
            </a:r>
          </a:p>
          <a:p>
            <a:r>
              <a:rPr lang="tr-TR" sz="2000" b="1" dirty="0"/>
              <a:t>Braille alfabesi </a:t>
            </a:r>
            <a:r>
              <a:rPr lang="tr-TR" sz="2000" dirty="0"/>
              <a:t>ile açıklamalar mevcut. </a:t>
            </a:r>
          </a:p>
          <a:p>
            <a:r>
              <a:rPr lang="tr-TR" sz="2000" dirty="0"/>
              <a:t>Müze öykü kitabı ve </a:t>
            </a:r>
            <a:r>
              <a:rPr lang="tr-TR" sz="2000" b="1" dirty="0"/>
              <a:t>rehber</a:t>
            </a:r>
            <a:r>
              <a:rPr lang="tr-TR" sz="2000" dirty="0"/>
              <a:t> mevcut (Bu kaynaklar </a:t>
            </a:r>
          </a:p>
          <a:p>
            <a:pPr>
              <a:buNone/>
            </a:pPr>
            <a:r>
              <a:rPr lang="tr-TR" sz="2000" dirty="0"/>
              <a:t>	engelli bir çocuğun ve ailesinin müze içinde nelere </a:t>
            </a:r>
          </a:p>
          <a:p>
            <a:pPr>
              <a:buNone/>
            </a:pPr>
            <a:r>
              <a:rPr lang="tr-TR" sz="2000" dirty="0"/>
              <a:t>	dikkat etmesi gerektiğini içermekte)</a:t>
            </a:r>
          </a:p>
          <a:p>
            <a:r>
              <a:rPr lang="tr-TR" sz="2000" dirty="0"/>
              <a:t>Müzenin olanaklarını kullanarak </a:t>
            </a:r>
            <a:r>
              <a:rPr lang="tr-TR" sz="2000" dirty="0" err="1"/>
              <a:t>psiko</a:t>
            </a:r>
            <a:r>
              <a:rPr lang="tr-TR" sz="2000" dirty="0"/>
              <a:t>-terapi eğitimleri verilmekte. </a:t>
            </a:r>
          </a:p>
          <a:p>
            <a:endParaRPr lang="tr-TR" sz="2000" dirty="0"/>
          </a:p>
          <a:p>
            <a:endParaRPr lang="tr-TR" sz="2000" dirty="0"/>
          </a:p>
        </p:txBody>
      </p:sp>
      <p:pic>
        <p:nvPicPr>
          <p:cNvPr id="147460" name="Picture 4" descr="May 2016 Play For All: A Monthly Event for Families..."/>
          <p:cNvPicPr>
            <a:picLocks noChangeAspect="1" noChangeArrowheads="1"/>
          </p:cNvPicPr>
          <p:nvPr/>
        </p:nvPicPr>
        <p:blipFill>
          <a:blip r:embed="rId2" cstate="print">
            <a:lum bright="10000"/>
          </a:blip>
          <a:srcRect/>
          <a:stretch>
            <a:fillRect/>
          </a:stretch>
        </p:blipFill>
        <p:spPr bwMode="auto">
          <a:xfrm>
            <a:off x="6401104" y="620688"/>
            <a:ext cx="2612571" cy="2304256"/>
          </a:xfrm>
          <a:prstGeom prst="rect">
            <a:avLst/>
          </a:prstGeom>
          <a:noFill/>
        </p:spPr>
      </p:pic>
      <p:pic>
        <p:nvPicPr>
          <p:cNvPr id="147461" name="Picture 5"/>
          <p:cNvPicPr>
            <a:picLocks noChangeAspect="1" noChangeArrowheads="1"/>
          </p:cNvPicPr>
          <p:nvPr/>
        </p:nvPicPr>
        <p:blipFill>
          <a:blip r:embed="rId3" cstate="print"/>
          <a:srcRect l="49805" t="42187" r="34570" b="40625"/>
          <a:stretch>
            <a:fillRect/>
          </a:stretch>
        </p:blipFill>
        <p:spPr bwMode="auto">
          <a:xfrm>
            <a:off x="6355881" y="3861048"/>
            <a:ext cx="2788119" cy="2276872"/>
          </a:xfrm>
          <a:prstGeom prst="rect">
            <a:avLst/>
          </a:prstGeom>
          <a:noFill/>
          <a:ln w="9525">
            <a:noFill/>
            <a:miter lim="800000"/>
            <a:headEnd/>
            <a:tailEnd/>
          </a:ln>
        </p:spPr>
      </p:pic>
      <p:pic>
        <p:nvPicPr>
          <p:cNvPr id="9" name="Picture 6"/>
          <p:cNvPicPr>
            <a:picLocks noChangeAspect="1" noChangeArrowheads="1"/>
          </p:cNvPicPr>
          <p:nvPr/>
        </p:nvPicPr>
        <p:blipFill>
          <a:blip r:embed="rId4" cstate="print"/>
          <a:srcRect l="33071" t="58319" r="48029" b="33041"/>
          <a:stretch>
            <a:fillRect/>
          </a:stretch>
        </p:blipFill>
        <p:spPr bwMode="auto">
          <a:xfrm>
            <a:off x="1475656" y="0"/>
            <a:ext cx="3024336" cy="86409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cstate="print"/>
          <a:srcRect l="13544" t="8427" r="46578" b="9709"/>
          <a:stretch>
            <a:fillRect/>
          </a:stretch>
        </p:blipFill>
        <p:spPr bwMode="auto">
          <a:xfrm>
            <a:off x="251520" y="260648"/>
            <a:ext cx="4032448" cy="6336704"/>
          </a:xfrm>
          <a:prstGeom prst="rect">
            <a:avLst/>
          </a:prstGeom>
          <a:noFill/>
          <a:ln w="12700">
            <a:solidFill>
              <a:schemeClr val="tx1"/>
            </a:solidFill>
            <a:miter lim="800000"/>
            <a:headEnd/>
            <a:tailEnd/>
          </a:ln>
        </p:spPr>
      </p:pic>
      <p:pic>
        <p:nvPicPr>
          <p:cNvPr id="152579" name="Picture 3"/>
          <p:cNvPicPr>
            <a:picLocks noChangeAspect="1" noChangeArrowheads="1"/>
          </p:cNvPicPr>
          <p:nvPr/>
        </p:nvPicPr>
        <p:blipFill>
          <a:blip r:embed="rId4" cstate="print"/>
          <a:srcRect l="13402" t="8578" r="47060" b="13151"/>
          <a:stretch>
            <a:fillRect/>
          </a:stretch>
        </p:blipFill>
        <p:spPr bwMode="auto">
          <a:xfrm>
            <a:off x="4427984" y="260648"/>
            <a:ext cx="4248472" cy="6336704"/>
          </a:xfrm>
          <a:prstGeom prst="rect">
            <a:avLst/>
          </a:prstGeom>
          <a:noFill/>
          <a:ln w="28575">
            <a:solidFill>
              <a:schemeClr val="tx1"/>
            </a:solidFill>
            <a:miter lim="800000"/>
            <a:headEnd/>
            <a:tailEnd/>
          </a:ln>
        </p:spPr>
      </p:pic>
      <p:sp>
        <p:nvSpPr>
          <p:cNvPr id="6" name="5 Dikdörtgen"/>
          <p:cNvSpPr/>
          <p:nvPr/>
        </p:nvSpPr>
        <p:spPr>
          <a:xfrm>
            <a:off x="4716016" y="5877272"/>
            <a:ext cx="4572000" cy="646331"/>
          </a:xfrm>
          <a:prstGeom prst="rect">
            <a:avLst/>
          </a:prstGeom>
        </p:spPr>
        <p:txBody>
          <a:bodyPr>
            <a:spAutoFit/>
          </a:bodyPr>
          <a:lstStyle/>
          <a:p>
            <a:r>
              <a:rPr lang="tr-TR" b="1" dirty="0">
                <a:solidFill>
                  <a:schemeClr val="accent3">
                    <a:lumMod val="75000"/>
                  </a:schemeClr>
                </a:solidFill>
              </a:rPr>
              <a:t>Müzenin öyküsü: “Herkes için Oyun” </a:t>
            </a:r>
          </a:p>
          <a:p>
            <a:r>
              <a:rPr lang="tr-TR" b="1" dirty="0">
                <a:solidFill>
                  <a:schemeClr val="accent3">
                    <a:lumMod val="75000"/>
                  </a:schemeClr>
                </a:solidFill>
              </a:rPr>
              <a:t>Sergisi hakkında pratik bilgiler…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36912"/>
            <a:ext cx="8229600" cy="1143000"/>
          </a:xfrm>
        </p:spPr>
        <p:txBody>
          <a:bodyPr>
            <a:normAutofit/>
          </a:bodyPr>
          <a:lstStyle/>
          <a:p>
            <a:r>
              <a:rPr lang="tr-TR" sz="5000" b="1" dirty="0">
                <a:solidFill>
                  <a:schemeClr val="accent6">
                    <a:lumMod val="75000"/>
                  </a:schemeClr>
                </a:solidFill>
              </a:rPr>
              <a:t>MÜZE PERSONELİ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188640"/>
            <a:ext cx="8229600" cy="4536504"/>
          </a:xfrm>
        </p:spPr>
        <p:txBody>
          <a:bodyPr/>
          <a:lstStyle/>
          <a:p>
            <a:r>
              <a:rPr lang="tr-TR" sz="2100" dirty="0"/>
              <a:t>Personelin müzeciliğin bileşenleri konusunda bilgilendirmek önemlidir (Müze eğitimi, müze pazarlaması, müze yönetimi, sergi tasarımı, koleksiyon yönetimi vb). </a:t>
            </a:r>
          </a:p>
          <a:p>
            <a:r>
              <a:rPr lang="tr-TR" sz="2100" dirty="0"/>
              <a:t>Stajyer kullanımı önemlidir. </a:t>
            </a:r>
          </a:p>
          <a:p>
            <a:r>
              <a:rPr lang="tr-TR" sz="2100" dirty="0"/>
              <a:t>Müze personelinin yabancı dil/diller bilmesi önemlidir. </a:t>
            </a:r>
          </a:p>
          <a:p>
            <a:r>
              <a:rPr lang="tr-TR" sz="2100" dirty="0"/>
              <a:t>STK, üniversite, yerel yönetim vb ile imzalanacak protokollerle müze gönüllülüğü yaygınlaştırılmalıdır.</a:t>
            </a:r>
          </a:p>
          <a:p>
            <a:r>
              <a:rPr lang="tr-TR" sz="2100" dirty="0"/>
              <a:t>Personelin uzmanlık alanlarına göre hizmet içi eğitimlere tabi tutulması gerekir. </a:t>
            </a:r>
          </a:p>
          <a:p>
            <a:r>
              <a:rPr lang="tr-TR" sz="2100" dirty="0"/>
              <a:t>Personel çeşitliliği önemlidir. Farklı uzmanlıklardan, etnik kimlik ve cinsiyetten personel istihdam etmek önemlidir, demokratik bir müze olmanın göstergesidir. </a:t>
            </a:r>
          </a:p>
          <a:p>
            <a:endParaRPr lang="tr-TR" dirty="0"/>
          </a:p>
          <a:p>
            <a:endParaRPr lang="tr-TR" dirty="0"/>
          </a:p>
          <a:p>
            <a:pPr>
              <a:buNone/>
            </a:pPr>
            <a:endParaRPr lang="tr-TR" dirty="0"/>
          </a:p>
        </p:txBody>
      </p:sp>
      <p:pic>
        <p:nvPicPr>
          <p:cNvPr id="5" name="Picture 6"/>
          <p:cNvPicPr>
            <a:picLocks noChangeAspect="1" noChangeArrowheads="1"/>
          </p:cNvPicPr>
          <p:nvPr/>
        </p:nvPicPr>
        <p:blipFill>
          <a:blip r:embed="rId3" cstate="print"/>
          <a:srcRect l="33071" t="74879" r="34079" b="7841"/>
          <a:stretch>
            <a:fillRect/>
          </a:stretch>
        </p:blipFill>
        <p:spPr bwMode="auto">
          <a:xfrm>
            <a:off x="0" y="4509120"/>
            <a:ext cx="6012160" cy="2348880"/>
          </a:xfrm>
          <a:prstGeom prst="rect">
            <a:avLst/>
          </a:prstGeom>
          <a:noFill/>
          <a:ln w="9525">
            <a:noFill/>
            <a:miter lim="800000"/>
            <a:headEnd/>
            <a:tailEnd/>
          </a:ln>
        </p:spPr>
      </p:pic>
      <p:sp>
        <p:nvSpPr>
          <p:cNvPr id="6" name="5 Dikdörtgen"/>
          <p:cNvSpPr/>
          <p:nvPr/>
        </p:nvSpPr>
        <p:spPr>
          <a:xfrm>
            <a:off x="6012160" y="5157192"/>
            <a:ext cx="2880320" cy="12464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tr-TR" sz="1500" b="1" dirty="0">
                <a:solidFill>
                  <a:schemeClr val="accent6">
                    <a:lumMod val="75000"/>
                  </a:schemeClr>
                </a:solidFill>
              </a:rPr>
              <a:t>Chicago Çocuk Müzesi personeli </a:t>
            </a:r>
            <a:r>
              <a:rPr lang="tr-TR" sz="1500" b="1" dirty="0" err="1">
                <a:solidFill>
                  <a:schemeClr val="accent6">
                    <a:lumMod val="75000"/>
                  </a:schemeClr>
                </a:solidFill>
              </a:rPr>
              <a:t>teropatik</a:t>
            </a:r>
            <a:r>
              <a:rPr lang="tr-TR" sz="1500" b="1" dirty="0">
                <a:solidFill>
                  <a:schemeClr val="accent6">
                    <a:lumMod val="75000"/>
                  </a:schemeClr>
                </a:solidFill>
              </a:rPr>
              <a:t> ortamlar konusunda hizmet içi eğitim almış, Engelli ziyaretçilerle çalışma konusunda deneyim kazanmıştır.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457200" y="476672"/>
          <a:ext cx="8229600" cy="588757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99596">
                <a:tc>
                  <a:txBody>
                    <a:bodyPr/>
                    <a:lstStyle/>
                    <a:p>
                      <a:r>
                        <a:rPr lang="tr-TR" dirty="0"/>
                        <a:t>Müze adı  - Ülke </a:t>
                      </a:r>
                    </a:p>
                  </a:txBody>
                  <a:tcPr/>
                </a:tc>
                <a:tc>
                  <a:txBody>
                    <a:bodyPr/>
                    <a:lstStyle/>
                    <a:p>
                      <a:r>
                        <a:rPr lang="tr-TR" dirty="0"/>
                        <a:t>Projeler – Uygulamalar </a:t>
                      </a:r>
                    </a:p>
                  </a:txBody>
                  <a:tcPr/>
                </a:tc>
                <a:extLst>
                  <a:ext uri="{0D108BD9-81ED-4DB2-BD59-A6C34878D82A}">
                    <a16:rowId xmlns:a16="http://schemas.microsoft.com/office/drawing/2014/main" val="10000"/>
                  </a:ext>
                </a:extLst>
              </a:tr>
              <a:tr h="724540">
                <a:tc>
                  <a:txBody>
                    <a:bodyPr/>
                    <a:lstStyle/>
                    <a:p>
                      <a:r>
                        <a:rPr lang="tr-TR" sz="1800" i="1" kern="1200" baseline="0" dirty="0">
                          <a:solidFill>
                            <a:schemeClr val="dk1"/>
                          </a:solidFill>
                          <a:latin typeface="+mn-lt"/>
                          <a:ea typeface="+mn-ea"/>
                          <a:cs typeface="+mn-cs"/>
                        </a:rPr>
                        <a:t>Çocukların Keşif ve Hikâye Merkezi – İngiltere </a:t>
                      </a:r>
                      <a:endParaRPr lang="tr-TR" dirty="0"/>
                    </a:p>
                  </a:txBody>
                  <a:tcPr/>
                </a:tc>
                <a:tc>
                  <a:txBody>
                    <a:bodyPr/>
                    <a:lstStyle/>
                    <a:p>
                      <a:r>
                        <a:rPr lang="tr-TR" dirty="0"/>
                        <a:t>Çocuk yaştaki annelerin</a:t>
                      </a:r>
                      <a:r>
                        <a:rPr lang="tr-TR" baseline="0" dirty="0"/>
                        <a:t> eğitime devam etmesi için sosyal projeler</a:t>
                      </a:r>
                      <a:endParaRPr lang="tr-TR" dirty="0"/>
                    </a:p>
                  </a:txBody>
                  <a:tcPr/>
                </a:tc>
                <a:extLst>
                  <a:ext uri="{0D108BD9-81ED-4DB2-BD59-A6C34878D82A}">
                    <a16:rowId xmlns:a16="http://schemas.microsoft.com/office/drawing/2014/main" val="10001"/>
                  </a:ext>
                </a:extLst>
              </a:tr>
              <a:tr h="499596">
                <a:tc>
                  <a:txBody>
                    <a:bodyPr/>
                    <a:lstStyle/>
                    <a:p>
                      <a:r>
                        <a:rPr lang="tr-TR" sz="1800" i="1" kern="1200" baseline="0" dirty="0" err="1">
                          <a:solidFill>
                            <a:schemeClr val="dk1"/>
                          </a:solidFill>
                          <a:latin typeface="+mn-lt"/>
                          <a:ea typeface="+mn-ea"/>
                          <a:cs typeface="+mn-cs"/>
                        </a:rPr>
                        <a:t>Schöneberg</a:t>
                      </a:r>
                      <a:r>
                        <a:rPr lang="tr-TR" sz="1800" i="1" kern="1200" baseline="0" dirty="0">
                          <a:solidFill>
                            <a:schemeClr val="dk1"/>
                          </a:solidFill>
                          <a:latin typeface="+mn-lt"/>
                          <a:ea typeface="+mn-ea"/>
                          <a:cs typeface="+mn-cs"/>
                        </a:rPr>
                        <a:t> Çocuk ve Gençlik Müzesi – Almanya </a:t>
                      </a:r>
                      <a:endParaRPr lang="tr-TR" dirty="0"/>
                    </a:p>
                  </a:txBody>
                  <a:tcPr/>
                </a:tc>
                <a:tc>
                  <a:txBody>
                    <a:bodyPr/>
                    <a:lstStyle/>
                    <a:p>
                      <a:r>
                        <a:rPr lang="tr-TR" dirty="0"/>
                        <a:t>Farklı etnik kökten</a:t>
                      </a:r>
                      <a:r>
                        <a:rPr lang="tr-TR" baseline="0" dirty="0"/>
                        <a:t> çocuk ve gençlere zanaat eğitimi vererek iş sahibi yapma</a:t>
                      </a:r>
                      <a:endParaRPr lang="tr-TR" dirty="0"/>
                    </a:p>
                  </a:txBody>
                  <a:tcPr/>
                </a:tc>
                <a:extLst>
                  <a:ext uri="{0D108BD9-81ED-4DB2-BD59-A6C34878D82A}">
                    <a16:rowId xmlns:a16="http://schemas.microsoft.com/office/drawing/2014/main" val="10002"/>
                  </a:ext>
                </a:extLst>
              </a:tr>
              <a:tr h="499596">
                <a:tc>
                  <a:txBody>
                    <a:bodyPr/>
                    <a:lstStyle/>
                    <a:p>
                      <a:r>
                        <a:rPr lang="tr-TR" sz="1800" i="1" kern="1200" baseline="0" dirty="0">
                          <a:solidFill>
                            <a:schemeClr val="dk1"/>
                          </a:solidFill>
                          <a:latin typeface="+mn-lt"/>
                          <a:ea typeface="+mn-ea"/>
                          <a:cs typeface="+mn-cs"/>
                        </a:rPr>
                        <a:t>Amsterdam Yahudi Müzesi’ne bağlı Çocuk Müzesi – Hollanda </a:t>
                      </a:r>
                      <a:endParaRPr lang="tr-TR" dirty="0"/>
                    </a:p>
                  </a:txBody>
                  <a:tcPr/>
                </a:tc>
                <a:tc>
                  <a:txBody>
                    <a:bodyPr/>
                    <a:lstStyle/>
                    <a:p>
                      <a:r>
                        <a:rPr lang="tr-TR" dirty="0"/>
                        <a:t>Yahudi çocuklara</a:t>
                      </a:r>
                      <a:r>
                        <a:rPr lang="tr-TR" baseline="0" dirty="0"/>
                        <a:t> kendi kültürlerini öğretecek bir eğitim programı hazırlamak</a:t>
                      </a:r>
                      <a:endParaRPr lang="tr-TR" dirty="0"/>
                    </a:p>
                  </a:txBody>
                  <a:tcPr/>
                </a:tc>
                <a:extLst>
                  <a:ext uri="{0D108BD9-81ED-4DB2-BD59-A6C34878D82A}">
                    <a16:rowId xmlns:a16="http://schemas.microsoft.com/office/drawing/2014/main" val="10003"/>
                  </a:ext>
                </a:extLst>
              </a:tr>
              <a:tr h="499596">
                <a:tc>
                  <a:txBody>
                    <a:bodyPr/>
                    <a:lstStyle/>
                    <a:p>
                      <a:r>
                        <a:rPr lang="tr-TR" sz="1800" i="1" kern="1200" baseline="0" dirty="0" err="1">
                          <a:solidFill>
                            <a:schemeClr val="dk1"/>
                          </a:solidFill>
                          <a:latin typeface="+mn-lt"/>
                          <a:ea typeface="+mn-ea"/>
                          <a:cs typeface="+mn-cs"/>
                        </a:rPr>
                        <a:t>Zoom</a:t>
                      </a:r>
                      <a:r>
                        <a:rPr lang="tr-TR" sz="1800" i="1" kern="1200" baseline="0" dirty="0">
                          <a:solidFill>
                            <a:schemeClr val="dk1"/>
                          </a:solidFill>
                          <a:latin typeface="+mn-lt"/>
                          <a:ea typeface="+mn-ea"/>
                          <a:cs typeface="+mn-cs"/>
                        </a:rPr>
                        <a:t> Çocuk Müzesi - Avusturya</a:t>
                      </a:r>
                      <a:endParaRPr lang="tr-TR" dirty="0"/>
                    </a:p>
                  </a:txBody>
                  <a:tcPr/>
                </a:tc>
                <a:tc>
                  <a:txBody>
                    <a:bodyPr/>
                    <a:lstStyle/>
                    <a:p>
                      <a:r>
                        <a:rPr lang="tr-TR" dirty="0"/>
                        <a:t>Avusturya’da yaşayan farklı etnik kimlikli çocuklara</a:t>
                      </a:r>
                      <a:r>
                        <a:rPr lang="tr-TR" baseline="0" dirty="0"/>
                        <a:t> dünya ezgilerini öğretecek, tanıtacak bir müzik atölyesi</a:t>
                      </a:r>
                      <a:endParaRPr lang="tr-TR" dirty="0"/>
                    </a:p>
                  </a:txBody>
                  <a:tcPr/>
                </a:tc>
                <a:extLst>
                  <a:ext uri="{0D108BD9-81ED-4DB2-BD59-A6C34878D82A}">
                    <a16:rowId xmlns:a16="http://schemas.microsoft.com/office/drawing/2014/main" val="10004"/>
                  </a:ext>
                </a:extLst>
              </a:tr>
              <a:tr h="4995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i="1" kern="1200" baseline="0" dirty="0">
                          <a:solidFill>
                            <a:schemeClr val="dk1"/>
                          </a:solidFill>
                          <a:latin typeface="+mn-lt"/>
                          <a:ea typeface="+mn-ea"/>
                          <a:cs typeface="+mn-cs"/>
                        </a:rPr>
                        <a:t>Çocukların Keşif ve Hikâye Merkezi – İngiltere </a:t>
                      </a:r>
                      <a:endParaRPr lang="tr-TR" dirty="0"/>
                    </a:p>
                    <a:p>
                      <a:endParaRPr lang="tr-TR" dirty="0"/>
                    </a:p>
                  </a:txBody>
                  <a:tcPr/>
                </a:tc>
                <a:tc>
                  <a:txBody>
                    <a:bodyPr/>
                    <a:lstStyle/>
                    <a:p>
                      <a:r>
                        <a:rPr lang="tr-TR" dirty="0"/>
                        <a:t>Bağlayan Hikayeler adlı</a:t>
                      </a:r>
                      <a:r>
                        <a:rPr lang="tr-TR" baseline="0" dirty="0"/>
                        <a:t> kültürlerarası hikaye anlatımı projesi </a:t>
                      </a:r>
                      <a:endParaRPr lang="tr-TR" dirty="0"/>
                    </a:p>
                  </a:txBody>
                  <a:tcPr/>
                </a:tc>
                <a:extLst>
                  <a:ext uri="{0D108BD9-81ED-4DB2-BD59-A6C34878D82A}">
                    <a16:rowId xmlns:a16="http://schemas.microsoft.com/office/drawing/2014/main" val="10005"/>
                  </a:ext>
                </a:extLst>
              </a:tr>
              <a:tr h="499596">
                <a:tc>
                  <a:txBody>
                    <a:bodyPr/>
                    <a:lstStyle/>
                    <a:p>
                      <a:r>
                        <a:rPr lang="tr-TR" sz="1800" kern="1200" baseline="0" dirty="0" err="1">
                          <a:solidFill>
                            <a:schemeClr val="dk1"/>
                          </a:solidFill>
                          <a:latin typeface="+mn-lt"/>
                          <a:ea typeface="+mn-ea"/>
                          <a:cs typeface="+mn-cs"/>
                        </a:rPr>
                        <a:t>Herman</a:t>
                      </a:r>
                      <a:r>
                        <a:rPr lang="tr-TR" sz="1800" kern="1200" baseline="0" dirty="0">
                          <a:solidFill>
                            <a:schemeClr val="dk1"/>
                          </a:solidFill>
                          <a:latin typeface="+mn-lt"/>
                          <a:ea typeface="+mn-ea"/>
                          <a:cs typeface="+mn-cs"/>
                        </a:rPr>
                        <a:t> Den  Çocuk Müzesi – Slovenya </a:t>
                      </a:r>
                      <a:endParaRPr lang="tr-TR" dirty="0"/>
                    </a:p>
                  </a:txBody>
                  <a:tcPr/>
                </a:tc>
                <a:tc>
                  <a:txBody>
                    <a:bodyPr/>
                    <a:lstStyle/>
                    <a:p>
                      <a:r>
                        <a:rPr lang="tr-TR" dirty="0"/>
                        <a:t>Dünyada</a:t>
                      </a:r>
                      <a:r>
                        <a:rPr lang="tr-TR" baseline="0" dirty="0"/>
                        <a:t> doğum günleri isimli kutlama projesi</a:t>
                      </a:r>
                      <a:endParaRPr lang="tr-TR" dirty="0"/>
                    </a:p>
                  </a:txBody>
                  <a:tcPr/>
                </a:tc>
                <a:extLst>
                  <a:ext uri="{0D108BD9-81ED-4DB2-BD59-A6C34878D82A}">
                    <a16:rowId xmlns:a16="http://schemas.microsoft.com/office/drawing/2014/main" val="10006"/>
                  </a:ext>
                </a:extLst>
              </a:tr>
              <a:tr h="499596">
                <a:tc>
                  <a:txBody>
                    <a:bodyPr/>
                    <a:lstStyle/>
                    <a:p>
                      <a:r>
                        <a:rPr lang="tr-TR" sz="1800" kern="1200" baseline="0" dirty="0">
                          <a:solidFill>
                            <a:schemeClr val="dk1"/>
                          </a:solidFill>
                          <a:latin typeface="+mn-lt"/>
                          <a:ea typeface="+mn-ea"/>
                          <a:cs typeface="+mn-cs"/>
                        </a:rPr>
                        <a:t>Dortmund Çocuk Müzesi – Almanya </a:t>
                      </a:r>
                      <a:endParaRPr lang="tr-TR" dirty="0"/>
                    </a:p>
                  </a:txBody>
                  <a:tcPr/>
                </a:tc>
                <a:tc>
                  <a:txBody>
                    <a:bodyPr/>
                    <a:lstStyle/>
                    <a:p>
                      <a:r>
                        <a:rPr lang="tr-TR" dirty="0"/>
                        <a:t>Dünya</a:t>
                      </a:r>
                      <a:r>
                        <a:rPr lang="tr-TR" baseline="0" dirty="0"/>
                        <a:t> çocukları isimli sürekli sergi projesi. Göçmen çocukların aile yaşamları görseller ve gerçek nesnelerle sunuluyor. </a:t>
                      </a:r>
                      <a:endParaRPr lang="tr-TR"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8532440" cy="6858001"/>
          </a:xfrm>
          <a:prstGeom prst="rect">
            <a:avLst/>
          </a:prstGeom>
          <a:noFill/>
          <a:ln w="9525">
            <a:noFill/>
            <a:miter lim="800000"/>
            <a:headEnd/>
            <a:tailEnd/>
          </a:ln>
          <a:effectLst/>
        </p:spPr>
      </p:pic>
      <p:sp>
        <p:nvSpPr>
          <p:cNvPr id="5" name="4 Dikdörtgen"/>
          <p:cNvSpPr/>
          <p:nvPr/>
        </p:nvSpPr>
        <p:spPr>
          <a:xfrm rot="21000586">
            <a:off x="1716475" y="1115169"/>
            <a:ext cx="2294603" cy="553998"/>
          </a:xfrm>
          <a:prstGeom prst="rect">
            <a:avLst/>
          </a:prstGeom>
        </p:spPr>
        <p:txBody>
          <a:bodyPr wrap="none">
            <a:spAutoFit/>
          </a:bodyPr>
          <a:lstStyle/>
          <a:p>
            <a:r>
              <a:rPr lang="tr-TR" sz="3000" b="1" dirty="0">
                <a:solidFill>
                  <a:srgbClr val="7030A0"/>
                </a:solidFill>
              </a:rPr>
              <a:t>Teşekkürler…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04664"/>
            <a:ext cx="8229600" cy="4176463"/>
          </a:xfrm>
        </p:spPr>
        <p:txBody>
          <a:bodyPr>
            <a:normAutofit fontScale="92500" lnSpcReduction="10000"/>
          </a:bodyPr>
          <a:lstStyle/>
          <a:p>
            <a:pPr lvl="0"/>
            <a:r>
              <a:rPr lang="tr-TR" dirty="0"/>
              <a:t>Çağdaş müzeler sınırlı bir kitleye hizmet etmek yerine </a:t>
            </a:r>
            <a:r>
              <a:rPr lang="tr-TR" b="1" dirty="0">
                <a:solidFill>
                  <a:schemeClr val="accent6">
                    <a:lumMod val="75000"/>
                  </a:schemeClr>
                </a:solidFill>
              </a:rPr>
              <a:t>geniş halk toplulukları</a:t>
            </a:r>
            <a:r>
              <a:rPr lang="tr-TR" dirty="0"/>
              <a:t>na eğitsel bilgi kaynakları sunan yerlerdir. </a:t>
            </a:r>
          </a:p>
          <a:p>
            <a:r>
              <a:rPr lang="tr-TR" dirty="0"/>
              <a:t>Ziyaretçi araştırması yapmak müzenin çağdaşlaşma potansiyelinin saptanması için kullanılan en temel yoldur. Müzeyi kimlerin ziyaret ettiğini, bu deneyimin onlar için ne anlama geldiğini anlamanın yolu ziyaretçi araştırmasıdır.</a:t>
            </a:r>
          </a:p>
          <a:p>
            <a:r>
              <a:rPr lang="tr-TR" dirty="0"/>
              <a:t>Müzeyi kim, neden ziyaret etmiyor? </a:t>
            </a:r>
          </a:p>
          <a:p>
            <a:endParaRPr lang="tr-TR" dirty="0"/>
          </a:p>
        </p:txBody>
      </p:sp>
      <p:sp>
        <p:nvSpPr>
          <p:cNvPr id="4" name="3 Dikdörtgen"/>
          <p:cNvSpPr/>
          <p:nvPr/>
        </p:nvSpPr>
        <p:spPr>
          <a:xfrm>
            <a:off x="4499992" y="4509120"/>
            <a:ext cx="4644008" cy="1754326"/>
          </a:xfrm>
          <a:prstGeom prst="rect">
            <a:avLst/>
          </a:prstGeom>
          <a:solidFill>
            <a:schemeClr val="accent2">
              <a:lumMod val="40000"/>
              <a:lumOff val="60000"/>
            </a:schemeClr>
          </a:solidFill>
        </p:spPr>
        <p:txBody>
          <a:bodyPr wrap="square">
            <a:spAutoFit/>
          </a:bodyPr>
          <a:lstStyle/>
          <a:p>
            <a:pPr algn="ctr"/>
            <a:r>
              <a:rPr lang="tr-TR" dirty="0"/>
              <a:t>Örneğin, ABD’deki </a:t>
            </a:r>
            <a:r>
              <a:rPr lang="tr-TR" dirty="0" err="1"/>
              <a:t>Smithsonian</a:t>
            </a:r>
            <a:r>
              <a:rPr lang="tr-TR" dirty="0"/>
              <a:t> Müzesi 1994 ile 2004 yılları arasında bir karşılaştırma yapmış, 2004 yılında müzeyi ziyaret edenlerin eğitim düzeyinin daha yüksek olduğunu, yaşlarının</a:t>
            </a:r>
          </a:p>
          <a:p>
            <a:pPr algn="ctr"/>
            <a:r>
              <a:rPr lang="tr-TR" dirty="0"/>
              <a:t>daha genç olduğunu ve farklı etnik kimliklere sahip olduklarını saptamıştır.</a:t>
            </a:r>
          </a:p>
        </p:txBody>
      </p:sp>
      <p:sp>
        <p:nvSpPr>
          <p:cNvPr id="5" name="4 Dikdörtgen"/>
          <p:cNvSpPr/>
          <p:nvPr/>
        </p:nvSpPr>
        <p:spPr>
          <a:xfrm>
            <a:off x="0" y="5380672"/>
            <a:ext cx="4499992" cy="1477328"/>
          </a:xfrm>
          <a:prstGeom prst="rect">
            <a:avLst/>
          </a:prstGeom>
          <a:solidFill>
            <a:schemeClr val="accent2">
              <a:lumMod val="40000"/>
              <a:lumOff val="60000"/>
            </a:schemeClr>
          </a:solidFill>
        </p:spPr>
        <p:txBody>
          <a:bodyPr wrap="square">
            <a:spAutoFit/>
          </a:bodyPr>
          <a:lstStyle/>
          <a:p>
            <a:pPr algn="ctr"/>
            <a:r>
              <a:rPr lang="tr-TR" dirty="0"/>
              <a:t>Bununla birlikte müze çalışanlarının da ziyaretçilerin kültürel çeşitliliği konusundaki farkındalık düzeylerinin arttığı ve sergi ve müze programlarını hazırlarken bu </a:t>
            </a:r>
            <a:r>
              <a:rPr lang="tr-TR" dirty="0" err="1"/>
              <a:t>farkındalıkla</a:t>
            </a:r>
            <a:r>
              <a:rPr lang="tr-TR" dirty="0"/>
              <a:t> yola çıktıkları saptanmıştır.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7544" y="836712"/>
            <a:ext cx="8229600" cy="5328592"/>
          </a:xfrm>
        </p:spPr>
        <p:txBody>
          <a:bodyPr>
            <a:normAutofit fontScale="77500" lnSpcReduction="20000"/>
          </a:bodyPr>
          <a:lstStyle/>
          <a:p>
            <a:pPr lvl="0"/>
            <a:r>
              <a:rPr lang="tr-TR" sz="3500" b="1" dirty="0"/>
              <a:t>Aile araştırmaları</a:t>
            </a:r>
            <a:r>
              <a:rPr lang="tr-TR" sz="3500" dirty="0"/>
              <a:t> ziyaretçi araştırmaları içinde önemli bir yer tutar.</a:t>
            </a:r>
          </a:p>
          <a:p>
            <a:pPr lvl="0"/>
            <a:r>
              <a:rPr lang="tr-TR" sz="3500" dirty="0"/>
              <a:t>Ziyaretçi araştırmaları çocukların </a:t>
            </a:r>
            <a:r>
              <a:rPr lang="tr-TR" sz="3500" b="1" dirty="0"/>
              <a:t>bilim müzelerini sanat müzelerinden daha fazla ziyaret etmek istediklerini </a:t>
            </a:r>
            <a:r>
              <a:rPr lang="tr-TR" sz="3500" dirty="0"/>
              <a:t>göstermiştir.</a:t>
            </a:r>
          </a:p>
          <a:p>
            <a:pPr lvl="0"/>
            <a:r>
              <a:rPr lang="tr-TR" sz="3500" b="1" dirty="0"/>
              <a:t>Aileler</a:t>
            </a:r>
            <a:r>
              <a:rPr lang="tr-TR" sz="3500" dirty="0"/>
              <a:t> müzede okuldakine benzemeyen etkinlikleri tercih ederler; </a:t>
            </a:r>
          </a:p>
          <a:p>
            <a:pPr lvl="0"/>
            <a:r>
              <a:rPr lang="tr-TR" sz="3500" b="1" dirty="0"/>
              <a:t>Yetişkinler </a:t>
            </a:r>
            <a:r>
              <a:rPr lang="tr-TR" sz="3500" dirty="0"/>
              <a:t>çocuklarıyla birlikte öğrenmekten hoşlanırlar.</a:t>
            </a:r>
          </a:p>
          <a:p>
            <a:pPr lvl="0"/>
            <a:r>
              <a:rPr lang="tr-TR" sz="3500" dirty="0"/>
              <a:t>Yeni aile araştırmaları müzede </a:t>
            </a:r>
            <a:r>
              <a:rPr lang="tr-TR" sz="3500" dirty="0" err="1"/>
              <a:t>anababalar</a:t>
            </a:r>
            <a:r>
              <a:rPr lang="tr-TR" sz="3500" dirty="0"/>
              <a:t> ile çocuklar arasındaki </a:t>
            </a:r>
            <a:r>
              <a:rPr lang="tr-TR" sz="3500" b="1" dirty="0"/>
              <a:t>konuşmaları</a:t>
            </a:r>
            <a:r>
              <a:rPr lang="tr-TR" sz="3500" dirty="0"/>
              <a:t> analiz etmeye önem vermektedir.</a:t>
            </a:r>
          </a:p>
          <a:p>
            <a:pPr lvl="0"/>
            <a:r>
              <a:rPr lang="tr-TR" sz="3500" dirty="0"/>
              <a:t>Dünyada bütün müzeler </a:t>
            </a:r>
            <a:r>
              <a:rPr lang="tr-TR" sz="3500" b="1" dirty="0"/>
              <a:t>aileleri</a:t>
            </a:r>
            <a:r>
              <a:rPr lang="tr-TR" sz="3500" dirty="0"/>
              <a:t> ve </a:t>
            </a:r>
            <a:r>
              <a:rPr lang="tr-TR" sz="3500" b="1" dirty="0"/>
              <a:t>çocukları</a:t>
            </a:r>
            <a:r>
              <a:rPr lang="tr-TR" sz="3500" dirty="0"/>
              <a:t> </a:t>
            </a:r>
            <a:r>
              <a:rPr lang="tr-TR" sz="3500" b="1" dirty="0">
                <a:solidFill>
                  <a:schemeClr val="accent6">
                    <a:lumMod val="75000"/>
                  </a:schemeClr>
                </a:solidFill>
              </a:rPr>
              <a:t>en önemli ziyaretçi grubu</a:t>
            </a:r>
            <a:r>
              <a:rPr lang="tr-TR" sz="3500" dirty="0"/>
              <a:t> olarak görmektedir.</a:t>
            </a:r>
          </a:p>
          <a:p>
            <a:endParaRPr lang="tr-T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476672"/>
          </a:xfrm>
        </p:spPr>
        <p:txBody>
          <a:bodyPr>
            <a:normAutofit/>
          </a:bodyPr>
          <a:lstStyle/>
          <a:p>
            <a:r>
              <a:rPr lang="tr-TR" sz="2200" b="1" dirty="0">
                <a:latin typeface="Times New Roman" pitchFamily="18" charset="0"/>
                <a:cs typeface="Times New Roman" pitchFamily="18" charset="0"/>
              </a:rPr>
              <a:t>Aile etkinliklerine olanak sağlamak ve kuşaklararası iletişimi geliştirmek</a:t>
            </a:r>
          </a:p>
        </p:txBody>
      </p:sp>
      <p:pic>
        <p:nvPicPr>
          <p:cNvPr id="129026" name="Picture 2" descr="http://2.bp.blogspot.com/-y0sPzA3IXRw/T9hMB8epPPI/AAAAAAAAAXY/xr3nmwfNEW8/s1600/IMG_1261.jpg"/>
          <p:cNvPicPr>
            <a:picLocks noChangeAspect="1" noChangeArrowheads="1"/>
          </p:cNvPicPr>
          <p:nvPr/>
        </p:nvPicPr>
        <p:blipFill>
          <a:blip r:embed="rId3" cstate="print"/>
          <a:srcRect l="14276" t="9595"/>
          <a:stretch>
            <a:fillRect/>
          </a:stretch>
        </p:blipFill>
        <p:spPr bwMode="auto">
          <a:xfrm>
            <a:off x="0" y="476672"/>
            <a:ext cx="4139952" cy="6381328"/>
          </a:xfrm>
          <a:prstGeom prst="rect">
            <a:avLst/>
          </a:prstGeom>
          <a:noFill/>
        </p:spPr>
      </p:pic>
      <p:pic>
        <p:nvPicPr>
          <p:cNvPr id="129028" name="Picture 4" descr="http://4.bp.blogspot.com/-Skv9WlcoCts/T9jht-sNERI/AAAAAAAAAaI/E9QKj44Q1Cs/s1600/IMG_1282.JPG"/>
          <p:cNvPicPr>
            <a:picLocks noChangeAspect="1" noChangeArrowheads="1"/>
          </p:cNvPicPr>
          <p:nvPr/>
        </p:nvPicPr>
        <p:blipFill>
          <a:blip r:embed="rId4" cstate="print"/>
          <a:srcRect t="8661"/>
          <a:stretch>
            <a:fillRect/>
          </a:stretch>
        </p:blipFill>
        <p:spPr bwMode="auto">
          <a:xfrm>
            <a:off x="4067944" y="476672"/>
            <a:ext cx="5076056" cy="3168352"/>
          </a:xfrm>
          <a:prstGeom prst="rect">
            <a:avLst/>
          </a:prstGeom>
          <a:noFill/>
        </p:spPr>
      </p:pic>
      <p:sp>
        <p:nvSpPr>
          <p:cNvPr id="6" name="5 Dikdörtgen"/>
          <p:cNvSpPr/>
          <p:nvPr/>
        </p:nvSpPr>
        <p:spPr>
          <a:xfrm>
            <a:off x="4067944" y="476672"/>
            <a:ext cx="1800199" cy="338554"/>
          </a:xfrm>
          <a:prstGeom prst="rect">
            <a:avLst/>
          </a:prstGeom>
        </p:spPr>
        <p:txBody>
          <a:bodyPr wrap="square">
            <a:spAutoFit/>
          </a:bodyPr>
          <a:lstStyle/>
          <a:p>
            <a:r>
              <a:rPr lang="tr-TR" sz="1600" b="1" dirty="0">
                <a:solidFill>
                  <a:schemeClr val="accent6">
                    <a:lumMod val="20000"/>
                    <a:lumOff val="80000"/>
                  </a:schemeClr>
                </a:solidFill>
                <a:latin typeface="Times New Roman" pitchFamily="18" charset="0"/>
                <a:cs typeface="Times New Roman" pitchFamily="18" charset="0"/>
              </a:rPr>
              <a:t>“enler turu…”</a:t>
            </a:r>
          </a:p>
        </p:txBody>
      </p:sp>
      <p:pic>
        <p:nvPicPr>
          <p:cNvPr id="129032" name="Picture 8" descr="http://4.bp.blogspot.com/-OumlHI6kPII/T9icJnN5l-I/AAAAAAAAAYw/nyQzNWkw_LU/s1600/IMG_1273.JPG"/>
          <p:cNvPicPr>
            <a:picLocks noChangeAspect="1" noChangeArrowheads="1"/>
          </p:cNvPicPr>
          <p:nvPr/>
        </p:nvPicPr>
        <p:blipFill>
          <a:blip r:embed="rId5" cstate="print"/>
          <a:srcRect/>
          <a:stretch>
            <a:fillRect/>
          </a:stretch>
        </p:blipFill>
        <p:spPr bwMode="auto">
          <a:xfrm>
            <a:off x="4067944" y="3645024"/>
            <a:ext cx="5076056" cy="3212976"/>
          </a:xfrm>
          <a:prstGeom prst="rect">
            <a:avLst/>
          </a:prstGeom>
          <a:noFill/>
        </p:spPr>
      </p:pic>
      <p:sp>
        <p:nvSpPr>
          <p:cNvPr id="9" name="8 Dikdörtgen"/>
          <p:cNvSpPr/>
          <p:nvPr/>
        </p:nvSpPr>
        <p:spPr>
          <a:xfrm>
            <a:off x="5508104" y="476672"/>
            <a:ext cx="1770036" cy="400110"/>
          </a:xfrm>
          <a:prstGeom prst="rect">
            <a:avLst/>
          </a:prstGeom>
        </p:spPr>
        <p:txBody>
          <a:bodyPr wrap="none">
            <a:spAutoFit/>
          </a:bodyPr>
          <a:lstStyle/>
          <a:p>
            <a:r>
              <a:rPr lang="tr-TR" sz="2000" b="1" dirty="0" err="1">
                <a:solidFill>
                  <a:schemeClr val="accent6">
                    <a:lumMod val="20000"/>
                    <a:lumOff val="80000"/>
                  </a:schemeClr>
                </a:solidFill>
              </a:rPr>
              <a:t>British</a:t>
            </a:r>
            <a:r>
              <a:rPr lang="tr-TR" b="1" dirty="0">
                <a:solidFill>
                  <a:schemeClr val="accent6">
                    <a:lumMod val="20000"/>
                    <a:lumOff val="80000"/>
                  </a:schemeClr>
                </a:solidFill>
              </a:rPr>
              <a:t> </a:t>
            </a:r>
            <a:r>
              <a:rPr lang="tr-TR" b="1" dirty="0" err="1">
                <a:solidFill>
                  <a:schemeClr val="accent6">
                    <a:lumMod val="20000"/>
                    <a:lumOff val="80000"/>
                  </a:schemeClr>
                </a:solidFill>
              </a:rPr>
              <a:t>Museum</a:t>
            </a:r>
            <a:endParaRPr lang="tr-TR" b="1" dirty="0">
              <a:solidFill>
                <a:schemeClr val="accent6">
                  <a:lumMod val="20000"/>
                  <a:lumOff val="8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ecx.images-amazon.com/images/I/51TF7EMTT9L.jpg"/>
          <p:cNvPicPr>
            <a:picLocks noChangeAspect="1" noChangeArrowheads="1"/>
          </p:cNvPicPr>
          <p:nvPr/>
        </p:nvPicPr>
        <p:blipFill>
          <a:blip r:embed="rId3" cstate="print">
            <a:lum contrast="10000"/>
          </a:blip>
          <a:srcRect/>
          <a:stretch>
            <a:fillRect/>
          </a:stretch>
        </p:blipFill>
        <p:spPr bwMode="auto">
          <a:xfrm>
            <a:off x="0" y="332656"/>
            <a:ext cx="4700682" cy="6408712"/>
          </a:xfrm>
          <a:prstGeom prst="rect">
            <a:avLst/>
          </a:prstGeom>
          <a:noFill/>
        </p:spPr>
      </p:pic>
      <p:pic>
        <p:nvPicPr>
          <p:cNvPr id="78852" name="Picture 4" descr="http://womenworld.org/image/042012/British%20Museum_1.jpg"/>
          <p:cNvPicPr>
            <a:picLocks noChangeAspect="1" noChangeArrowheads="1"/>
          </p:cNvPicPr>
          <p:nvPr/>
        </p:nvPicPr>
        <p:blipFill>
          <a:blip r:embed="rId4" cstate="print">
            <a:lum contrast="10000"/>
          </a:blip>
          <a:srcRect/>
          <a:stretch>
            <a:fillRect/>
          </a:stretch>
        </p:blipFill>
        <p:spPr bwMode="auto">
          <a:xfrm>
            <a:off x="4716016" y="332656"/>
            <a:ext cx="4427984" cy="6408712"/>
          </a:xfrm>
          <a:prstGeom prst="rect">
            <a:avLst/>
          </a:prstGeom>
          <a:noFill/>
        </p:spPr>
      </p:pic>
      <p:sp>
        <p:nvSpPr>
          <p:cNvPr id="6" name="5 Dikdörtgen"/>
          <p:cNvSpPr/>
          <p:nvPr/>
        </p:nvSpPr>
        <p:spPr>
          <a:xfrm>
            <a:off x="2627784" y="0"/>
            <a:ext cx="4275273" cy="369332"/>
          </a:xfrm>
          <a:prstGeom prst="rect">
            <a:avLst/>
          </a:prstGeom>
        </p:spPr>
        <p:txBody>
          <a:bodyPr wrap="none">
            <a:spAutoFit/>
          </a:bodyPr>
          <a:lstStyle/>
          <a:p>
            <a:r>
              <a:rPr lang="tr-TR" b="1" dirty="0" err="1"/>
              <a:t>British</a:t>
            </a:r>
            <a:r>
              <a:rPr lang="tr-TR" b="1" dirty="0"/>
              <a:t> Müzesi aile gezi ve öğrenme rehberi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79512" y="692696"/>
            <a:ext cx="8640960" cy="5577483"/>
          </a:xfrm>
        </p:spPr>
        <p:txBody>
          <a:bodyPr>
            <a:normAutofit fontScale="92500" lnSpcReduction="20000"/>
          </a:bodyPr>
          <a:lstStyle/>
          <a:p>
            <a:pPr lvl="0">
              <a:buNone/>
            </a:pPr>
            <a:r>
              <a:rPr lang="tr-TR" dirty="0">
                <a:solidFill>
                  <a:schemeClr val="tx2">
                    <a:lumMod val="60000"/>
                    <a:lumOff val="40000"/>
                  </a:schemeClr>
                </a:solidFill>
              </a:rPr>
              <a:t>Müzeyi </a:t>
            </a:r>
            <a:r>
              <a:rPr lang="tr-TR" b="1" dirty="0">
                <a:solidFill>
                  <a:schemeClr val="tx2">
                    <a:lumMod val="60000"/>
                    <a:lumOff val="40000"/>
                  </a:schemeClr>
                </a:solidFill>
              </a:rPr>
              <a:t>aile dostu</a:t>
            </a:r>
            <a:r>
              <a:rPr lang="tr-TR" dirty="0">
                <a:solidFill>
                  <a:schemeClr val="tx2">
                    <a:lumMod val="60000"/>
                    <a:lumOff val="40000"/>
                  </a:schemeClr>
                </a:solidFill>
              </a:rPr>
              <a:t> öğrenme ortamı yapmanın yolları:</a:t>
            </a:r>
          </a:p>
          <a:p>
            <a:pPr lvl="0"/>
            <a:r>
              <a:rPr lang="tr-TR" dirty="0">
                <a:solidFill>
                  <a:schemeClr val="tx2">
                    <a:lumMod val="60000"/>
                    <a:lumOff val="40000"/>
                  </a:schemeClr>
                </a:solidFill>
              </a:rPr>
              <a:t>Kurumsal değişim: </a:t>
            </a:r>
            <a:r>
              <a:rPr lang="tr-TR" dirty="0"/>
              <a:t>Müzenin bir öğrenme stratejisi geliştirmesi.</a:t>
            </a:r>
          </a:p>
          <a:p>
            <a:pPr lvl="0"/>
            <a:r>
              <a:rPr lang="tr-TR" dirty="0">
                <a:solidFill>
                  <a:schemeClr val="tx2">
                    <a:lumMod val="60000"/>
                    <a:lumOff val="40000"/>
                  </a:schemeClr>
                </a:solidFill>
              </a:rPr>
              <a:t>Mekansal değişim: </a:t>
            </a:r>
            <a:r>
              <a:rPr lang="tr-TR" dirty="0"/>
              <a:t>Aileleri ve çocukları iyi karşılamak.</a:t>
            </a:r>
          </a:p>
          <a:p>
            <a:pPr lvl="0"/>
            <a:r>
              <a:rPr lang="tr-TR" dirty="0">
                <a:solidFill>
                  <a:schemeClr val="tx2">
                    <a:lumMod val="60000"/>
                    <a:lumOff val="40000"/>
                  </a:schemeClr>
                </a:solidFill>
              </a:rPr>
              <a:t>Personeli </a:t>
            </a:r>
            <a:r>
              <a:rPr lang="tr-TR" dirty="0" err="1">
                <a:solidFill>
                  <a:schemeClr val="tx2">
                    <a:lumMod val="60000"/>
                    <a:lumOff val="40000"/>
                  </a:schemeClr>
                </a:solidFill>
              </a:rPr>
              <a:t>güdülemek</a:t>
            </a:r>
            <a:r>
              <a:rPr lang="tr-TR" dirty="0">
                <a:solidFill>
                  <a:schemeClr val="tx2">
                    <a:lumMod val="60000"/>
                    <a:lumOff val="40000"/>
                  </a:schemeClr>
                </a:solidFill>
              </a:rPr>
              <a:t>: </a:t>
            </a:r>
            <a:r>
              <a:rPr lang="tr-TR" dirty="0"/>
              <a:t>Personele </a:t>
            </a:r>
            <a:r>
              <a:rPr lang="tr-TR" dirty="0" err="1"/>
              <a:t>anababa</a:t>
            </a:r>
            <a:r>
              <a:rPr lang="tr-TR" dirty="0"/>
              <a:t> ve çocuklara nasıl davranılacağını öğretmek. </a:t>
            </a:r>
          </a:p>
          <a:p>
            <a:pPr lvl="0"/>
            <a:r>
              <a:rPr lang="tr-TR" dirty="0">
                <a:solidFill>
                  <a:schemeClr val="tx2">
                    <a:lumMod val="60000"/>
                    <a:lumOff val="40000"/>
                  </a:schemeClr>
                </a:solidFill>
              </a:rPr>
              <a:t>Aileleri tanımak: </a:t>
            </a:r>
            <a:r>
              <a:rPr lang="tr-TR" dirty="0"/>
              <a:t>Ziyaretçileri  tanımak.</a:t>
            </a:r>
          </a:p>
          <a:p>
            <a:pPr lvl="0"/>
            <a:r>
              <a:rPr lang="tr-TR" dirty="0" err="1">
                <a:solidFill>
                  <a:schemeClr val="tx2">
                    <a:lumMod val="60000"/>
                    <a:lumOff val="40000"/>
                  </a:schemeClr>
                </a:solidFill>
              </a:rPr>
              <a:t>Cezbetmek</a:t>
            </a:r>
            <a:r>
              <a:rPr lang="tr-TR" dirty="0">
                <a:solidFill>
                  <a:schemeClr val="tx2">
                    <a:lumMod val="60000"/>
                    <a:lumOff val="40000"/>
                  </a:schemeClr>
                </a:solidFill>
              </a:rPr>
              <a:t>: </a:t>
            </a:r>
            <a:r>
              <a:rPr lang="tr-TR" dirty="0"/>
              <a:t>Aileleri müzeye gelmeye </a:t>
            </a:r>
            <a:r>
              <a:rPr lang="tr-TR" dirty="0" err="1"/>
              <a:t>güdülemek</a:t>
            </a:r>
            <a:r>
              <a:rPr lang="tr-TR" dirty="0"/>
              <a:t>.</a:t>
            </a:r>
          </a:p>
          <a:p>
            <a:pPr lvl="0"/>
            <a:r>
              <a:rPr lang="tr-TR" dirty="0">
                <a:solidFill>
                  <a:schemeClr val="tx2">
                    <a:lumMod val="60000"/>
                    <a:lumOff val="40000"/>
                  </a:schemeClr>
                </a:solidFill>
              </a:rPr>
              <a:t>Ön çalışma: </a:t>
            </a:r>
            <a:r>
              <a:rPr lang="tr-TR" dirty="0"/>
              <a:t>Aileleri müze ziyaretine hazırlamak.</a:t>
            </a:r>
          </a:p>
          <a:p>
            <a:pPr lvl="0"/>
            <a:r>
              <a:rPr lang="tr-TR" dirty="0">
                <a:solidFill>
                  <a:schemeClr val="tx2">
                    <a:lumMod val="60000"/>
                    <a:lumOff val="40000"/>
                  </a:schemeClr>
                </a:solidFill>
              </a:rPr>
              <a:t>Aile ziyaretinden öğrenmek: </a:t>
            </a:r>
            <a:r>
              <a:rPr lang="tr-TR" dirty="0"/>
              <a:t>Ziyaretçilerin tepkilerini öğrenmek.</a:t>
            </a:r>
          </a:p>
          <a:p>
            <a:endParaRPr lang="tr-T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332656"/>
            <a:ext cx="8229600" cy="634082"/>
          </a:xfrm>
        </p:spPr>
        <p:txBody>
          <a:bodyPr>
            <a:normAutofit/>
          </a:bodyPr>
          <a:lstStyle/>
          <a:p>
            <a:r>
              <a:rPr lang="tr-TR" sz="3000" b="1" dirty="0">
                <a:solidFill>
                  <a:schemeClr val="tx2">
                    <a:lumMod val="60000"/>
                    <a:lumOff val="40000"/>
                  </a:schemeClr>
                </a:solidFill>
              </a:rPr>
              <a:t>ÇOCUK MÜZELERİNDE ZİYARETÇİ İLİŞKİLERİ</a:t>
            </a:r>
          </a:p>
        </p:txBody>
      </p:sp>
      <p:pic>
        <p:nvPicPr>
          <p:cNvPr id="135170" name="Picture 2"/>
          <p:cNvPicPr>
            <a:picLocks noChangeAspect="1" noChangeArrowheads="1"/>
          </p:cNvPicPr>
          <p:nvPr/>
        </p:nvPicPr>
        <p:blipFill>
          <a:blip r:embed="rId2" cstate="print">
            <a:lum contrast="20000"/>
          </a:blip>
          <a:srcRect l="41921" t="39043" r="31175" b="44940"/>
          <a:stretch>
            <a:fillRect/>
          </a:stretch>
        </p:blipFill>
        <p:spPr bwMode="auto">
          <a:xfrm>
            <a:off x="1259632" y="3645024"/>
            <a:ext cx="6386210" cy="2520280"/>
          </a:xfrm>
          <a:prstGeom prst="rect">
            <a:avLst/>
          </a:prstGeom>
          <a:noFill/>
          <a:ln w="12700">
            <a:solidFill>
              <a:schemeClr val="tx1"/>
            </a:solidFill>
            <a:miter lim="800000"/>
            <a:headEnd/>
            <a:tailEnd/>
          </a:ln>
        </p:spPr>
      </p:pic>
      <p:sp>
        <p:nvSpPr>
          <p:cNvPr id="5" name="4 Dikdörtgen"/>
          <p:cNvSpPr/>
          <p:nvPr/>
        </p:nvSpPr>
        <p:spPr>
          <a:xfrm>
            <a:off x="251520" y="980728"/>
            <a:ext cx="8568952" cy="2585323"/>
          </a:xfrm>
          <a:prstGeom prst="rect">
            <a:avLst/>
          </a:prstGeom>
          <a:solidFill>
            <a:schemeClr val="accent6">
              <a:lumMod val="20000"/>
              <a:lumOff val="80000"/>
            </a:schemeClr>
          </a:solidFill>
        </p:spPr>
        <p:txBody>
          <a:bodyPr wrap="square">
            <a:spAutoFit/>
          </a:bodyPr>
          <a:lstStyle/>
          <a:p>
            <a:pPr algn="ctr"/>
            <a:r>
              <a:rPr lang="tr-TR" b="1" dirty="0">
                <a:solidFill>
                  <a:schemeClr val="tx2">
                    <a:lumMod val="60000"/>
                    <a:lumOff val="40000"/>
                  </a:schemeClr>
                </a:solidFill>
                <a:latin typeface="Times New Roman" pitchFamily="18" charset="0"/>
                <a:cs typeface="Times New Roman" pitchFamily="18" charset="0"/>
              </a:rPr>
              <a:t>INDIANAPOLIS ÇOCUK MÜZESİ </a:t>
            </a:r>
          </a:p>
          <a:p>
            <a:pPr algn="just"/>
            <a:r>
              <a:rPr lang="tr-TR" dirty="0">
                <a:latin typeface="Times New Roman" pitchFamily="18" charset="0"/>
                <a:cs typeface="Times New Roman" pitchFamily="18" charset="0"/>
              </a:rPr>
              <a:t>Sanatlar,   bilimler     ve    beşeri      bilimler  arasında,     olağanüstü   öğrenme    deneyimleri      oluşturmak için, Çocukların ve ailelerin hayatlarını dönüştürmek  başlıca amaçlarımızdandır. Bu amaçla aile araştırması önceliktir.  Müze ziyaretçilerin yoğun olarak geldiği saatleri saptayarak, bu saatlere ziyaretçi değerlendirme çalışmalarını koymaktadır. Gönüllü ebeveynler kullanarak diğer ebeveynlerin görüş ve önerilerini alır ve uygular… </a:t>
            </a:r>
          </a:p>
          <a:p>
            <a:pPr algn="just"/>
            <a:r>
              <a:rPr lang="tr-TR" dirty="0">
                <a:latin typeface="Times New Roman" pitchFamily="18" charset="0"/>
                <a:cs typeface="Times New Roman" pitchFamily="18" charset="0"/>
              </a:rPr>
              <a:t>Müzenin öncelikli programları ilkokullar için destekleyici etkinlikler ve aile programlarıdır. Her ay aile geceleri düzenleterek farklı kuşakları bir araya getirir. Bu süreçte sosyal medyayı aktif olarak kullanır. </a:t>
            </a:r>
            <a:endParaRPr lang="tr-TR" dirty="0"/>
          </a:p>
        </p:txBody>
      </p:sp>
      <p:sp>
        <p:nvSpPr>
          <p:cNvPr id="6" name="5 Dikdörtgen"/>
          <p:cNvSpPr/>
          <p:nvPr/>
        </p:nvSpPr>
        <p:spPr>
          <a:xfrm>
            <a:off x="4164560" y="6309320"/>
            <a:ext cx="4979440" cy="369332"/>
          </a:xfrm>
          <a:prstGeom prst="rect">
            <a:avLst/>
          </a:prstGeom>
        </p:spPr>
        <p:txBody>
          <a:bodyPr wrap="none">
            <a:spAutoFit/>
          </a:bodyPr>
          <a:lstStyle/>
          <a:p>
            <a:r>
              <a:rPr lang="tr-TR" b="1" dirty="0"/>
              <a:t>Bakın bence: </a:t>
            </a:r>
            <a:r>
              <a:rPr lang="tr-TR" dirty="0"/>
              <a:t>https://www.childrensmuseum.org/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l="22249" t="6675" r="40901" b="6553"/>
          <a:stretch>
            <a:fillRect/>
          </a:stretch>
        </p:blipFill>
        <p:spPr bwMode="auto">
          <a:xfrm>
            <a:off x="5719004" y="0"/>
            <a:ext cx="3424996" cy="5040560"/>
          </a:xfrm>
          <a:prstGeom prst="rect">
            <a:avLst/>
          </a:prstGeom>
          <a:noFill/>
          <a:ln w="9525">
            <a:solidFill>
              <a:schemeClr val="tx1"/>
            </a:solidFill>
            <a:prstDash val="solid"/>
            <a:miter lim="800000"/>
            <a:headEnd/>
            <a:tailEnd/>
          </a:ln>
        </p:spPr>
      </p:pic>
      <p:pic>
        <p:nvPicPr>
          <p:cNvPr id="112643" name="Picture 3"/>
          <p:cNvPicPr>
            <a:picLocks noChangeAspect="1" noChangeArrowheads="1"/>
          </p:cNvPicPr>
          <p:nvPr/>
        </p:nvPicPr>
        <p:blipFill>
          <a:blip r:embed="rId3" cstate="print"/>
          <a:srcRect l="31959" t="10344" r="41645" b="26258"/>
          <a:stretch>
            <a:fillRect/>
          </a:stretch>
        </p:blipFill>
        <p:spPr bwMode="auto">
          <a:xfrm>
            <a:off x="2915816" y="1889448"/>
            <a:ext cx="3096344" cy="4851920"/>
          </a:xfrm>
          <a:prstGeom prst="rect">
            <a:avLst/>
          </a:prstGeom>
          <a:noFill/>
          <a:ln w="9525">
            <a:solidFill>
              <a:schemeClr val="tx1"/>
            </a:solidFill>
            <a:prstDash val="solid"/>
            <a:miter lim="800000"/>
            <a:headEnd/>
            <a:tailEnd/>
          </a:ln>
        </p:spPr>
      </p:pic>
      <p:pic>
        <p:nvPicPr>
          <p:cNvPr id="112644" name="Picture 4"/>
          <p:cNvPicPr>
            <a:picLocks noChangeAspect="1" noChangeArrowheads="1"/>
          </p:cNvPicPr>
          <p:nvPr/>
        </p:nvPicPr>
        <p:blipFill>
          <a:blip r:embed="rId4" cstate="print"/>
          <a:srcRect l="28084" t="10271" r="29388" b="17834"/>
          <a:stretch>
            <a:fillRect/>
          </a:stretch>
        </p:blipFill>
        <p:spPr bwMode="auto">
          <a:xfrm>
            <a:off x="107504" y="3212976"/>
            <a:ext cx="2930468" cy="3384376"/>
          </a:xfrm>
          <a:prstGeom prst="rect">
            <a:avLst/>
          </a:prstGeom>
          <a:noFill/>
          <a:ln w="9525">
            <a:solidFill>
              <a:schemeClr val="tx1"/>
            </a:solidFill>
            <a:prstDash val="solid"/>
            <a:miter lim="800000"/>
            <a:headEnd/>
            <a:tailEnd/>
          </a:ln>
        </p:spPr>
      </p:pic>
      <p:pic>
        <p:nvPicPr>
          <p:cNvPr id="112645" name="Picture 5"/>
          <p:cNvPicPr>
            <a:picLocks noChangeAspect="1" noChangeArrowheads="1"/>
          </p:cNvPicPr>
          <p:nvPr/>
        </p:nvPicPr>
        <p:blipFill>
          <a:blip r:embed="rId5" cstate="print"/>
          <a:srcRect l="4841" t="14545" r="6405" b="7273"/>
          <a:stretch>
            <a:fillRect/>
          </a:stretch>
        </p:blipFill>
        <p:spPr bwMode="auto">
          <a:xfrm rot="716883">
            <a:off x="6310586" y="4662537"/>
            <a:ext cx="2371804" cy="1854320"/>
          </a:xfrm>
          <a:prstGeom prst="rect">
            <a:avLst/>
          </a:prstGeom>
          <a:noFill/>
          <a:ln w="9525">
            <a:solidFill>
              <a:schemeClr val="tx1"/>
            </a:solidFill>
            <a:prstDash val="solid"/>
            <a:miter lim="800000"/>
            <a:headEnd/>
            <a:tailEnd/>
          </a:ln>
        </p:spPr>
      </p:pic>
      <p:pic>
        <p:nvPicPr>
          <p:cNvPr id="112647" name="Picture 7" descr="https://lh4.googleusercontent.com/-KrA1txDQcX8/AAAAAAAAAAI/AAAAAAAAAQs/-RGb3M00sys/s0-c-k-no-ns/photo.jpg">
            <a:hlinkClick r:id="rId6"/>
          </p:cNvPr>
          <p:cNvPicPr>
            <a:picLocks noChangeAspect="1" noChangeArrowheads="1"/>
          </p:cNvPicPr>
          <p:nvPr/>
        </p:nvPicPr>
        <p:blipFill>
          <a:blip r:embed="rId7" cstate="print"/>
          <a:srcRect l="6048" t="16994" r="6257" b="19503"/>
          <a:stretch>
            <a:fillRect/>
          </a:stretch>
        </p:blipFill>
        <p:spPr bwMode="auto">
          <a:xfrm rot="21107523">
            <a:off x="2869048" y="141320"/>
            <a:ext cx="2088232"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48" name="Picture 8"/>
          <p:cNvPicPr>
            <a:picLocks noChangeAspect="1" noChangeArrowheads="1"/>
          </p:cNvPicPr>
          <p:nvPr/>
        </p:nvPicPr>
        <p:blipFill>
          <a:blip r:embed="rId8" cstate="print"/>
          <a:srcRect/>
          <a:stretch>
            <a:fillRect/>
          </a:stretch>
        </p:blipFill>
        <p:spPr bwMode="auto">
          <a:xfrm>
            <a:off x="0" y="0"/>
            <a:ext cx="2376264" cy="2112024"/>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1348</TotalTime>
  <Words>1440</Words>
  <Application>Microsoft Office PowerPoint</Application>
  <PresentationFormat>Ekran Gösterisi (4:3)</PresentationFormat>
  <Paragraphs>153</Paragraphs>
  <Slides>27</Slides>
  <Notes>13</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27</vt:i4>
      </vt:variant>
    </vt:vector>
  </HeadingPairs>
  <TitlesOfParts>
    <vt:vector size="31" baseType="lpstr">
      <vt:lpstr>Arial</vt:lpstr>
      <vt:lpstr>Calibri</vt:lpstr>
      <vt:lpstr>Times New Roman</vt:lpstr>
      <vt:lpstr>Ofis Teması</vt:lpstr>
      <vt:lpstr>PowerPoint Sunusu</vt:lpstr>
      <vt:lpstr>PowerPoint Sunusu</vt:lpstr>
      <vt:lpstr>PowerPoint Sunusu</vt:lpstr>
      <vt:lpstr>PowerPoint Sunusu</vt:lpstr>
      <vt:lpstr>Aile etkinliklerine olanak sağlamak ve kuşaklararası iletişimi geliştirmek</vt:lpstr>
      <vt:lpstr>PowerPoint Sunusu</vt:lpstr>
      <vt:lpstr>PowerPoint Sunusu</vt:lpstr>
      <vt:lpstr>ÇOCUK MÜZELERİNDE ZİYARETÇİ İLİŞKİLERİ</vt:lpstr>
      <vt:lpstr>PowerPoint Sunusu</vt:lpstr>
      <vt:lpstr>PowerPoint Sunusu</vt:lpstr>
      <vt:lpstr>PowerPoint Sunusu</vt:lpstr>
      <vt:lpstr>PowerPoint Sunusu</vt:lpstr>
      <vt:lpstr>PowerPoint Sunusu</vt:lpstr>
      <vt:lpstr>PowerPoint Sunusu</vt:lpstr>
      <vt:lpstr>PowerPoint Sunusu</vt:lpstr>
      <vt:lpstr>ÇOCUK MÜZELERİNDE SERGİ TASARIMI</vt:lpstr>
      <vt:lpstr>PowerPoint Sunusu</vt:lpstr>
      <vt:lpstr>ULAŞILABİLİRLİK </vt:lpstr>
      <vt:lpstr>PowerPoint Sunusu</vt:lpstr>
      <vt:lpstr>PowerPoint Sunusu</vt:lpstr>
      <vt:lpstr>PowerPoint Sunusu</vt:lpstr>
      <vt:lpstr>Örn: ÇOCUK MÜZELERİNDE  ULAŞILABİLİRLİK</vt:lpstr>
      <vt:lpstr>PowerPoint Sunusu</vt:lpstr>
      <vt:lpstr>MÜZE PERSONELİ </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Ceren Karadeniz</dc:creator>
  <cp:lastModifiedBy>Ceren Karadeniz</cp:lastModifiedBy>
  <cp:revision>146</cp:revision>
  <dcterms:created xsi:type="dcterms:W3CDTF">2016-04-22T02:36:35Z</dcterms:created>
  <dcterms:modified xsi:type="dcterms:W3CDTF">2020-03-17T19:10:04Z</dcterms:modified>
</cp:coreProperties>
</file>