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9" r:id="rId2"/>
    <p:sldId id="256" r:id="rId3"/>
    <p:sldId id="257" r:id="rId4"/>
    <p:sldId id="268" r:id="rId5"/>
    <p:sldId id="261" r:id="rId6"/>
    <p:sldId id="259" r:id="rId7"/>
    <p:sldId id="258" r:id="rId8"/>
    <p:sldId id="260" r:id="rId9"/>
    <p:sldId id="266" r:id="rId10"/>
    <p:sldId id="267" r:id="rId11"/>
    <p:sldId id="262" r:id="rId12"/>
    <p:sldId id="263" r:id="rId13"/>
    <p:sldId id="271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4" autoAdjust="0"/>
    <p:restoredTop sz="94624"/>
  </p:normalViewPr>
  <p:slideViewPr>
    <p:cSldViewPr>
      <p:cViewPr varScale="1">
        <p:scale>
          <a:sx n="106" d="100"/>
          <a:sy n="106" d="100"/>
        </p:scale>
        <p:origin x="179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DB793-5435-4CAE-BF43-36621ECEFD97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24DCE-8A0F-465A-A0EA-715545375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6213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24DCE-8A0F-465A-A0EA-715545375B33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18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188640"/>
            <a:ext cx="3168352" cy="1440160"/>
          </a:xfrm>
          <a:prstGeom prst="rect">
            <a:avLst/>
          </a:prstGeom>
        </p:spPr>
      </p:pic>
      <p:pic>
        <p:nvPicPr>
          <p:cNvPr id="11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700808"/>
          </a:xfrm>
          <a:prstGeom prst="rect">
            <a:avLst/>
          </a:prstGeom>
        </p:spPr>
      </p:pic>
      <p:sp>
        <p:nvSpPr>
          <p:cNvPr id="12" name="Dikdörtgen 16"/>
          <p:cNvSpPr/>
          <p:nvPr/>
        </p:nvSpPr>
        <p:spPr>
          <a:xfrm>
            <a:off x="0" y="3573016"/>
            <a:ext cx="89930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dirty="0">
                <a:latin typeface="Arial Rounded MT Bold" pitchFamily="34" charset="0"/>
              </a:rPr>
              <a:t>Sağlık Bilimleri Fakültesi </a:t>
            </a:r>
          </a:p>
          <a:p>
            <a:pPr algn="ctr"/>
            <a:r>
              <a:rPr lang="tr-TR" sz="3600" b="1" dirty="0">
                <a:latin typeface="Arial Rounded MT Bold" pitchFamily="34" charset="0"/>
              </a:rPr>
              <a:t>Çocuk Gelişimi Bölümü</a:t>
            </a:r>
          </a:p>
        </p:txBody>
      </p:sp>
      <p:sp>
        <p:nvSpPr>
          <p:cNvPr id="13" name="Akış Çizelgesi: Delikli Teyp 5"/>
          <p:cNvSpPr/>
          <p:nvPr/>
        </p:nvSpPr>
        <p:spPr>
          <a:xfrm>
            <a:off x="1547664" y="1268760"/>
            <a:ext cx="5904656" cy="1872208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chemeClr val="tx1"/>
                </a:solidFill>
                <a:latin typeface="Arial Rounded MT Bold" pitchFamily="34" charset="0"/>
              </a:rPr>
              <a:t>ERGENLİK PSİKOLOJİSİ</a:t>
            </a:r>
          </a:p>
        </p:txBody>
      </p:sp>
    </p:spTree>
    <p:extLst>
      <p:ext uri="{BB962C8B-B14F-4D97-AF65-F5344CB8AC3E}">
        <p14:creationId xmlns:p14="http://schemas.microsoft.com/office/powerpoint/2010/main" val="400157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4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Hamileliği önleyici ilaçlardan ve araçlardan bazıları, doğum kontrol hapı veya rahim içi araçlar bulaşıcı hastalıkları önlemek için kullanılmaz.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HIV, </a:t>
            </a:r>
            <a:r>
              <a:rPr lang="tr-TR" sz="2400" dirty="0" err="1">
                <a:latin typeface="Arial Rounded MT Bold" pitchFamily="34" charset="0"/>
              </a:rPr>
              <a:t>genital</a:t>
            </a:r>
            <a:r>
              <a:rPr lang="tr-TR" sz="2400" dirty="0">
                <a:latin typeface="Arial Rounded MT Bold" pitchFamily="34" charset="0"/>
              </a:rPr>
              <a:t> herpes,  gonore, klamidya cinsel yolla bulaşan hastalıklar arasındadır.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395536" y="1124744"/>
            <a:ext cx="8136904" cy="4021907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1" dirty="0">
                <a:latin typeface="Arial Rounded MT Bold" pitchFamily="34" charset="0"/>
              </a:rPr>
              <a:t>Ergenlikte Hamilelik: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 annelerin az kilolu, nörolojik sorunları olan  hastalıklara direnci düşük bebek dünyaya getirme ihtimalleri yüksektir.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 anneler sıklıkla okulu bırakır.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Yapılan araştırmalar ergen annelerin daha çok davranış bozukluğu gösterdiklerini sergilemektedir.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 annelerin alt sosyo ekonomik düzeyden olmaları büyük bir olasılık taşır.</a:t>
            </a:r>
          </a:p>
          <a:p>
            <a:pPr algn="just"/>
            <a:endParaRPr lang="tr-T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268761"/>
            <a:ext cx="8229600" cy="288032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Ayrıca birçok ergenin hamile kalmadan önce akademik başarısı düşüktür.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Hamile ergenlerin ve annelerin eğitimsel ve mesleki fırsatlarını arttırmak için ciddi ve kapsamlı çabalara ihtiyaç vardır.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 yaşlarına uygun aile – hayat eğitiminden faydalanabilirler.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AC7BC3-470D-4D40-BDB2-07E75201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80B4736-5B79-E843-9BF6-BA563C8F638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628741"/>
          <a:ext cx="8229600" cy="24688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454016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Bee, H. And Boyd, D. 2010. The Developing Child. Pearson Education, Boston.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853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Bilgin, M. , İnanç, B.Y. Ve Atıcı, M.K. 2008. Çocuk ve Ergen Gelişimi. Pegem Aakademi Yayınıcılık,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516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Mertens, B.S. , Anfara, N.A. And Caskey,M.M. 2006. The Young Adolescent and The Middle School. Information Publishing, North Carolina.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807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 B. 1987. Ergenlik Psikolojisi. Hacettepe Taş,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999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Onur,B. 2008. Gelişim Psikolojisi. İmge Kitabevi,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289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Schab, L,M. The Anxiety Workbook For Teens.Instant Help Bokks, Oakland.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075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 err="1">
                          <a:effectLst/>
                        </a:rPr>
                        <a:t>Weis</a:t>
                      </a:r>
                      <a:r>
                        <a:rPr lang="tr-TR" dirty="0">
                          <a:effectLst/>
                        </a:rPr>
                        <a:t>, R. 2008. </a:t>
                      </a:r>
                      <a:r>
                        <a:rPr lang="tr-TR" dirty="0" err="1">
                          <a:effectLst/>
                        </a:rPr>
                        <a:t>Abnormal</a:t>
                      </a:r>
                      <a:r>
                        <a:rPr lang="tr-TR" dirty="0">
                          <a:effectLst/>
                        </a:rPr>
                        <a:t> Child </a:t>
                      </a:r>
                      <a:r>
                        <a:rPr lang="tr-TR" dirty="0" err="1">
                          <a:effectLst/>
                        </a:rPr>
                        <a:t>and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Adoslescent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Psychology</a:t>
                      </a:r>
                      <a:r>
                        <a:rPr lang="tr-TR" dirty="0">
                          <a:effectLst/>
                        </a:rPr>
                        <a:t>. </a:t>
                      </a:r>
                      <a:r>
                        <a:rPr lang="tr-TR" dirty="0" err="1">
                          <a:effectLst/>
                        </a:rPr>
                        <a:t>Sage</a:t>
                      </a:r>
                      <a:r>
                        <a:rPr lang="tr-TR" dirty="0">
                          <a:effectLst/>
                        </a:rPr>
                        <a:t> Publications, California.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70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76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Oval"/>
          <p:cNvSpPr/>
          <p:nvPr/>
        </p:nvSpPr>
        <p:spPr>
          <a:xfrm>
            <a:off x="1547664" y="1412776"/>
            <a:ext cx="6192688" cy="3600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ERGENLİK DÖNEMİNDE CİNSEL KİMLİĞİN KAZANILMASI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7"/>
            <a:ext cx="8435280" cy="4320480"/>
          </a:xfrm>
        </p:spPr>
        <p:txBody>
          <a:bodyPr/>
          <a:lstStyle/>
          <a:p>
            <a:pPr>
              <a:buNone/>
            </a:pPr>
            <a:r>
              <a:rPr lang="tr-TR" dirty="0"/>
              <a:t>	</a:t>
            </a:r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251520" y="1412776"/>
            <a:ext cx="8496944" cy="41044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Ergenlik, cinsel araştırmalar ve deneyler zamanıdır.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Cinsel fanteziler ve gerçekler araştırılır ve cinsellik kimliğiyle özdeşleştirilir.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Cinsellikle ilgili doyumsuz bir merak vardır.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Cinsel Kimlik Geliştirme:</a:t>
            </a:r>
          </a:p>
          <a:p>
            <a:pPr marL="342900" indent="-342900" algn="just">
              <a:spcBef>
                <a:spcPct val="20000"/>
              </a:spcBef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Yeni beliren cinsel duygularla başa çıkmak ve cinsel kimlik oluşturmak  çok yönlü ve uzun bir süreçtir.</a:t>
            </a:r>
          </a:p>
          <a:p>
            <a:pPr marL="342900" indent="-342900" algn="just">
              <a:spcBef>
                <a:spcPct val="20000"/>
              </a:spcBef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Bu süreç; cinsel duyguları kontrol etmeyi, yeni yakınlıklar geliştirmeyi, kötü sonuçlardan kaçınmak için cinsel davranışı kontrol edecek becerileri geliştirmeyi içerir.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1979712" y="548680"/>
            <a:ext cx="5328592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ERGEN CİNSELLİĞİ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1"/>
            <a:ext cx="8686800" cy="175679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Bu süreç cinsel duyguları kontrol etmeyi, yeni yakınlıklar geliştirmeyi, kötü sonuçlardan kaçınmak için cinsel davranışı kontrol edecek becerileri geliştirmeyi içerir.</a:t>
            </a:r>
          </a:p>
          <a:p>
            <a:pPr lvl="0" algn="just">
              <a:buFont typeface="Wingdings" pitchFamily="2" charset="2"/>
              <a:buChar char="Ø"/>
              <a:defRPr/>
            </a:pPr>
            <a:endParaRPr lang="tr-TR" sz="2400" b="1" dirty="0">
              <a:latin typeface="Arial Rounded MT Bold" pitchFamily="34" charset="0"/>
            </a:endParaRP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8820472" cy="2980927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Ø"/>
              <a:defRPr/>
            </a:pPr>
            <a:r>
              <a:rPr lang="tr-TR" sz="2400" dirty="0">
                <a:latin typeface="Arial Rounded MT Bold" pitchFamily="34" charset="0"/>
              </a:rPr>
              <a:t>Cinsel kimlik, fiziksel, sosyal ve kültürel faktörlerin rol oynadığı bir bağlamda gelişir.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Bir ergenin cinsel kimliği, etkinliklerini, ilgilerini, davranış şekillerini ve cinsel yönelimini içerir.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Bazı ergenler cinsel olarak güçlü bir şekilde uyarılırken diğerleri az uyarılır.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Bazı ergenler cinsel olarak aktifken diğerleri değildir.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None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79512" y="1124744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1" dirty="0">
                <a:latin typeface="Arial Rounded MT Bold" pitchFamily="34" charset="0"/>
              </a:rPr>
              <a:t>Ergenlerin Cinsel Davranışlarının Zamanlaması: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Cinsel ilişkinin başlama yaşı ülkeden ülkeye, erkek ve kadın olmaya, diğer sosyoekonomik etkenlere bağlı olarak değişir.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1" dirty="0">
                <a:latin typeface="Arial Rounded MT Bold" pitchFamily="34" charset="0"/>
              </a:rPr>
              <a:t>Ergen Cinsel Davranışında Risk Faktörleri: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Uyuşturucu kullanma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Suçluluk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Okulla ilgili sorunlar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Kızlarda alkol kullanma,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Erken adet görme,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Kötü anne baba-çocuk ilişkisi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240486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Pek çok ergen, özellikle de ergenliğin başındakiler cinsel tecrübeye duygusal olarak hazır değildirler.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Ergenlikte cinsel problemler erken ergenlikte cinsel yaşantısı olmanın yanı sıra şu bağlamsal faktörleri bağlar: Sosyoekonomik faktörler, aile ve ana babalık becerileri,  akranlar,  akademik başarı.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İçerik Yer Tutucusu"/>
          <p:cNvSpPr>
            <a:spLocks noGrp="1"/>
          </p:cNvSpPr>
          <p:nvPr>
            <p:ph idx="1"/>
          </p:nvPr>
        </p:nvSpPr>
        <p:spPr>
          <a:xfrm>
            <a:off x="323528" y="1124744"/>
            <a:ext cx="8373616" cy="309634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1" dirty="0">
                <a:latin typeface="Arial Rounded MT Bold" pitchFamily="34" charset="0"/>
              </a:rPr>
              <a:t>Gebeliği Önleyici Uygulamalar: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Gerekli tedbirler alınmadığında cinsel ilişki önemli riskler taşır.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Gençler iki türlü tehlike ile karşı karşıyadır:</a:t>
            </a:r>
          </a:p>
          <a:p>
            <a:pPr algn="just">
              <a:buNone/>
            </a:pPr>
            <a:r>
              <a:rPr lang="tr-TR" sz="2400" dirty="0">
                <a:latin typeface="Arial Rounded MT Bold" pitchFamily="34" charset="0"/>
              </a:rPr>
              <a:t>  İstenilmeyen gebelik ve cinsel yolla bulaşan hastalıklar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Gebeliği önleyici uygulamalarla bu riskler önemli ölçüde azaltılabilir.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268760"/>
            <a:ext cx="7848872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Ergenlerin gebelik önleyicileri kullanmalarında artış görülmüştür.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Gebelik önleyicilerin kullanılmasındaki artışa rağmen cinsel olarak aktif ergenlerin birçoğu bu araçları kullanmamakta ya da tutarsız bir biçimde kullanmaktadırlar.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1" dirty="0">
                <a:latin typeface="Arial Rounded MT Bold" pitchFamily="34" charset="0"/>
              </a:rPr>
              <a:t>Cinsel Yoldan Geçen Bulaşıcı Hastalıklar: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Öncelikle cinsel ilişki, oral-genital ilişki ile bulaşır.</a:t>
            </a:r>
          </a:p>
          <a:p>
            <a:pPr algn="just">
              <a:buNone/>
            </a:pPr>
            <a:endParaRPr lang="tr-TR" sz="2400" dirty="0">
              <a:latin typeface="Arial Rounded MT Bold" pitchFamily="34" charset="0"/>
            </a:endParaRPr>
          </a:p>
          <a:p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604</Words>
  <Application>Microsoft Macintosh PowerPoint</Application>
  <PresentationFormat>Ekran Gösterisi (4:3)</PresentationFormat>
  <Paragraphs>57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Ergenlik Döneminde Cinsel Kimliğin Kazanılması</dc:title>
  <dc:creator>CASPER</dc:creator>
  <cp:lastModifiedBy>Taşkın TAŞTEPE</cp:lastModifiedBy>
  <cp:revision>11</cp:revision>
  <dcterms:created xsi:type="dcterms:W3CDTF">2017-10-21T18:40:22Z</dcterms:created>
  <dcterms:modified xsi:type="dcterms:W3CDTF">2020-05-04T20:44:51Z</dcterms:modified>
</cp:coreProperties>
</file>