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302" r:id="rId4"/>
    <p:sldId id="301" r:id="rId5"/>
    <p:sldId id="268" r:id="rId6"/>
    <p:sldId id="30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068" autoAdjust="0"/>
  </p:normalViewPr>
  <p:slideViewPr>
    <p:cSldViewPr snapToGrid="0">
      <p:cViewPr varScale="1">
        <p:scale>
          <a:sx n="69" d="100"/>
          <a:sy n="69" d="100"/>
        </p:scale>
        <p:origin x="738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196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152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35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047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08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7957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22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441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11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37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65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253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D7EB0-E35C-486B-A09F-C90D7620A702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75BE-892F-4142-8061-E4E2F038FEB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688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duman@ankara.edu.t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43345" y="1122363"/>
            <a:ext cx="10598728" cy="2387600"/>
          </a:xfrm>
        </p:spPr>
        <p:txBody>
          <a:bodyPr/>
          <a:lstStyle/>
          <a:p>
            <a:r>
              <a:rPr lang="tr-TR" dirty="0" smtClean="0"/>
              <a:t>Analog Haberleşme </a:t>
            </a:r>
            <a:r>
              <a:rPr lang="tr-TR" dirty="0" smtClean="0"/>
              <a:t>Dersi 4.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14926" y="350996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Ankara Üniversitesi Elmadağ Meslek Yüksekokulu</a:t>
            </a:r>
          </a:p>
          <a:p>
            <a:r>
              <a:rPr lang="tr-TR" dirty="0" smtClean="0"/>
              <a:t>Öğretim Görevlisi : Murat Duman</a:t>
            </a:r>
          </a:p>
          <a:p>
            <a:r>
              <a:rPr lang="tr-TR" dirty="0" smtClean="0"/>
              <a:t>Mail: </a:t>
            </a:r>
            <a:r>
              <a:rPr lang="tr-TR" dirty="0" smtClean="0">
                <a:hlinkClick r:id="rId2"/>
              </a:rPr>
              <a:t>mduman@ankara.edu.tr</a:t>
            </a:r>
            <a:endParaRPr lang="tr-TR" dirty="0" smtClean="0"/>
          </a:p>
          <a:p>
            <a:r>
              <a:rPr lang="tr-TR" dirty="0" smtClean="0"/>
              <a:t>Ders Kitabı: </a:t>
            </a:r>
            <a:r>
              <a:rPr lang="tr-TR" dirty="0" err="1" smtClean="0"/>
              <a:t>Analog</a:t>
            </a:r>
            <a:r>
              <a:rPr lang="tr-TR" dirty="0" smtClean="0"/>
              <a:t> Haberleşme (Ahmet Kayran)</a:t>
            </a:r>
          </a:p>
        </p:txBody>
      </p:sp>
    </p:spTree>
    <p:extLst>
      <p:ext uri="{BB962C8B-B14F-4D97-AF65-F5344CB8AC3E}">
        <p14:creationId xmlns:p14="http://schemas.microsoft.com/office/powerpoint/2010/main" val="84392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01624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rgbClr val="FF0000"/>
                </a:solidFill>
              </a:rPr>
              <a:t>Faz farkı, Bant genişliği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10768" y="1325562"/>
            <a:ext cx="10515600" cy="516667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Bir tam çevrim 360⁰ olmak üzere periyodik ve aynı frekansa sahip </a:t>
            </a:r>
            <a:r>
              <a:rPr lang="tr-TR" dirty="0" smtClean="0"/>
              <a:t>iki</a:t>
            </a:r>
          </a:p>
          <a:p>
            <a:pPr>
              <a:buNone/>
            </a:pPr>
            <a:r>
              <a:rPr lang="tr-TR" dirty="0" smtClean="0"/>
              <a:t>sinyal </a:t>
            </a:r>
            <a:r>
              <a:rPr lang="tr-TR" dirty="0" smtClean="0"/>
              <a:t>arasındaki açı cinsinden zaman farkına </a:t>
            </a:r>
            <a:r>
              <a:rPr lang="tr-TR" dirty="0" smtClean="0">
                <a:solidFill>
                  <a:srgbClr val="FF0000"/>
                </a:solidFill>
              </a:rPr>
              <a:t>faz farkı </a:t>
            </a:r>
            <a:r>
              <a:rPr lang="tr-TR" dirty="0" smtClean="0"/>
              <a:t>denir. </a:t>
            </a:r>
            <a:r>
              <a:rPr lang="tr-TR" dirty="0" smtClean="0"/>
              <a:t>4. slaytta</a:t>
            </a:r>
          </a:p>
          <a:p>
            <a:pPr>
              <a:buNone/>
            </a:pPr>
            <a:r>
              <a:rPr lang="tr-TR" dirty="0"/>
              <a:t>s</a:t>
            </a:r>
            <a:r>
              <a:rPr lang="tr-TR" dirty="0" smtClean="0"/>
              <a:t>oldaki </a:t>
            </a:r>
            <a:r>
              <a:rPr lang="tr-TR" dirty="0" smtClean="0"/>
              <a:t>ş</a:t>
            </a:r>
            <a:r>
              <a:rPr lang="tr-TR" dirty="0" smtClean="0"/>
              <a:t>ekilde iki </a:t>
            </a:r>
            <a:r>
              <a:rPr lang="tr-TR" dirty="0" smtClean="0"/>
              <a:t>sinyal arasında bir tam çevrimin dörtte biri kadar </a:t>
            </a:r>
            <a:r>
              <a:rPr lang="tr-TR" dirty="0" smtClean="0"/>
              <a:t>fark</a:t>
            </a:r>
          </a:p>
          <a:p>
            <a:pPr>
              <a:buNone/>
            </a:pPr>
            <a:r>
              <a:rPr lang="tr-TR" dirty="0" smtClean="0"/>
              <a:t>vardır.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Dolayısıyla </a:t>
            </a:r>
            <a:r>
              <a:rPr lang="tr-TR" dirty="0" smtClean="0"/>
              <a:t>iki sinyal arasında 360/4 = 90 derece faz farkı vardır. </a:t>
            </a:r>
            <a:r>
              <a:rPr lang="tr-TR" dirty="0" smtClean="0"/>
              <a:t>Sağdaki</a:t>
            </a:r>
          </a:p>
          <a:p>
            <a:pPr>
              <a:buNone/>
            </a:pPr>
            <a:r>
              <a:rPr lang="tr-TR" dirty="0"/>
              <a:t>ş</a:t>
            </a:r>
            <a:r>
              <a:rPr lang="tr-TR" dirty="0" smtClean="0"/>
              <a:t>ekilde ise </a:t>
            </a:r>
            <a:r>
              <a:rPr lang="tr-TR" dirty="0" smtClean="0"/>
              <a:t>iki sinyal arasında bir tam çevrimin altıda biri kadar </a:t>
            </a:r>
            <a:r>
              <a:rPr lang="tr-TR" dirty="0" smtClean="0"/>
              <a:t>fark</a:t>
            </a:r>
          </a:p>
          <a:p>
            <a:pPr>
              <a:buNone/>
            </a:pPr>
            <a:r>
              <a:rPr lang="tr-TR" dirty="0" smtClean="0"/>
              <a:t>vardır</a:t>
            </a:r>
            <a:r>
              <a:rPr lang="tr-TR" dirty="0" smtClean="0"/>
              <a:t>. Dolayısıyla iki sinyal arasında 360/6 = 60 derece faz farkı vardır.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97527"/>
            <a:ext cx="10515600" cy="5179436"/>
          </a:xfrm>
        </p:spPr>
        <p:txBody>
          <a:bodyPr/>
          <a:lstStyle/>
          <a:p>
            <a:pPr>
              <a:buNone/>
            </a:pPr>
            <a:r>
              <a:rPr lang="tr-TR" dirty="0">
                <a:solidFill>
                  <a:srgbClr val="FF0000"/>
                </a:solidFill>
              </a:rPr>
              <a:t>Bant genişliği</a:t>
            </a:r>
            <a:r>
              <a:rPr lang="tr-TR" dirty="0"/>
              <a:t>, bir iletim ortamının ya da haberleşme </a:t>
            </a:r>
            <a:r>
              <a:rPr lang="tr-TR" dirty="0" smtClean="0"/>
              <a:t>kanalının</a:t>
            </a:r>
          </a:p>
          <a:p>
            <a:pPr>
              <a:buNone/>
            </a:pPr>
            <a:r>
              <a:rPr lang="tr-TR" dirty="0" smtClean="0"/>
              <a:t>kapasitesini </a:t>
            </a:r>
            <a:r>
              <a:rPr lang="tr-TR" dirty="0"/>
              <a:t>ifade etmek için kullanılır. Başka bir deyişle bir </a:t>
            </a:r>
            <a:r>
              <a:rPr lang="tr-TR" dirty="0" smtClean="0"/>
              <a:t>kanal</a:t>
            </a:r>
          </a:p>
          <a:p>
            <a:pPr>
              <a:buNone/>
            </a:pPr>
            <a:r>
              <a:rPr lang="tr-TR" dirty="0" smtClean="0"/>
              <a:t>üzerinde taşınabilecek en </a:t>
            </a:r>
            <a:r>
              <a:rPr lang="tr-TR" dirty="0"/>
              <a:t>fazla frekansa sahip sinyal, kanalın </a:t>
            </a:r>
            <a:r>
              <a:rPr lang="tr-TR" dirty="0" err="1" smtClean="0">
                <a:solidFill>
                  <a:srgbClr val="FF0000"/>
                </a:solidFill>
              </a:rPr>
              <a:t>band</a:t>
            </a:r>
            <a:endParaRPr lang="tr-T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genişliği</a:t>
            </a:r>
            <a:r>
              <a:rPr lang="tr-TR" dirty="0" smtClean="0"/>
              <a:t>dir</a:t>
            </a:r>
            <a:r>
              <a:rPr lang="tr-TR" dirty="0"/>
              <a:t>. </a:t>
            </a:r>
            <a:endParaRPr lang="tr-TR" dirty="0" smtClean="0"/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Örneğin </a:t>
            </a:r>
            <a:r>
              <a:rPr lang="tr-TR" dirty="0"/>
              <a:t>ses sinyali söz konusu olduğunda 20 </a:t>
            </a:r>
            <a:r>
              <a:rPr lang="tr-TR" dirty="0" err="1"/>
              <a:t>kHz’lik</a:t>
            </a:r>
            <a:r>
              <a:rPr lang="tr-TR" dirty="0"/>
              <a:t> bant genişliği </a:t>
            </a:r>
            <a:r>
              <a:rPr lang="tr-TR" dirty="0" smtClean="0"/>
              <a:t>söz</a:t>
            </a:r>
          </a:p>
          <a:p>
            <a:pPr>
              <a:buNone/>
            </a:pPr>
            <a:r>
              <a:rPr lang="tr-TR" dirty="0" smtClean="0"/>
              <a:t>konusudur </a:t>
            </a:r>
            <a:r>
              <a:rPr lang="tr-TR" dirty="0"/>
              <a:t>ve bant genişliği frekans cinsinden ifade edilir.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3587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faz1.bmp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2692" y="1382416"/>
            <a:ext cx="4237087" cy="3856054"/>
          </a:xfrm>
          <a:prstGeom prst="rect">
            <a:avLst/>
          </a:prstGeom>
        </p:spPr>
      </p:pic>
      <p:pic>
        <p:nvPicPr>
          <p:cNvPr id="5" name="4 Resim" descr="faz2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6509" y="1343924"/>
            <a:ext cx="4267200" cy="373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491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9912" y="246253"/>
            <a:ext cx="10515600" cy="1325563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Haberleşme sistemini kurarken dikkat edilmesi gereken bazı unsurlar: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745673"/>
            <a:ext cx="10515600" cy="44312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000" dirty="0" smtClean="0">
              <a:solidFill>
                <a:srgbClr val="FF0000"/>
              </a:solidFill>
            </a:endParaRPr>
          </a:p>
          <a:p>
            <a:r>
              <a:rPr lang="tr-TR" dirty="0" smtClean="0">
                <a:solidFill>
                  <a:srgbClr val="FF0000"/>
                </a:solidFill>
              </a:rPr>
              <a:t>Bant </a:t>
            </a:r>
            <a:r>
              <a:rPr lang="tr-TR" dirty="0" smtClean="0">
                <a:solidFill>
                  <a:srgbClr val="FF0000"/>
                </a:solidFill>
              </a:rPr>
              <a:t>genişliği: </a:t>
            </a:r>
            <a:r>
              <a:rPr lang="tr-TR" dirty="0" smtClean="0"/>
              <a:t>Sinyalin frekans bileşenlerinin bilinmesi, uygun kanal bant genişliği tahmini için gereklidir.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Distorsiyon</a:t>
            </a:r>
            <a:r>
              <a:rPr lang="tr-TR" dirty="0" smtClean="0">
                <a:solidFill>
                  <a:srgbClr val="FF0000"/>
                </a:solidFill>
              </a:rPr>
              <a:t> (bozulma): </a:t>
            </a:r>
            <a:r>
              <a:rPr lang="tr-TR" dirty="0" smtClean="0"/>
              <a:t>İletim (transmisyon) yolunda sinyalin bozulmadan nakli için şekil değiştirmemesi gerekir. Genlik ve faz </a:t>
            </a:r>
            <a:r>
              <a:rPr lang="tr-TR" dirty="0" err="1" smtClean="0"/>
              <a:t>distorsiyonu</a:t>
            </a:r>
            <a:r>
              <a:rPr lang="tr-TR" dirty="0" smtClean="0"/>
              <a:t> olarak sınıflandırılır.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Zayıflama:</a:t>
            </a:r>
            <a:r>
              <a:rPr lang="tr-TR" dirty="0" smtClean="0"/>
              <a:t> Sinyalin transmisyon zayıflamasının azalması istenir. Aksi durumda sinyalin gürültüden ayrıştırılması güçleşir. Bu nedenle desibel (</a:t>
            </a:r>
            <a:r>
              <a:rPr lang="tr-TR" dirty="0" err="1" smtClean="0"/>
              <a:t>dB</a:t>
            </a:r>
            <a:r>
              <a:rPr lang="tr-TR" dirty="0" smtClean="0"/>
              <a:t>) seviye ölçümleri yapılır.</a:t>
            </a:r>
          </a:p>
          <a:p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19199"/>
            <a:ext cx="10515600" cy="4957763"/>
          </a:xfrm>
        </p:spPr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Sinyalin gürültüye oranı (</a:t>
            </a:r>
            <a:r>
              <a:rPr lang="tr-TR" dirty="0" err="1">
                <a:solidFill>
                  <a:srgbClr val="FF0000"/>
                </a:solidFill>
              </a:rPr>
              <a:t>Signal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to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Noise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Ratio</a:t>
            </a:r>
            <a:r>
              <a:rPr lang="tr-TR" dirty="0">
                <a:solidFill>
                  <a:srgbClr val="FF0000"/>
                </a:solidFill>
              </a:rPr>
              <a:t>, S/N oranı): </a:t>
            </a:r>
            <a:r>
              <a:rPr lang="tr-TR" dirty="0"/>
              <a:t>Sinyale ait işaret ile gürültü arasındaki oranın yeterli olması gerekir. Haberleşmedeki işarete bağlı olarak bu oran yeterince büyük olmalıdır.</a:t>
            </a:r>
          </a:p>
          <a:p>
            <a:r>
              <a:rPr lang="tr-TR" dirty="0">
                <a:solidFill>
                  <a:srgbClr val="FF0000"/>
                </a:solidFill>
              </a:rPr>
              <a:t>Kanallar arası etki (</a:t>
            </a:r>
            <a:r>
              <a:rPr lang="tr-TR" dirty="0" err="1">
                <a:solidFill>
                  <a:srgbClr val="FF0000"/>
                </a:solidFill>
              </a:rPr>
              <a:t>crosstalk</a:t>
            </a:r>
            <a:r>
              <a:rPr lang="tr-TR" dirty="0">
                <a:solidFill>
                  <a:srgbClr val="FF0000"/>
                </a:solidFill>
              </a:rPr>
              <a:t>): </a:t>
            </a:r>
            <a:r>
              <a:rPr lang="tr-TR" dirty="0"/>
              <a:t>Çok kanallı haber naklinde kanalların birbirini bozmaması gerekir. Bunu sağlayıcı tedbirler alınır.</a:t>
            </a:r>
          </a:p>
          <a:p>
            <a:r>
              <a:rPr lang="tr-TR" dirty="0">
                <a:solidFill>
                  <a:srgbClr val="FF0000"/>
                </a:solidFill>
              </a:rPr>
              <a:t>Sinyal gönderme hızı: </a:t>
            </a:r>
            <a:r>
              <a:rPr lang="tr-TR" dirty="0"/>
              <a:t>Sinyal miktarına bağlı olarak sinyal gönderme hızı, bant genişliğine bağımlıdır.</a:t>
            </a:r>
            <a:r>
              <a:rPr lang="tr-TR" dirty="0">
                <a:solidFill>
                  <a:srgbClr val="FF0000"/>
                </a:solidFill>
              </a:rPr>
              <a:t> 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0621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2353</TotalTime>
  <Words>308</Words>
  <Application>Microsoft Office PowerPoint</Application>
  <PresentationFormat>Geniş ekran</PresentationFormat>
  <Paragraphs>29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Analog Haberleşme Dersi 4. Hafta</vt:lpstr>
      <vt:lpstr>Faz farkı, Bant genişliği</vt:lpstr>
      <vt:lpstr>PowerPoint Sunusu</vt:lpstr>
      <vt:lpstr>PowerPoint Sunusu</vt:lpstr>
      <vt:lpstr>Haberleşme sistemini kurarken dikkat edilmesi gereken bazı unsurlar: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Haberleşme Dersi</dc:title>
  <dc:creator>emyo</dc:creator>
  <cp:lastModifiedBy>emyo</cp:lastModifiedBy>
  <cp:revision>220</cp:revision>
  <dcterms:created xsi:type="dcterms:W3CDTF">2017-09-06T09:51:07Z</dcterms:created>
  <dcterms:modified xsi:type="dcterms:W3CDTF">2018-02-12T08:03:25Z</dcterms:modified>
</cp:coreProperties>
</file>