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0C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756" autoAdjust="0"/>
  </p:normalViewPr>
  <p:slideViewPr>
    <p:cSldViewPr>
      <p:cViewPr varScale="1">
        <p:scale>
          <a:sx n="75" d="100"/>
          <a:sy n="75" d="100"/>
        </p:scale>
        <p:origin x="-104"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tr-TR" smtClean="0"/>
              <a:t>Asıl başlık stili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Alt Başlık"/>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7924800" y="6416675"/>
            <a:ext cx="762000" cy="365125"/>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4" name="3 Metin Yer Tutucusu"/>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07/11/17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9F75050-0E15-4C5B-92B0-66D068882F1F}" type="datetimeFigureOut">
              <a:rPr lang="tr-TR" smtClean="0"/>
              <a:pPr/>
              <a:t>07/11/17</a:t>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s://tr.wikipedia.org/wiki/Hannover" TargetMode="External"/><Relationship Id="rId4" Type="http://schemas.openxmlformats.org/officeDocument/2006/relationships/hyperlink" Target="https://tr.wikipedia.org/wiki/1923" TargetMode="External"/><Relationship Id="rId5" Type="http://schemas.openxmlformats.org/officeDocument/2006/relationships/hyperlink" Target="https://tr.wikipedia.org/wiki/1990" TargetMode="External"/><Relationship Id="rId1" Type="http://schemas.openxmlformats.org/officeDocument/2006/relationships/slideLayout" Target="../slideLayouts/slideLayout2.xml"/><Relationship Id="rId2" Type="http://schemas.openxmlformats.org/officeDocument/2006/relationships/hyperlink" Target="https://tr.wikipedia.org/wiki/Almany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tr.wikipedia.org/wiki/Avrupa" TargetMode="External"/><Relationship Id="rId3" Type="http://schemas.openxmlformats.org/officeDocument/2006/relationships/hyperlink" Target="https://tr.wikipedia.org/wiki/Almany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2153394"/>
          </a:xfrm>
        </p:spPr>
        <p:txBody>
          <a:bodyPr>
            <a:noAutofit/>
          </a:bodyPr>
          <a:lstStyle/>
          <a:p>
            <a:r>
              <a:rPr lang="tr-TR" sz="6000" b="1" dirty="0" smtClean="0">
                <a:solidFill>
                  <a:srgbClr val="500C0C"/>
                </a:solidFill>
                <a:latin typeface="Arial Black" pitchFamily="34" charset="0"/>
              </a:rPr>
              <a:t>TUİ TUR OPERATÖRÜ</a:t>
            </a:r>
            <a:endParaRPr lang="tr-TR" sz="6000" b="1" dirty="0">
              <a:solidFill>
                <a:srgbClr val="500C0C"/>
              </a:solidFill>
              <a:latin typeface="Arial Black" pitchFamily="34" charset="0"/>
            </a:endParaRPr>
          </a:p>
        </p:txBody>
      </p:sp>
      <p:pic>
        <p:nvPicPr>
          <p:cNvPr id="4" name="3 İçerik Yer Tutucusu" descr="i.jpg"/>
          <p:cNvPicPr>
            <a:picLocks noGrp="1" noChangeAspect="1"/>
          </p:cNvPicPr>
          <p:nvPr>
            <p:ph idx="1"/>
          </p:nvPr>
        </p:nvPicPr>
        <p:blipFill>
          <a:blip r:embed="rId2" cstate="print"/>
          <a:stretch>
            <a:fillRect/>
          </a:stretch>
        </p:blipFill>
        <p:spPr>
          <a:xfrm>
            <a:off x="971600" y="2924944"/>
            <a:ext cx="6696743" cy="3249910"/>
          </a:xfr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TUI AG</a:t>
            </a:r>
            <a:endParaRPr lang="tr-TR" dirty="0"/>
          </a:p>
        </p:txBody>
      </p:sp>
      <p:sp>
        <p:nvSpPr>
          <p:cNvPr id="3" name="2 İçerik Yer Tutucusu"/>
          <p:cNvSpPr>
            <a:spLocks noGrp="1"/>
          </p:cNvSpPr>
          <p:nvPr>
            <p:ph idx="1"/>
          </p:nvPr>
        </p:nvSpPr>
        <p:spPr>
          <a:xfrm>
            <a:off x="457200" y="1340768"/>
            <a:ext cx="8229600" cy="5114040"/>
          </a:xfrm>
        </p:spPr>
        <p:txBody>
          <a:bodyPr>
            <a:normAutofit/>
          </a:bodyPr>
          <a:lstStyle/>
          <a:p>
            <a:pPr>
              <a:buNone/>
            </a:pPr>
            <a:r>
              <a:rPr lang="tr-TR" b="1" dirty="0" smtClean="0">
                <a:solidFill>
                  <a:srgbClr val="FF0000"/>
                </a:solidFill>
              </a:rPr>
              <a:t> </a:t>
            </a:r>
            <a:r>
              <a:rPr lang="tr-TR" sz="2600" b="1" dirty="0" smtClean="0">
                <a:solidFill>
                  <a:srgbClr val="FF0000"/>
                </a:solidFill>
              </a:rPr>
              <a:t>Eski adıyla </a:t>
            </a:r>
            <a:r>
              <a:rPr lang="tr-TR" sz="2600" b="1" i="1" dirty="0" err="1" smtClean="0">
                <a:solidFill>
                  <a:srgbClr val="FF0000"/>
                </a:solidFill>
              </a:rPr>
              <a:t>Touristik</a:t>
            </a:r>
            <a:r>
              <a:rPr lang="tr-TR" sz="2600" b="1" i="1" dirty="0" smtClean="0">
                <a:solidFill>
                  <a:srgbClr val="FF0000"/>
                </a:solidFill>
              </a:rPr>
              <a:t> </a:t>
            </a:r>
            <a:r>
              <a:rPr lang="tr-TR" sz="2600" b="1" i="1" dirty="0" err="1" smtClean="0">
                <a:solidFill>
                  <a:srgbClr val="FF0000"/>
                </a:solidFill>
              </a:rPr>
              <a:t>Union</a:t>
            </a:r>
            <a:r>
              <a:rPr lang="tr-TR" sz="2600" b="1" i="1" dirty="0" smtClean="0">
                <a:solidFill>
                  <a:srgbClr val="FF0000"/>
                </a:solidFill>
              </a:rPr>
              <a:t> </a:t>
            </a:r>
            <a:r>
              <a:rPr lang="tr-TR" sz="2600" b="1" i="1" dirty="0" err="1" smtClean="0">
                <a:solidFill>
                  <a:srgbClr val="FF0000"/>
                </a:solidFill>
              </a:rPr>
              <a:t>International</a:t>
            </a:r>
            <a:r>
              <a:rPr lang="tr-TR" sz="2600" b="1" i="1" dirty="0" smtClean="0">
                <a:solidFill>
                  <a:srgbClr val="FF0000"/>
                </a:solidFill>
              </a:rPr>
              <a:t> AG</a:t>
            </a:r>
            <a:r>
              <a:rPr lang="tr-TR" sz="2600" b="1" dirty="0" smtClean="0">
                <a:solidFill>
                  <a:srgbClr val="FF0000"/>
                </a:solidFill>
              </a:rPr>
              <a:t> merkezi </a:t>
            </a:r>
            <a:r>
              <a:rPr lang="tr-TR" sz="2600" b="1" dirty="0" smtClean="0">
                <a:solidFill>
                  <a:srgbClr val="FF0000"/>
                </a:solidFill>
                <a:hlinkClick r:id="rId2" tooltip="Almanya"/>
              </a:rPr>
              <a:t>Almanya</a:t>
            </a:r>
            <a:r>
              <a:rPr lang="tr-TR" sz="2600" b="1" dirty="0" smtClean="0">
                <a:solidFill>
                  <a:srgbClr val="FF0000"/>
                </a:solidFill>
              </a:rPr>
              <a:t>'nın </a:t>
            </a:r>
            <a:r>
              <a:rPr lang="tr-TR" sz="2600" b="1" dirty="0" smtClean="0">
                <a:solidFill>
                  <a:srgbClr val="FF0000"/>
                </a:solidFill>
                <a:hlinkClick r:id="rId3" tooltip="Hannover"/>
              </a:rPr>
              <a:t>Hannover</a:t>
            </a:r>
            <a:r>
              <a:rPr lang="tr-TR" sz="2600" b="1" dirty="0" smtClean="0">
                <a:solidFill>
                  <a:srgbClr val="FF0000"/>
                </a:solidFill>
              </a:rPr>
              <a:t> kentinde bulunan uluslararası bir turizm şirketidir. </a:t>
            </a:r>
            <a:r>
              <a:rPr lang="tr-TR" sz="2600" b="1" dirty="0" smtClean="0">
                <a:solidFill>
                  <a:srgbClr val="FF0000"/>
                </a:solidFill>
                <a:hlinkClick r:id="rId4" tooltip="1923"/>
              </a:rPr>
              <a:t>1923</a:t>
            </a:r>
            <a:r>
              <a:rPr lang="tr-TR" sz="2600" b="1" dirty="0" smtClean="0">
                <a:solidFill>
                  <a:srgbClr val="FF0000"/>
                </a:solidFill>
              </a:rPr>
              <a:t> yılında kurulmuş olan bir madencilik şirketinin </a:t>
            </a:r>
            <a:r>
              <a:rPr lang="tr-TR" sz="2600" b="1" dirty="0" smtClean="0">
                <a:solidFill>
                  <a:srgbClr val="FF0000"/>
                </a:solidFill>
                <a:hlinkClick r:id="rId5" tooltip="1990"/>
              </a:rPr>
              <a:t>1990</a:t>
            </a:r>
            <a:r>
              <a:rPr lang="tr-TR" sz="2600" b="1" dirty="0" smtClean="0">
                <a:solidFill>
                  <a:srgbClr val="FF0000"/>
                </a:solidFill>
              </a:rPr>
              <a:t>'lı yıllarda turizm şekline dönüşmesi fikrinin bir sonucudur. Madenlerde çalışan işçiler için bir tatil imkânı sunma fikri ile doğmuştur.</a:t>
            </a:r>
          </a:p>
          <a:p>
            <a:pPr>
              <a:buNone/>
            </a:pPr>
            <a:endParaRPr lang="tr-TR"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84784"/>
            <a:ext cx="8229600" cy="4970024"/>
          </a:xfrm>
        </p:spPr>
        <p:txBody>
          <a:bodyPr>
            <a:normAutofit/>
          </a:bodyPr>
          <a:lstStyle/>
          <a:p>
            <a:pPr>
              <a:buNone/>
            </a:pPr>
            <a:r>
              <a:rPr lang="tr-TR" b="1" dirty="0" smtClean="0">
                <a:solidFill>
                  <a:srgbClr val="FF0000"/>
                </a:solidFill>
              </a:rPr>
              <a:t> </a:t>
            </a:r>
            <a:r>
              <a:rPr lang="tr-TR" sz="2600" b="1" dirty="0" smtClean="0">
                <a:solidFill>
                  <a:srgbClr val="FF0000"/>
                </a:solidFill>
              </a:rPr>
              <a:t>Günümüzde </a:t>
            </a:r>
            <a:r>
              <a:rPr lang="tr-TR" sz="2600" b="1" dirty="0" smtClean="0">
                <a:solidFill>
                  <a:srgbClr val="FF0000"/>
                </a:solidFill>
                <a:hlinkClick r:id="rId2" tooltip="Avrupa"/>
              </a:rPr>
              <a:t>Avrupa</a:t>
            </a:r>
            <a:r>
              <a:rPr lang="tr-TR" sz="2600" b="1" dirty="0" smtClean="0">
                <a:solidFill>
                  <a:srgbClr val="FF0000"/>
                </a:solidFill>
              </a:rPr>
              <a:t>'nın en büyük turizm şirketine dönüşmüştür. Anonim şirket olarak borsada hisse senetlerinin bulunduğu TUI AG gurubunun bünyesinde 348'i </a:t>
            </a:r>
            <a:r>
              <a:rPr lang="tr-TR" sz="2600" b="1" dirty="0" smtClean="0">
                <a:solidFill>
                  <a:srgbClr val="FF0000"/>
                </a:solidFill>
                <a:hlinkClick r:id="rId3" tooltip="Almanya"/>
              </a:rPr>
              <a:t>Almanya</a:t>
            </a:r>
            <a:r>
              <a:rPr lang="tr-TR" sz="2600" b="1" dirty="0" smtClean="0">
                <a:solidFill>
                  <a:srgbClr val="FF0000"/>
                </a:solidFill>
              </a:rPr>
              <a:t> dışında olmak üzere toplam 187 yan şirket vardır.</a:t>
            </a:r>
            <a:endParaRPr lang="tr-TR" sz="2600" b="1"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268760"/>
            <a:ext cx="8784976" cy="5589240"/>
          </a:xfrm>
        </p:spPr>
        <p:txBody>
          <a:bodyPr>
            <a:normAutofit/>
          </a:bodyPr>
          <a:lstStyle/>
          <a:p>
            <a:pPr>
              <a:buNone/>
            </a:pPr>
            <a:r>
              <a:rPr lang="tr-TR" b="1" dirty="0" smtClean="0">
                <a:solidFill>
                  <a:srgbClr val="FF0000"/>
                </a:solidFill>
              </a:rPr>
              <a:t> </a:t>
            </a:r>
            <a:r>
              <a:rPr lang="tr-TR" sz="2600" b="1" dirty="0" smtClean="0">
                <a:solidFill>
                  <a:srgbClr val="FF0000"/>
                </a:solidFill>
              </a:rPr>
              <a:t>TUI AG gurubunun sahibi olduğu şirketlerin arasında oteller, seyahat </a:t>
            </a:r>
            <a:r>
              <a:rPr lang="tr-TR" sz="2600" b="1" dirty="0" err="1" smtClean="0">
                <a:solidFill>
                  <a:srgbClr val="FF0000"/>
                </a:solidFill>
              </a:rPr>
              <a:t>acentaları</a:t>
            </a:r>
            <a:r>
              <a:rPr lang="tr-TR" sz="2600" b="1" dirty="0" smtClean="0">
                <a:solidFill>
                  <a:srgbClr val="FF0000"/>
                </a:solidFill>
              </a:rPr>
              <a:t>, uçak şirketleri ve gemi şirketleri vardır. Ayrıca yüklü miktarda mal transfer eden yük gemilerini de bünyesinde bulunduran TUI AG (A.Ş.) deniz taşımacılığında 141 filoluk yük taşıma gemisiyle dünya çapında 4. sırada bulunuyor. </a:t>
            </a:r>
            <a:endParaRPr lang="tr-TR" sz="2600" b="1"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b="1" dirty="0" smtClean="0">
                <a:solidFill>
                  <a:srgbClr val="FF0000"/>
                </a:solidFill>
              </a:rPr>
              <a:t>2007 yılında </a:t>
            </a:r>
            <a:r>
              <a:rPr lang="tr-TR" b="1" dirty="0" err="1" smtClean="0">
                <a:solidFill>
                  <a:srgbClr val="FF0000"/>
                </a:solidFill>
              </a:rPr>
              <a:t>First</a:t>
            </a:r>
            <a:r>
              <a:rPr lang="tr-TR" b="1" dirty="0" smtClean="0">
                <a:solidFill>
                  <a:srgbClr val="FF0000"/>
                </a:solidFill>
              </a:rPr>
              <a:t> </a:t>
            </a:r>
            <a:r>
              <a:rPr lang="tr-TR" b="1" dirty="0" err="1" smtClean="0">
                <a:solidFill>
                  <a:srgbClr val="FF0000"/>
                </a:solidFill>
              </a:rPr>
              <a:t>Choice</a:t>
            </a:r>
            <a:r>
              <a:rPr lang="tr-TR" b="1" dirty="0" smtClean="0">
                <a:solidFill>
                  <a:srgbClr val="FF0000"/>
                </a:solidFill>
              </a:rPr>
              <a:t>-İngiltere ve TUI AG-Almanya’nın birleşmesi ile kurulan TUI </a:t>
            </a:r>
            <a:r>
              <a:rPr lang="tr-TR" b="1" dirty="0" err="1" smtClean="0">
                <a:solidFill>
                  <a:srgbClr val="FF0000"/>
                </a:solidFill>
              </a:rPr>
              <a:t>Travel</a:t>
            </a:r>
            <a:r>
              <a:rPr lang="tr-TR" b="1" dirty="0" smtClean="0">
                <a:solidFill>
                  <a:srgbClr val="FF0000"/>
                </a:solidFill>
              </a:rPr>
              <a:t> PLC, 150 marka ile 180 ülkede, 25’den fazla pazarda ve  30 milyon müşteriye hizmet vermektedir ve  dünyanın önde gelen turizm şirketlerinden biridir.</a:t>
            </a:r>
          </a:p>
          <a:p>
            <a:endParaRPr lang="tr-TR"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TotalTime>
  <Words>37</Words>
  <Application>Microsoft Macintosh PowerPoint</Application>
  <PresentationFormat>On-screen Show (4:3)</PresentationFormat>
  <Paragraphs>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Güven</vt:lpstr>
      <vt:lpstr>TUİ TUR OPERATÖRÜ</vt:lpstr>
      <vt:lpstr>TUI AG</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TUİ TUR OPERATÖRÜ</dc:title>
  <dc:creator>burcutm</dc:creator>
  <cp:lastModifiedBy>azade</cp:lastModifiedBy>
  <cp:revision>13</cp:revision>
  <dcterms:modified xsi:type="dcterms:W3CDTF">2017-11-06T21:43:14Z</dcterms:modified>
</cp:coreProperties>
</file>