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 autoAdjust="0"/>
    <p:restoredTop sz="95742" autoAdjust="0"/>
  </p:normalViewPr>
  <p:slideViewPr>
    <p:cSldViewPr snapToGrid="0">
      <p:cViewPr varScale="1">
        <p:scale>
          <a:sx n="93" d="100"/>
          <a:sy n="93" d="100"/>
        </p:scale>
        <p:origin x="408" y="90"/>
      </p:cViewPr>
      <p:guideLst/>
    </p:cSldViewPr>
  </p:slideViewPr>
  <p:outlineViewPr>
    <p:cViewPr>
      <p:scale>
        <a:sx n="33" d="100"/>
        <a:sy n="33" d="100"/>
      </p:scale>
      <p:origin x="0" y="-85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213CD-D29E-472B-B35F-CBF9A5B586FD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C138A-407A-4F5E-B437-F70FBC967D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7533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778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242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265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3857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0719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503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44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3766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0698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5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172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813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925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0740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134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077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577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683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4001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7081FD-155C-4239-B915-811E5ED1A692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98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24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73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0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763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800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11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92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33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24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532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57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789B4-BEF6-483C-BD23-8399A4265BC4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8F19-4580-415E-A535-E651BE7982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2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smtClean="0">
                <a:latin typeface="Constantia" panose="02030602050306030303" pitchFamily="18" charset="0"/>
                <a:cs typeface="Times New Roman" panose="02020603050405020304" pitchFamily="18" charset="0"/>
              </a:rPr>
              <a:t>XI.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257438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latin typeface="Constantia" panose="02030602050306030303" pitchFamily="18" charset="0"/>
              </a:rPr>
              <a:t>Hipotez Testinin Aşamaları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sz="quarter" idx="1"/>
          </p:nvPr>
        </p:nvSpPr>
        <p:spPr>
          <a:xfrm>
            <a:off x="838200" y="1797978"/>
            <a:ext cx="9386888" cy="3990048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tr-TR" sz="2400" b="1" dirty="0">
                <a:latin typeface="Constantia" panose="02030602050306030303" pitchFamily="18" charset="0"/>
              </a:rPr>
              <a:t>1‐)</a:t>
            </a:r>
            <a:r>
              <a:rPr lang="tr-TR" sz="2400" b="1" i="1" dirty="0">
                <a:latin typeface="Constantia" panose="02030602050306030303" pitchFamily="18" charset="0"/>
              </a:rPr>
              <a:t>NULL ve ALTERNATİF HİPOTEZLERİN BELİRLENMESİ: </a:t>
            </a:r>
            <a:r>
              <a:rPr lang="tr-TR" sz="2400" dirty="0">
                <a:latin typeface="Constantia" panose="02030602050306030303" pitchFamily="18" charset="0"/>
              </a:rPr>
              <a:t>Popülasyon parametresine genellikle belli bir değer atanır ve bu öne sürülen temel iddia </a:t>
            </a:r>
            <a:r>
              <a:rPr lang="tr-TR" sz="2400" b="1" u="sng" dirty="0" err="1">
                <a:latin typeface="Constantia" panose="02030602050306030303" pitchFamily="18" charset="0"/>
              </a:rPr>
              <a:t>null</a:t>
            </a:r>
            <a:r>
              <a:rPr lang="tr-TR" sz="2400" b="1" u="sng" dirty="0">
                <a:latin typeface="Constantia" panose="02030602050306030303" pitchFamily="18" charset="0"/>
              </a:rPr>
              <a:t> hipotezi</a:t>
            </a:r>
            <a:r>
              <a:rPr lang="tr-TR" sz="2400" b="1" dirty="0">
                <a:latin typeface="Constantia" panose="02030602050306030303" pitchFamily="18" charset="0"/>
              </a:rPr>
              <a:t>dir.</a:t>
            </a:r>
          </a:p>
          <a:p>
            <a:pPr algn="just"/>
            <a:r>
              <a:rPr lang="pt-BR" sz="2400" dirty="0">
                <a:latin typeface="Constantia" panose="02030602050306030303" pitchFamily="18" charset="0"/>
              </a:rPr>
              <a:t>Null hipotezi sıfır/başlangıç hipotezi olarak da bilinir. H</a:t>
            </a:r>
            <a:r>
              <a:rPr lang="pt-BR" sz="1600" dirty="0">
                <a:latin typeface="Constantia" panose="02030602050306030303" pitchFamily="18" charset="0"/>
              </a:rPr>
              <a:t>0</a:t>
            </a:r>
            <a:r>
              <a:rPr lang="pt-BR" sz="2400" dirty="0">
                <a:latin typeface="Constantia" panose="02030602050306030303" pitchFamily="18" charset="0"/>
              </a:rPr>
              <a:t> ile</a:t>
            </a:r>
            <a:r>
              <a:rPr lang="tr-TR" sz="2400" dirty="0">
                <a:latin typeface="Constantia" panose="02030602050306030303" pitchFamily="18" charset="0"/>
              </a:rPr>
              <a:t> gösterilir.</a:t>
            </a:r>
          </a:p>
          <a:p>
            <a:pPr algn="just"/>
            <a:r>
              <a:rPr lang="tr-TR" sz="2400" dirty="0">
                <a:latin typeface="Constantia" panose="02030602050306030303" pitchFamily="18" charset="0"/>
              </a:rPr>
              <a:t>Mevcut veriler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hipotezinin doğruluğu hakkında şüphe uyandırdığında kıyas yapmak için ortaya sunulan ikinci hipotez </a:t>
            </a:r>
            <a:r>
              <a:rPr lang="tr-TR" sz="2400" u="sng" dirty="0">
                <a:latin typeface="Constantia" panose="02030602050306030303" pitchFamily="18" charset="0"/>
              </a:rPr>
              <a:t>alternatif hipotez</a:t>
            </a:r>
            <a:r>
              <a:rPr lang="tr-TR" sz="2400" dirty="0">
                <a:latin typeface="Constantia" panose="02030602050306030303" pitchFamily="18" charset="0"/>
              </a:rPr>
              <a:t>dir</a:t>
            </a:r>
            <a:r>
              <a:rPr lang="tr-TR" sz="2400" b="1" dirty="0">
                <a:latin typeface="Constantia" panose="02030602050306030303" pitchFamily="18" charset="0"/>
              </a:rPr>
              <a:t>. </a:t>
            </a:r>
            <a:r>
              <a:rPr lang="tr-TR" sz="2400" dirty="0">
                <a:latin typeface="Constantia" panose="02030602050306030303" pitchFamily="18" charset="0"/>
              </a:rPr>
              <a:t>Yapılan işlemler eğer H</a:t>
            </a:r>
            <a:r>
              <a:rPr lang="tr-TR" sz="1600" dirty="0">
                <a:latin typeface="Constantia" panose="02030602050306030303" pitchFamily="18" charset="0"/>
              </a:rPr>
              <a:t>0</a:t>
            </a:r>
            <a:r>
              <a:rPr lang="tr-TR" sz="2400" dirty="0">
                <a:latin typeface="Constantia" panose="02030602050306030303" pitchFamily="18" charset="0"/>
              </a:rPr>
              <a:t>’ı yanlış çıkarırsa bu H</a:t>
            </a:r>
            <a:r>
              <a:rPr lang="tr-TR" sz="1400" b="1" dirty="0">
                <a:latin typeface="Constantia" panose="02030602050306030303" pitchFamily="18" charset="0"/>
              </a:rPr>
              <a:t>A</a:t>
            </a:r>
            <a:r>
              <a:rPr lang="tr-TR" sz="2400" dirty="0">
                <a:latin typeface="Constantia" panose="02030602050306030303" pitchFamily="18" charset="0"/>
              </a:rPr>
              <a:t>’nın kabulü anlamına gelir.</a:t>
            </a:r>
          </a:p>
        </p:txBody>
      </p:sp>
    </p:spTree>
    <p:extLst>
      <p:ext uri="{BB962C8B-B14F-4D97-AF65-F5344CB8AC3E}">
        <p14:creationId xmlns:p14="http://schemas.microsoft.com/office/powerpoint/2010/main" val="1743988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2 İçerik Yer Tutucusu"/>
          <p:cNvSpPr>
            <a:spLocks noGrp="1"/>
          </p:cNvSpPr>
          <p:nvPr>
            <p:ph sz="quarter" idx="1"/>
          </p:nvPr>
        </p:nvSpPr>
        <p:spPr>
          <a:xfrm>
            <a:off x="883578" y="575353"/>
            <a:ext cx="9327222" cy="578099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400" b="1" dirty="0">
                <a:latin typeface="Constantia" panose="02030602050306030303" pitchFamily="18" charset="0"/>
              </a:rPr>
              <a:t>2‐)</a:t>
            </a:r>
            <a:r>
              <a:rPr lang="tr-TR" sz="2400" b="1" i="1" dirty="0">
                <a:latin typeface="Constantia" panose="02030602050306030303" pitchFamily="18" charset="0"/>
              </a:rPr>
              <a:t>ÖNEM veya RİSK DERECESİNİN BELİRLENMESİ: </a:t>
            </a:r>
            <a:r>
              <a:rPr lang="tr-TR" sz="2400" dirty="0">
                <a:latin typeface="Constantia" panose="02030602050306030303" pitchFamily="18" charset="0"/>
              </a:rPr>
              <a:t>Genellikle risk derecesi olarak %5=0,05 ve %1=0,01 kullanılmakla birlikte bu tercihi bir durumdur. Risk derecesi temelde doğru olan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hipotezinin reddedilme olasılığını gösterir.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Constantia" panose="02030602050306030303" pitchFamily="18" charset="0"/>
              </a:rPr>
              <a:t>     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Constantia" panose="02030602050306030303" pitchFamily="18" charset="0"/>
              </a:rPr>
              <a:t>     Risk derecesini belirleyerek hipotez testi sırasında yapılabilecek hataları minimuma indirmek isteriz. Bir hipotez testi sırasında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hipotezinin doğruluk/yanlışlık ve kabul/reddedilme durumlarına göre 2 tip hata yapılabilir.(1.tip ve 2.tip hata)</a:t>
            </a:r>
          </a:p>
        </p:txBody>
      </p:sp>
    </p:spTree>
    <p:extLst>
      <p:ext uri="{BB962C8B-B14F-4D97-AF65-F5344CB8AC3E}">
        <p14:creationId xmlns:p14="http://schemas.microsoft.com/office/powerpoint/2010/main" val="2258945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4900772" y="3573016"/>
            <a:ext cx="5767227" cy="3390900"/>
          </a:xfrm>
          <a:noFill/>
        </p:spPr>
      </p:pic>
      <p:sp>
        <p:nvSpPr>
          <p:cNvPr id="4101" name="4 Dikdörtgen"/>
          <p:cNvSpPr>
            <a:spLocks noChangeArrowheads="1"/>
          </p:cNvSpPr>
          <p:nvPr/>
        </p:nvSpPr>
        <p:spPr bwMode="auto">
          <a:xfrm>
            <a:off x="1847528" y="764704"/>
            <a:ext cx="8001000" cy="26781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20675" indent="-320675" defTabSz="852488"/>
            <a:r>
              <a:rPr lang="tr-TR" sz="2800" dirty="0">
                <a:solidFill>
                  <a:schemeClr val="tx2"/>
                </a:solidFill>
              </a:rPr>
              <a:t>I. </a:t>
            </a:r>
            <a:r>
              <a:rPr lang="tr-TR" sz="2000" dirty="0">
                <a:solidFill>
                  <a:schemeClr val="tx2"/>
                </a:solidFill>
              </a:rPr>
              <a:t>Tip Hata: Gerçekte doğru olan boş hipotezin reddi</a:t>
            </a:r>
            <a:endParaRPr lang="en-US" sz="2000" dirty="0">
              <a:solidFill>
                <a:schemeClr val="tx2"/>
              </a:solidFill>
            </a:endParaRPr>
          </a:p>
          <a:p>
            <a:pPr marL="693738" lvl="1" indent="-268288" defTabSz="852488"/>
            <a:r>
              <a:rPr lang="tr-TR" sz="2000" dirty="0">
                <a:solidFill>
                  <a:schemeClr val="tx2"/>
                </a:solidFill>
              </a:rPr>
              <a:t>Önemli sorunlar doğurur</a:t>
            </a:r>
            <a:endParaRPr lang="en-US" sz="2000" dirty="0">
              <a:solidFill>
                <a:schemeClr val="tx2"/>
              </a:solidFill>
            </a:endParaRPr>
          </a:p>
          <a:p>
            <a:pPr marL="693738" lvl="1" indent="-268288" defTabSz="852488"/>
            <a:r>
              <a:rPr lang="tr-TR" sz="2000" dirty="0">
                <a:solidFill>
                  <a:schemeClr val="tx2"/>
                </a:solidFill>
              </a:rPr>
              <a:t>Birinci tip hata yapma olasılığı</a:t>
            </a:r>
            <a:endParaRPr lang="en-US" sz="2000" dirty="0">
              <a:solidFill>
                <a:schemeClr val="tx2"/>
              </a:solidFill>
            </a:endParaRPr>
          </a:p>
          <a:p>
            <a:pPr marL="1068388" lvl="2" indent="-215900" defTabSz="852488"/>
            <a:r>
              <a:rPr lang="tr-TR" sz="2000" dirty="0">
                <a:solidFill>
                  <a:schemeClr val="tx2"/>
                </a:solidFill>
              </a:rPr>
              <a:t>-Anlamlılık düzeyidir.</a:t>
            </a:r>
            <a:endParaRPr lang="en-US" sz="2000" dirty="0">
              <a:solidFill>
                <a:schemeClr val="tx2"/>
              </a:solidFill>
            </a:endParaRPr>
          </a:p>
          <a:p>
            <a:pPr marL="1068388" lvl="2" indent="-215900" defTabSz="852488"/>
            <a:r>
              <a:rPr lang="tr-TR" sz="2000" dirty="0">
                <a:solidFill>
                  <a:schemeClr val="tx2"/>
                </a:solidFill>
              </a:rPr>
              <a:t>-Araştırmacı tarafından belirlenir </a:t>
            </a:r>
            <a:endParaRPr lang="en-US" sz="2000" dirty="0">
              <a:solidFill>
                <a:schemeClr val="tx2"/>
              </a:solidFill>
            </a:endParaRPr>
          </a:p>
          <a:p>
            <a:pPr marL="320675" indent="-320675" defTabSz="852488"/>
            <a:r>
              <a:rPr lang="tr-TR" sz="2000" dirty="0">
                <a:solidFill>
                  <a:schemeClr val="tx2"/>
                </a:solidFill>
              </a:rPr>
              <a:t>II. Tip Hata : Gerçekte yanlış olan bir boş hipotezin kabulü</a:t>
            </a:r>
            <a:endParaRPr lang="en-US" sz="2000" dirty="0">
              <a:solidFill>
                <a:schemeClr val="tx2"/>
              </a:solidFill>
            </a:endParaRPr>
          </a:p>
          <a:p>
            <a:pPr marL="693738" lvl="1" indent="-268288" defTabSz="852488"/>
            <a:r>
              <a:rPr lang="tr-TR" sz="2000" dirty="0">
                <a:solidFill>
                  <a:schemeClr val="tx2"/>
                </a:solidFill>
              </a:rPr>
              <a:t>II. Tip hata yapma olasılığı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tr-TR" sz="2000" dirty="0">
                <a:solidFill>
                  <a:schemeClr val="tx2"/>
                </a:solidFill>
              </a:rPr>
              <a:t>   ‘ dır.</a:t>
            </a:r>
            <a:endParaRPr lang="en-US" sz="2000" dirty="0">
              <a:solidFill>
                <a:schemeClr val="tx2"/>
              </a:solidFill>
            </a:endParaRPr>
          </a:p>
          <a:p>
            <a:pPr marL="693738" lvl="1" indent="-268288" defTabSz="852488"/>
            <a:r>
              <a:rPr lang="tr-TR" sz="2000" dirty="0">
                <a:solidFill>
                  <a:schemeClr val="tx2"/>
                </a:solidFill>
              </a:rPr>
              <a:t>Testin gücü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tr-TR" sz="2000" dirty="0">
                <a:solidFill>
                  <a:schemeClr val="tx2"/>
                </a:solidFill>
              </a:rPr>
              <a:t>             ‘dır.</a:t>
            </a: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032742"/>
              </p:ext>
            </p:extLst>
          </p:nvPr>
        </p:nvGraphicFramePr>
        <p:xfrm>
          <a:off x="5057332" y="2788787"/>
          <a:ext cx="233859" cy="284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64880" imgH="203040" progId="">
                  <p:embed/>
                </p:oleObj>
              </mc:Choice>
              <mc:Fallback>
                <p:oleObj name="Equation" r:id="rId5" imgW="164880" imgH="203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332" y="2788787"/>
                        <a:ext cx="233859" cy="2840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278523"/>
              </p:ext>
            </p:extLst>
          </p:nvPr>
        </p:nvGraphicFramePr>
        <p:xfrm>
          <a:off x="3688422" y="3021493"/>
          <a:ext cx="585627" cy="353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457200" imgH="253800" progId="">
                  <p:embed/>
                </p:oleObj>
              </mc:Choice>
              <mc:Fallback>
                <p:oleObj name="Equation" r:id="rId7" imgW="457200" imgH="2538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8422" y="3021493"/>
                        <a:ext cx="585627" cy="3531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6181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2 İçerik Yer Tutucusu"/>
          <p:cNvSpPr>
            <a:spLocks noGrp="1"/>
          </p:cNvSpPr>
          <p:nvPr>
            <p:ph sz="quarter" idx="1"/>
          </p:nvPr>
        </p:nvSpPr>
        <p:spPr>
          <a:xfrm>
            <a:off x="1089061" y="544530"/>
            <a:ext cx="9121739" cy="6052823"/>
          </a:xfrm>
        </p:spPr>
        <p:txBody>
          <a:bodyPr/>
          <a:lstStyle/>
          <a:p>
            <a:r>
              <a:rPr lang="tr-TR" b="1" dirty="0" smtClean="0">
                <a:latin typeface="Constantia" panose="02030602050306030303" pitchFamily="18" charset="0"/>
              </a:rPr>
              <a:t>3</a:t>
            </a:r>
            <a:r>
              <a:rPr lang="tr-TR" sz="2400" b="1" dirty="0">
                <a:latin typeface="Constantia" panose="02030602050306030303" pitchFamily="18" charset="0"/>
              </a:rPr>
              <a:t>‐)</a:t>
            </a:r>
            <a:r>
              <a:rPr lang="tr-TR" sz="2400" b="1" i="1" dirty="0">
                <a:latin typeface="Constantia" panose="02030602050306030303" pitchFamily="18" charset="0"/>
              </a:rPr>
              <a:t>İSTATİSTİKSEL TEST METODUNUN BELİRLENMESİ:</a:t>
            </a:r>
          </a:p>
          <a:p>
            <a:r>
              <a:rPr lang="sv-SE" sz="2400" dirty="0">
                <a:latin typeface="Constantia" panose="02030602050306030303" pitchFamily="18" charset="0"/>
              </a:rPr>
              <a:t>Örneğin F,t,ki kare istatistiksel testleri kullanılarak</a:t>
            </a:r>
            <a:r>
              <a:rPr lang="tr-TR" sz="2400" dirty="0">
                <a:latin typeface="Constantia" panose="02030602050306030303" pitchFamily="18" charset="0"/>
              </a:rPr>
              <a:t>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 ile ilgili değerin bulunması işlemidir.</a:t>
            </a:r>
          </a:p>
          <a:p>
            <a:r>
              <a:rPr lang="tr-TR" sz="2400" b="1" dirty="0">
                <a:latin typeface="Constantia" panose="02030602050306030303" pitchFamily="18" charset="0"/>
              </a:rPr>
              <a:t>4‐)</a:t>
            </a:r>
            <a:r>
              <a:rPr lang="tr-TR" sz="2400" b="1" i="1" dirty="0">
                <a:latin typeface="Constantia" panose="02030602050306030303" pitchFamily="18" charset="0"/>
              </a:rPr>
              <a:t>NULL HİPOTEZİNİN KABUL/RED DURUMUNUN BELİRLENMESİ: </a:t>
            </a:r>
            <a:r>
              <a:rPr lang="tr-TR" sz="2400" dirty="0">
                <a:latin typeface="Constantia" panose="02030602050306030303" pitchFamily="18" charset="0"/>
              </a:rPr>
              <a:t>yukarıdaki maddede (3) bulunacak değerin durumuna göre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hipotezinin kabul/</a:t>
            </a:r>
            <a:r>
              <a:rPr lang="tr-TR" sz="2400" dirty="0" err="1">
                <a:latin typeface="Constantia" panose="02030602050306030303" pitchFamily="18" charset="0"/>
              </a:rPr>
              <a:t>red</a:t>
            </a:r>
            <a:r>
              <a:rPr lang="tr-TR" sz="2400" dirty="0">
                <a:latin typeface="Constantia" panose="02030602050306030303" pitchFamily="18" charset="0"/>
              </a:rPr>
              <a:t> koşullarının belirlenmesidir.</a:t>
            </a:r>
          </a:p>
          <a:p>
            <a:r>
              <a:rPr lang="tr-TR" sz="2400" b="1" dirty="0">
                <a:latin typeface="Constantia" panose="02030602050306030303" pitchFamily="18" charset="0"/>
              </a:rPr>
              <a:t>5‐)</a:t>
            </a:r>
            <a:r>
              <a:rPr lang="tr-TR" sz="2400" b="1" i="1" dirty="0">
                <a:latin typeface="Constantia" panose="02030602050306030303" pitchFamily="18" charset="0"/>
              </a:rPr>
              <a:t>NULL HİPOTEZİ ) İÇİN KARAR VERME: Yapılan işlem </a:t>
            </a:r>
            <a:r>
              <a:rPr lang="tr-TR" sz="2400" dirty="0">
                <a:latin typeface="Constantia" panose="02030602050306030303" pitchFamily="18" charset="0"/>
              </a:rPr>
              <a:t>sonuçlarına göre </a:t>
            </a:r>
            <a:r>
              <a:rPr lang="tr-TR" sz="2400" dirty="0" err="1">
                <a:latin typeface="Constantia" panose="02030602050306030303" pitchFamily="18" charset="0"/>
              </a:rPr>
              <a:t>null</a:t>
            </a:r>
            <a:r>
              <a:rPr lang="tr-TR" sz="2400" dirty="0">
                <a:latin typeface="Constantia" panose="02030602050306030303" pitchFamily="18" charset="0"/>
              </a:rPr>
              <a:t> hipotezinin kabul edilip edilmeyeceği belirlenir.</a:t>
            </a:r>
          </a:p>
        </p:txBody>
      </p:sp>
    </p:spTree>
    <p:extLst>
      <p:ext uri="{BB962C8B-B14F-4D97-AF65-F5344CB8AC3E}">
        <p14:creationId xmlns:p14="http://schemas.microsoft.com/office/powerpoint/2010/main" val="1437093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32207" y="500063"/>
            <a:ext cx="9321443" cy="91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t-IT" sz="3600" dirty="0">
                <a:latin typeface="Constantia" panose="02030602050306030303" pitchFamily="18" charset="0"/>
              </a:rPr>
              <a:t>1‐)Null </a:t>
            </a:r>
            <a:r>
              <a:rPr lang="tr-TR" sz="3600" dirty="0">
                <a:latin typeface="Constantia" panose="02030602050306030303" pitchFamily="18" charset="0"/>
              </a:rPr>
              <a:t>v</a:t>
            </a:r>
            <a:r>
              <a:rPr lang="it-IT" sz="3600" dirty="0">
                <a:latin typeface="Constantia" panose="02030602050306030303" pitchFamily="18" charset="0"/>
              </a:rPr>
              <a:t>e Alternatif Hipotezleri</a:t>
            </a:r>
            <a:r>
              <a:rPr lang="tr-TR" sz="3600" dirty="0">
                <a:latin typeface="Constantia" panose="02030602050306030303" pitchFamily="18" charset="0"/>
              </a:rPr>
              <a:t> Belirlemek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sz="quarter" idx="1"/>
          </p:nvPr>
        </p:nvSpPr>
        <p:spPr>
          <a:xfrm>
            <a:off x="688369" y="2143126"/>
            <a:ext cx="9522431" cy="4213225"/>
          </a:xfrm>
        </p:spPr>
        <p:txBody>
          <a:bodyPr/>
          <a:lstStyle/>
          <a:p>
            <a:pPr algn="just"/>
            <a:r>
              <a:rPr lang="tr-TR" dirty="0" smtClean="0">
                <a:latin typeface="Constantia" panose="02030602050306030303" pitchFamily="18" charset="0"/>
              </a:rPr>
              <a:t>Ders geçmek için gerekli minimum notun ortalama 60 olduğu bir sınıftan seçilen 40 öğrencinin aldığı notların ortalaması 64 olsun. Bu durumda popülasyonun (sınıfın) gerçek ortalaması 60’ın üzerinde midir?</a:t>
            </a:r>
          </a:p>
        </p:txBody>
      </p:sp>
      <p:sp>
        <p:nvSpPr>
          <p:cNvPr id="26628" name="3 Dikdörtgen"/>
          <p:cNvSpPr>
            <a:spLocks noChangeArrowheads="1"/>
          </p:cNvSpPr>
          <p:nvPr/>
        </p:nvSpPr>
        <p:spPr bwMode="auto">
          <a:xfrm>
            <a:off x="4881563" y="4857750"/>
            <a:ext cx="4572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b="1"/>
              <a:t>H</a:t>
            </a:r>
            <a:r>
              <a:rPr lang="tr-TR" sz="1600" b="1"/>
              <a:t>0</a:t>
            </a:r>
            <a:r>
              <a:rPr lang="tr-TR" sz="2800" b="1"/>
              <a:t>:</a:t>
            </a:r>
            <a:r>
              <a:rPr lang="el-GR" sz="2800" b="1"/>
              <a:t>μ=60</a:t>
            </a:r>
          </a:p>
          <a:p>
            <a:r>
              <a:rPr lang="tr-TR" sz="2800" b="1"/>
              <a:t>H</a:t>
            </a:r>
            <a:r>
              <a:rPr lang="tr-TR" sz="1600" b="1"/>
              <a:t>A</a:t>
            </a:r>
            <a:r>
              <a:rPr lang="tr-TR" sz="2800" b="1"/>
              <a:t>:</a:t>
            </a:r>
            <a:r>
              <a:rPr lang="el-GR" sz="2800" b="1"/>
              <a:t>μ&gt;60</a:t>
            </a: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361687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600" dirty="0">
                <a:latin typeface="Constantia" panose="02030602050306030303" pitchFamily="18" charset="0"/>
              </a:rPr>
              <a:t>2‐)Önem Derecesini(</a:t>
            </a:r>
            <a:r>
              <a:rPr lang="el-GR" sz="3600" dirty="0">
                <a:latin typeface="Constantia" panose="02030602050306030303" pitchFamily="18" charset="0"/>
              </a:rPr>
              <a:t>α)</a:t>
            </a:r>
            <a:r>
              <a:rPr lang="tr-TR" sz="3600" dirty="0">
                <a:latin typeface="Constantia" panose="02030602050306030303" pitchFamily="18" charset="0"/>
              </a:rPr>
              <a:t>Belirlemek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sz="quarter" idx="1"/>
          </p:nvPr>
        </p:nvSpPr>
        <p:spPr>
          <a:xfrm>
            <a:off x="760288" y="1571626"/>
            <a:ext cx="9450512" cy="4784725"/>
          </a:xfrm>
        </p:spPr>
        <p:txBody>
          <a:bodyPr/>
          <a:lstStyle/>
          <a:p>
            <a:pPr algn="just"/>
            <a:r>
              <a:rPr lang="tr-TR" dirty="0" err="1" smtClean="0">
                <a:latin typeface="Constantia" panose="02030602050306030303" pitchFamily="18" charset="0"/>
              </a:rPr>
              <a:t>Null</a:t>
            </a:r>
            <a:r>
              <a:rPr lang="tr-TR" dirty="0" smtClean="0">
                <a:latin typeface="Constantia" panose="02030602050306030303" pitchFamily="18" charset="0"/>
              </a:rPr>
              <a:t> hipotezini gerçekten doğru iken reddetme olasılığının yani önem derecesinin </a:t>
            </a:r>
            <a:r>
              <a:rPr lang="el-GR" dirty="0" smtClean="0">
                <a:latin typeface="Constantia" panose="02030602050306030303" pitchFamily="18" charset="0"/>
              </a:rPr>
              <a:t>α=0,05</a:t>
            </a:r>
            <a:r>
              <a:rPr lang="tr-TR" dirty="0" smtClean="0">
                <a:latin typeface="Constantia" panose="02030602050306030303" pitchFamily="18" charset="0"/>
              </a:rPr>
              <a:t> olduğunu kabul edelim. Bu durumda grafiksel bir açıklama yapacak olursak</a:t>
            </a:r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52813" y="3714750"/>
            <a:ext cx="527685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9956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>
                <a:latin typeface="Constantia" panose="02030602050306030303" pitchFamily="18" charset="0"/>
              </a:rPr>
              <a:t>3‐)Hipotez Testinin Yönünü Belirlemek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sz="quarter" idx="1"/>
          </p:nvPr>
        </p:nvSpPr>
        <p:spPr>
          <a:xfrm>
            <a:off x="729465" y="2000250"/>
            <a:ext cx="9481335" cy="4356100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Alternatif hipotez için yazılan duruma göre hipotez testi tek yönlü ya da iki yönlü olabilir. Tek yönlü hipotez testi için </a:t>
            </a:r>
            <a:r>
              <a:rPr lang="el-GR" dirty="0" smtClean="0">
                <a:latin typeface="Constantia" panose="02030602050306030303" pitchFamily="18" charset="0"/>
              </a:rPr>
              <a:t>α </a:t>
            </a:r>
            <a:r>
              <a:rPr lang="tr-TR" dirty="0" smtClean="0">
                <a:latin typeface="Constantia" panose="02030602050306030303" pitchFamily="18" charset="0"/>
              </a:rPr>
              <a:t>direk alınır iken </a:t>
            </a:r>
            <a:r>
              <a:rPr lang="es-ES" dirty="0" smtClean="0">
                <a:latin typeface="Constantia" panose="02030602050306030303" pitchFamily="18" charset="0"/>
              </a:rPr>
              <a:t>iki yönlü hipotez testinde alan belirlenirken α</a:t>
            </a:r>
            <a:r>
              <a:rPr lang="tr-TR" dirty="0" smtClean="0">
                <a:latin typeface="Constantia" panose="02030602050306030303" pitchFamily="18" charset="0"/>
              </a:rPr>
              <a:t> yerine </a:t>
            </a:r>
            <a:r>
              <a:rPr lang="el-GR" dirty="0" smtClean="0">
                <a:latin typeface="Constantia" panose="02030602050306030303" pitchFamily="18" charset="0"/>
              </a:rPr>
              <a:t>α/2 </a:t>
            </a:r>
            <a:r>
              <a:rPr lang="tr-TR" dirty="0" smtClean="0">
                <a:latin typeface="Constantia" panose="02030602050306030303" pitchFamily="18" charset="0"/>
              </a:rPr>
              <a:t>değeri ile işlem yapılır. Aşağıda alternatif hipotezin durumuna göre grafiksel gösterimler verilmiştir.(“≤” ve “≥” durumları “&lt;“ ve “&lt;“için de aynıdır.)</a:t>
            </a:r>
          </a:p>
        </p:txBody>
      </p:sp>
    </p:spTree>
    <p:extLst>
      <p:ext uri="{BB962C8B-B14F-4D97-AF65-F5344CB8AC3E}">
        <p14:creationId xmlns:p14="http://schemas.microsoft.com/office/powerpoint/2010/main" val="2513906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2134" y="564188"/>
            <a:ext cx="7286625" cy="575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18983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200" dirty="0">
                <a:latin typeface="Constantia" panose="02030602050306030303" pitchFamily="18" charset="0"/>
              </a:rPr>
              <a:t>4‐)Kritik Değeri veya Değerleri Belirlemek</a:t>
            </a:r>
          </a:p>
        </p:txBody>
      </p:sp>
      <p:sp>
        <p:nvSpPr>
          <p:cNvPr id="3072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>
                <a:latin typeface="Constantia" panose="02030602050306030303" pitchFamily="18" charset="0"/>
              </a:rPr>
              <a:t>Null</a:t>
            </a:r>
            <a:r>
              <a:rPr lang="tr-TR" dirty="0">
                <a:latin typeface="Constantia" panose="02030602050306030303" pitchFamily="18" charset="0"/>
              </a:rPr>
              <a:t> hipotezinin doğru olduğu varsayımı ile olasılığı 1‐</a:t>
            </a:r>
            <a:r>
              <a:rPr lang="el-GR" dirty="0">
                <a:latin typeface="Constantia" panose="02030602050306030303" pitchFamily="18" charset="0"/>
              </a:rPr>
              <a:t>α </a:t>
            </a:r>
            <a:r>
              <a:rPr lang="tr-TR" dirty="0">
                <a:latin typeface="Constantia" panose="02030602050306030303" pitchFamily="18" charset="0"/>
              </a:rPr>
              <a:t>olan değer aranan kritik değerdir. İlgili istatistik testi için değişmekle birlikte kritik değer standart </a:t>
            </a:r>
            <a:r>
              <a:rPr lang="sv-SE" dirty="0">
                <a:latin typeface="Constantia" panose="02030602050306030303" pitchFamily="18" charset="0"/>
              </a:rPr>
              <a:t>normal dağılımlar için z* ile gösterilir.</a:t>
            </a:r>
          </a:p>
          <a:p>
            <a:r>
              <a:rPr lang="tr-TR" dirty="0">
                <a:latin typeface="Constantia" panose="02030602050306030303" pitchFamily="18" charset="0"/>
              </a:rPr>
              <a:t>Eğer popülasyon için standart sapma değeri biliniyor ise ya da gözlem sayısı n≥30 ise 0,5‐</a:t>
            </a:r>
            <a:r>
              <a:rPr lang="el-GR" dirty="0">
                <a:latin typeface="Constantia" panose="02030602050306030303" pitchFamily="18" charset="0"/>
              </a:rPr>
              <a:t>α </a:t>
            </a:r>
            <a:r>
              <a:rPr lang="tr-TR" dirty="0">
                <a:latin typeface="Constantia" panose="02030602050306030303" pitchFamily="18" charset="0"/>
              </a:rPr>
              <a:t>değerine karşılık gelen z değeri tablodan bulunur ve aranan   z*  değeri odur.</a:t>
            </a:r>
          </a:p>
        </p:txBody>
      </p:sp>
    </p:spTree>
    <p:extLst>
      <p:ext uri="{BB962C8B-B14F-4D97-AF65-F5344CB8AC3E}">
        <p14:creationId xmlns:p14="http://schemas.microsoft.com/office/powerpoint/2010/main" val="3799004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2 İçerik Yer Tutucusu"/>
          <p:cNvSpPr>
            <a:spLocks noGrp="1"/>
          </p:cNvSpPr>
          <p:nvPr>
            <p:ph sz="quarter" idx="1"/>
          </p:nvPr>
        </p:nvSpPr>
        <p:spPr>
          <a:xfrm>
            <a:off x="1099335" y="513708"/>
            <a:ext cx="9111465" cy="6731717"/>
          </a:xfrm>
        </p:spPr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Örneğimizdeki </a:t>
            </a:r>
            <a:r>
              <a:rPr lang="el-GR" dirty="0" smtClean="0">
                <a:latin typeface="Constantia" panose="02030602050306030303" pitchFamily="18" charset="0"/>
              </a:rPr>
              <a:t>α=0,05 </a:t>
            </a:r>
            <a:r>
              <a:rPr lang="tr-TR" dirty="0" smtClean="0">
                <a:latin typeface="Constantia" panose="02030602050306030303" pitchFamily="18" charset="0"/>
              </a:rPr>
              <a:t>için n=40 olduğundan standart dağılım tablosu kullanılırsa tabloda 0,5‐0,05=0,45 değerine karşılık gelen z değeri </a:t>
            </a:r>
            <a:r>
              <a:rPr lang="sv-SE" dirty="0" smtClean="0">
                <a:latin typeface="Constantia" panose="02030602050306030303" pitchFamily="18" charset="0"/>
              </a:rPr>
              <a:t>1,645 olduğundan aranan kritik değer z*=1,645</a:t>
            </a:r>
            <a:r>
              <a:rPr lang="tr-TR" dirty="0" smtClean="0">
                <a:latin typeface="Constantia" panose="02030602050306030303" pitchFamily="18" charset="0"/>
              </a:rPr>
              <a:t>  </a:t>
            </a:r>
            <a:r>
              <a:rPr lang="tr-TR" dirty="0" err="1" smtClean="0">
                <a:latin typeface="Constantia" panose="02030602050306030303" pitchFamily="18" charset="0"/>
              </a:rPr>
              <a:t>dir</a:t>
            </a:r>
            <a:r>
              <a:rPr lang="tr-TR" dirty="0" smtClean="0">
                <a:latin typeface="Constantia" panose="02030602050306030303" pitchFamily="18" charset="0"/>
              </a:rPr>
              <a:t>.</a:t>
            </a:r>
          </a:p>
        </p:txBody>
      </p:sp>
      <p:pic>
        <p:nvPicPr>
          <p:cNvPr id="3174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8966" y="3017072"/>
            <a:ext cx="6678612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84108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HİPOTEZ TESTLERİ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dirty="0" err="1">
                <a:latin typeface="Constantia" panose="02030602050306030303" pitchFamily="18" charset="0"/>
              </a:rPr>
              <a:t>Populasyon</a:t>
            </a:r>
            <a:r>
              <a:rPr lang="tr-TR" dirty="0">
                <a:latin typeface="Constantia" panose="02030602050306030303" pitchFamily="18" charset="0"/>
              </a:rPr>
              <a:t> parametrelerini bilmeden onlarla ilgili varsayımlarda bulunabiliriz. Bu varsayımları bir örnekleme sürecinden sonra yaparız. Ancak bunlar sadece varsayımdır ve bu varsayımların doğruluğunun test edilmeleri gerekir.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dirty="0">
                <a:latin typeface="Constantia" panose="02030602050306030303" pitchFamily="18" charset="0"/>
              </a:rPr>
              <a:t>Yani biz örnek istatistiğinden çıkardığımız sonuçla ilgilendiğimiz </a:t>
            </a:r>
            <a:r>
              <a:rPr lang="tr-TR" dirty="0" err="1">
                <a:latin typeface="Constantia" panose="02030602050306030303" pitchFamily="18" charset="0"/>
              </a:rPr>
              <a:t>populasyon</a:t>
            </a:r>
            <a:r>
              <a:rPr lang="tr-TR" dirty="0">
                <a:latin typeface="Constantia" panose="02030602050306030303" pitchFamily="18" charset="0"/>
              </a:rPr>
              <a:t> parametresinin belirli bir olasılıkla nerede bulunabileceğini bulabileceğimiz gibi bu parametrenin değerine ilişkin varsayımda da bulunabiliriz. </a:t>
            </a: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349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2 İçerik Yer Tutucusu"/>
          <p:cNvSpPr>
            <a:spLocks noGrp="1"/>
          </p:cNvSpPr>
          <p:nvPr>
            <p:ph sz="quarter" idx="1"/>
          </p:nvPr>
        </p:nvSpPr>
        <p:spPr>
          <a:xfrm>
            <a:off x="996593" y="1785938"/>
            <a:ext cx="7742595" cy="243046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l-GR" sz="2400" dirty="0">
                <a:latin typeface="Constantia" panose="02030602050306030303" pitchFamily="18" charset="0"/>
              </a:rPr>
              <a:t>μ=</a:t>
            </a:r>
            <a:r>
              <a:rPr lang="tr-TR" sz="2400" dirty="0">
                <a:latin typeface="Constantia" panose="02030602050306030303" pitchFamily="18" charset="0"/>
              </a:rPr>
              <a:t>popülasyonun ortalaması</a:t>
            </a:r>
          </a:p>
          <a:p>
            <a:pPr>
              <a:buFont typeface="Wingdings" pitchFamily="2" charset="2"/>
              <a:buNone/>
            </a:pPr>
            <a:r>
              <a:rPr lang="el-GR" sz="2400" dirty="0">
                <a:latin typeface="Constantia" panose="02030602050306030303" pitchFamily="18" charset="0"/>
              </a:rPr>
              <a:t>σ=</a:t>
            </a:r>
            <a:r>
              <a:rPr lang="tr-TR" sz="2400" dirty="0">
                <a:latin typeface="Constantia" panose="02030602050306030303" pitchFamily="18" charset="0"/>
              </a:rPr>
              <a:t>popülasyonun standart sapması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Constantia" panose="02030602050306030303" pitchFamily="18" charset="0"/>
              </a:rPr>
              <a:t>s=örneklemin standart sapması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Constantia" panose="02030602050306030303" pitchFamily="18" charset="0"/>
              </a:rPr>
              <a:t>X=örneklemin ortalaması</a:t>
            </a:r>
          </a:p>
          <a:p>
            <a:pPr>
              <a:buFont typeface="Wingdings" pitchFamily="2" charset="2"/>
              <a:buNone/>
            </a:pPr>
            <a:r>
              <a:rPr lang="tr-TR" sz="2400" dirty="0">
                <a:latin typeface="Constantia" panose="02030602050306030303" pitchFamily="18" charset="0"/>
              </a:rPr>
              <a:t>z=kritik değer olmak üzere;</a:t>
            </a:r>
          </a:p>
          <a:p>
            <a:pPr>
              <a:buFont typeface="Wingdings" pitchFamily="2" charset="2"/>
              <a:buNone/>
            </a:pPr>
            <a:r>
              <a:rPr lang="tr-TR" sz="2400" dirty="0" err="1">
                <a:latin typeface="Constantia" panose="02030602050306030303" pitchFamily="18" charset="0"/>
              </a:rPr>
              <a:t>Populasyona</a:t>
            </a:r>
            <a:r>
              <a:rPr lang="tr-TR" sz="2400" dirty="0">
                <a:latin typeface="Constantia" panose="02030602050306030303" pitchFamily="18" charset="0"/>
              </a:rPr>
              <a:t> ait standart sapma biliniyor ise;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42481" y="4805900"/>
            <a:ext cx="9396894" cy="1200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400" dirty="0"/>
              <a:t>Populasyonun standart sapması bilinmiyor ve n≥30 ise </a:t>
            </a:r>
            <a:r>
              <a:rPr lang="el-GR" sz="2400" dirty="0"/>
              <a:t>σ </a:t>
            </a:r>
            <a:r>
              <a:rPr lang="tr-TR" sz="2400" dirty="0"/>
              <a:t>yerine s alınarak z değeri bulunur.</a:t>
            </a:r>
          </a:p>
          <a:p>
            <a:pPr>
              <a:defRPr/>
            </a:pPr>
            <a:r>
              <a:rPr lang="tr-TR" sz="2400" dirty="0"/>
              <a:t>Daha sonra z ile z* değeri karşılaştırılarak karara varılır.</a:t>
            </a:r>
          </a:p>
        </p:txBody>
      </p:sp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97336" y="2211674"/>
            <a:ext cx="2071688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Dikdörtgen"/>
          <p:cNvSpPr/>
          <p:nvPr/>
        </p:nvSpPr>
        <p:spPr>
          <a:xfrm>
            <a:off x="1222625" y="188641"/>
            <a:ext cx="9088188" cy="1077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3200" dirty="0">
                <a:solidFill>
                  <a:schemeClr val="tx2"/>
                </a:solidFill>
                <a:latin typeface="Arial" charset="0"/>
              </a:rPr>
              <a:t>5‐)Test İstatistiğini Belirlemek ve Kritik</a:t>
            </a:r>
          </a:p>
          <a:p>
            <a:pPr>
              <a:defRPr/>
            </a:pPr>
            <a:r>
              <a:rPr lang="tr-TR" sz="3200" dirty="0">
                <a:solidFill>
                  <a:schemeClr val="tx2"/>
                </a:solidFill>
                <a:latin typeface="Arial" charset="0"/>
              </a:rPr>
              <a:t>Değer İle Karşılaştırmak</a:t>
            </a:r>
          </a:p>
        </p:txBody>
      </p:sp>
    </p:spTree>
    <p:extLst>
      <p:ext uri="{BB962C8B-B14F-4D97-AF65-F5344CB8AC3E}">
        <p14:creationId xmlns:p14="http://schemas.microsoft.com/office/powerpoint/2010/main" val="81394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HİPOTEZ NEDİR?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26724" y="1500188"/>
            <a:ext cx="9598364" cy="4572000"/>
          </a:xfrm>
        </p:spPr>
        <p:txBody>
          <a:bodyPr>
            <a:normAutofit/>
          </a:bodyPr>
          <a:lstStyle/>
          <a:p>
            <a:pPr algn="just"/>
            <a:r>
              <a:rPr lang="tr-TR" dirty="0">
                <a:latin typeface="Constantia" panose="02030602050306030303" pitchFamily="18" charset="0"/>
              </a:rPr>
              <a:t>Örnekleme ile test edilmeye çalışılan bir popülasyonun ilgili parametresi hakkında ortaya sunulan iddiadır.</a:t>
            </a:r>
          </a:p>
          <a:p>
            <a:pPr lvl="1" algn="just"/>
            <a:r>
              <a:rPr lang="tr-TR" sz="2800" dirty="0">
                <a:latin typeface="Constantia" panose="02030602050306030303" pitchFamily="18" charset="0"/>
              </a:rPr>
              <a:t>Örneğin; A dersi için vize ortalaması 50’nin altındadır. </a:t>
            </a:r>
          </a:p>
          <a:p>
            <a:endParaRPr lang="tr-TR" dirty="0">
              <a:latin typeface="Constantia" panose="02030602050306030303" pitchFamily="18" charset="0"/>
            </a:endParaRPr>
          </a:p>
          <a:p>
            <a:pPr algn="just"/>
            <a:r>
              <a:rPr lang="tr-TR" dirty="0">
                <a:latin typeface="Constantia" panose="02030602050306030303" pitchFamily="18" charset="0"/>
              </a:rPr>
              <a:t>Görüldüğü gibi bir konu hakkında öne sürülen ve doğruluğu henüz ispatlanmamış görüşler hipotezlerdir. Hipotezler üzerinde çeşitli işlemler yapılarak ifadenin doğruluğu/yanlışlığı araştırılır.</a:t>
            </a:r>
            <a:endParaRPr lang="en-US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186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HİPOTEZ TESTİ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just">
              <a:defRPr/>
            </a:pPr>
            <a:r>
              <a:rPr lang="tr-TR" dirty="0" smtClean="0">
                <a:latin typeface="Constantia" panose="02030602050306030303" pitchFamily="18" charset="0"/>
              </a:rPr>
              <a:t>Popülasyonu incelemeye yönelik yapılan çalışmalar ve bunların raporlanması ile hipotezin kabul edilip edilmeyeceğinin </a:t>
            </a:r>
            <a:r>
              <a:rPr lang="it-IT" dirty="0" smtClean="0">
                <a:latin typeface="Constantia" panose="02030602050306030303" pitchFamily="18" charset="0"/>
              </a:rPr>
              <a:t>belirlenmesi işlemine </a:t>
            </a:r>
            <a:r>
              <a:rPr lang="it-IT" b="1" dirty="0" smtClean="0">
                <a:solidFill>
                  <a:schemeClr val="accent6"/>
                </a:solidFill>
                <a:latin typeface="Constantia" panose="02030602050306030303" pitchFamily="18" charset="0"/>
              </a:rPr>
              <a:t>hipotez testi </a:t>
            </a:r>
            <a:r>
              <a:rPr lang="it-IT" dirty="0" smtClean="0">
                <a:latin typeface="Constantia" panose="02030602050306030303" pitchFamily="18" charset="0"/>
              </a:rPr>
              <a:t>denir</a:t>
            </a:r>
            <a:r>
              <a:rPr lang="it-IT" b="1" dirty="0" smtClean="0">
                <a:latin typeface="Constantia" panose="02030602050306030303" pitchFamily="18" charset="0"/>
              </a:rPr>
              <a:t>.</a:t>
            </a:r>
          </a:p>
          <a:p>
            <a:pPr algn="just">
              <a:defRPr/>
            </a:pPr>
            <a:r>
              <a:rPr lang="tr-TR" dirty="0" smtClean="0">
                <a:latin typeface="Constantia" panose="02030602050306030303" pitchFamily="18" charset="0"/>
              </a:rPr>
              <a:t>Hipotez testi aslında bir nevi karşılaştırma ve seçim işlemi olduğu için birden fazla hipoteze ihtiyaç duyulur. Bu hipotezlere ise </a:t>
            </a:r>
            <a:r>
              <a:rPr lang="tr-TR" b="1" dirty="0" smtClean="0">
                <a:solidFill>
                  <a:schemeClr val="accent6"/>
                </a:solidFill>
                <a:latin typeface="Constantia" panose="02030602050306030303" pitchFamily="18" charset="0"/>
              </a:rPr>
              <a:t>alternatif hipotez</a:t>
            </a:r>
            <a:r>
              <a:rPr lang="tr-TR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</a:t>
            </a:r>
            <a:r>
              <a:rPr lang="tr-TR" dirty="0" smtClean="0">
                <a:latin typeface="Constantia" panose="02030602050306030303" pitchFamily="18" charset="0"/>
              </a:rPr>
              <a:t>denir</a:t>
            </a:r>
            <a:r>
              <a:rPr lang="tr-TR" b="1" dirty="0" smtClean="0">
                <a:latin typeface="Constantia" panose="02030602050306030303" pitchFamily="18" charset="0"/>
              </a:rPr>
              <a:t>.</a:t>
            </a:r>
            <a:endParaRPr lang="en-US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40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dirty="0" smtClean="0">
              <a:latin typeface="Constantia" panose="02030602050306030303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z="3200" dirty="0">
                <a:latin typeface="Constantia" panose="02030602050306030303" pitchFamily="18" charset="0"/>
              </a:rPr>
              <a:t>Örnek: Bu sınıfın vize not ortalamasının</a:t>
            </a:r>
            <a:r>
              <a:rPr lang="en-US" sz="3200" dirty="0">
                <a:latin typeface="Constantia" panose="02030602050306030303" pitchFamily="18" charset="0"/>
              </a:rPr>
              <a:t>          </a:t>
            </a:r>
            <a:r>
              <a:rPr lang="tr-TR" sz="3200" dirty="0">
                <a:latin typeface="Constantia" panose="02030602050306030303" pitchFamily="18" charset="0"/>
              </a:rPr>
              <a:t>  65 olduğunu iddia edelim.</a:t>
            </a:r>
          </a:p>
          <a:p>
            <a:pPr eaLnBrk="1" hangingPunct="1"/>
            <a:endParaRPr lang="tr-TR" sz="3200" dirty="0">
              <a:latin typeface="Constantia" panose="02030602050306030303" pitchFamily="18" charset="0"/>
            </a:endParaRPr>
          </a:p>
          <a:p>
            <a:pPr lvl="4" eaLnBrk="1" hangingPunct="1"/>
            <a:r>
              <a:rPr lang="tr-TR" sz="3200" dirty="0" err="1">
                <a:latin typeface="Constantia" panose="02030602050306030303" pitchFamily="18" charset="0"/>
              </a:rPr>
              <a:t>Ho</a:t>
            </a:r>
            <a:r>
              <a:rPr lang="tr-TR" sz="3200" dirty="0">
                <a:latin typeface="Constantia" panose="02030602050306030303" pitchFamily="18" charset="0"/>
              </a:rPr>
              <a:t> : </a:t>
            </a:r>
            <a:r>
              <a:rPr lang="el-GR" sz="3200" dirty="0">
                <a:latin typeface="Constantia" panose="02030602050306030303" pitchFamily="18" charset="0"/>
              </a:rPr>
              <a:t>μ</a:t>
            </a:r>
            <a:r>
              <a:rPr lang="tr-TR" sz="3200" dirty="0">
                <a:latin typeface="Constantia" panose="02030602050306030303" pitchFamily="18" charset="0"/>
              </a:rPr>
              <a:t> = 65</a:t>
            </a:r>
          </a:p>
          <a:p>
            <a:pPr lvl="4" eaLnBrk="1" hangingPunct="1"/>
            <a:r>
              <a:rPr lang="tr-TR" sz="3200" dirty="0">
                <a:latin typeface="Constantia" panose="02030602050306030303" pitchFamily="18" charset="0"/>
              </a:rPr>
              <a:t>H1 : </a:t>
            </a:r>
            <a:r>
              <a:rPr lang="el-GR" sz="3200" dirty="0">
                <a:latin typeface="Constantia" panose="02030602050306030303" pitchFamily="18" charset="0"/>
              </a:rPr>
              <a:t>μ</a:t>
            </a:r>
            <a:r>
              <a:rPr lang="tr-TR" sz="3200" dirty="0">
                <a:latin typeface="Constantia" panose="02030602050306030303" pitchFamily="18" charset="0"/>
              </a:rPr>
              <a:t> ≠ 65</a:t>
            </a:r>
            <a:endParaRPr lang="en-US" sz="32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799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latin typeface="Constantia" panose="02030602050306030303" pitchFamily="18" charset="0"/>
              </a:rPr>
              <a:t>Hipotez testi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22531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0675" indent="-320675" defTabSz="852488"/>
            <a:r>
              <a:rPr lang="tr-TR" dirty="0" err="1">
                <a:latin typeface="Constantia" panose="02030602050306030303" pitchFamily="18" charset="0"/>
              </a:rPr>
              <a:t>Populasyon</a:t>
            </a:r>
            <a:r>
              <a:rPr lang="tr-TR" dirty="0">
                <a:latin typeface="Constantia" panose="02030602050306030303" pitchFamily="18" charset="0"/>
              </a:rPr>
              <a:t>  parametreleri 	ile ilgili iddia ya da </a:t>
            </a:r>
          </a:p>
          <a:p>
            <a:pPr marL="320675" indent="-320675" defTabSz="852488">
              <a:buNone/>
            </a:pPr>
            <a:r>
              <a:rPr lang="tr-TR" dirty="0">
                <a:latin typeface="Constantia" panose="02030602050306030303" pitchFamily="18" charset="0"/>
              </a:rPr>
              <a:t>	varsayımdır.</a:t>
            </a:r>
          </a:p>
          <a:p>
            <a:pPr marL="320675" indent="-320675" defTabSz="852488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pPr marL="693738" lvl="1" indent="-268288" defTabSz="852488"/>
            <a:r>
              <a:rPr lang="tr-TR" dirty="0" err="1">
                <a:latin typeface="Constantia" panose="02030602050306030303" pitchFamily="18" charset="0"/>
              </a:rPr>
              <a:t>Populasyon</a:t>
            </a:r>
            <a:r>
              <a:rPr lang="tr-TR" dirty="0">
                <a:latin typeface="Constantia" panose="02030602050306030303" pitchFamily="18" charset="0"/>
              </a:rPr>
              <a:t> ortalaması ya da </a:t>
            </a:r>
            <a:r>
              <a:rPr lang="tr-TR" dirty="0" err="1">
                <a:latin typeface="Constantia" panose="02030602050306030303" pitchFamily="18" charset="0"/>
              </a:rPr>
              <a:t>varyansı</a:t>
            </a:r>
            <a:r>
              <a:rPr lang="tr-TR" dirty="0">
                <a:latin typeface="Constantia" panose="02030602050306030303" pitchFamily="18" charset="0"/>
              </a:rPr>
              <a:t> oranı</a:t>
            </a:r>
          </a:p>
          <a:p>
            <a:pPr marL="693738" lvl="1" indent="-268288" defTabSz="852488">
              <a:buNone/>
            </a:pPr>
            <a:r>
              <a:rPr lang="tr-TR" dirty="0">
                <a:latin typeface="Constantia" panose="02030602050306030303" pitchFamily="18" charset="0"/>
              </a:rPr>
              <a:t>	</a:t>
            </a:r>
            <a:r>
              <a:rPr lang="tr-TR" dirty="0" err="1">
                <a:latin typeface="Constantia" panose="02030602050306030303" pitchFamily="18" charset="0"/>
              </a:rPr>
              <a:t>populasyon</a:t>
            </a:r>
            <a:r>
              <a:rPr lang="tr-TR" dirty="0">
                <a:latin typeface="Constantia" panose="02030602050306030303" pitchFamily="18" charset="0"/>
              </a:rPr>
              <a:t> parametreleridir.</a:t>
            </a:r>
          </a:p>
          <a:p>
            <a:pPr marL="693738" lvl="1" indent="-268288" defTabSz="852488">
              <a:buNone/>
            </a:pPr>
            <a:endParaRPr lang="en-US" dirty="0">
              <a:latin typeface="Constantia" panose="02030602050306030303" pitchFamily="18" charset="0"/>
            </a:endParaRPr>
          </a:p>
          <a:p>
            <a:pPr marL="693738" lvl="1" indent="-268288" defTabSz="852488"/>
            <a:r>
              <a:rPr lang="tr-TR" dirty="0">
                <a:latin typeface="Constantia" panose="02030602050306030303" pitchFamily="18" charset="0"/>
              </a:rPr>
              <a:t>Analizden önce parametre tanımlanmalıdır.</a:t>
            </a:r>
            <a:endParaRPr lang="tr-TR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47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lIns="85342" tIns="42672" rIns="85342" bIns="42672" rtlCol="0" anchor="b">
            <a:normAutofit/>
          </a:bodyPr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Boş Hipotez</a:t>
            </a:r>
            <a:r>
              <a:rPr lang="en-US" dirty="0" smtClean="0">
                <a:latin typeface="Constantia" panose="02030602050306030303" pitchFamily="18" charset="0"/>
              </a:rPr>
              <a:t>, H</a:t>
            </a:r>
            <a:r>
              <a:rPr lang="en-US" baseline="-25000" dirty="0" smtClean="0">
                <a:latin typeface="Constantia" panose="02030602050306030303" pitchFamily="18" charset="0"/>
              </a:rPr>
              <a:t>0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</a:rPr>
              <a:t>Test boş hipotezin doğru olduğu varsayımı ile başlar.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</a:rPr>
              <a:t>Bu birinin suçlu olduğu kanıtlanıncaya kadar suçsuz olduğu yaklaşımına benzemekte.</a:t>
            </a:r>
            <a:endParaRPr lang="en-US" dirty="0" smtClean="0">
              <a:latin typeface="Constantia" panose="020306020503060303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</a:rPr>
              <a:t>Her zaman </a:t>
            </a:r>
            <a:r>
              <a:rPr lang="en-US" dirty="0" smtClean="0">
                <a:latin typeface="Constantia" panose="02030602050306030303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“=</a:t>
            </a:r>
            <a:r>
              <a:rPr lang="tr-TR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,     ,      </a:t>
            </a:r>
            <a:r>
              <a:rPr lang="en-US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” </a:t>
            </a:r>
            <a:r>
              <a:rPr lang="tr-TR" dirty="0" smtClean="0">
                <a:latin typeface="Constantia" panose="02030602050306030303" pitchFamily="18" charset="0"/>
              </a:rPr>
              <a:t>işaretleri ile belirtilir.</a:t>
            </a:r>
            <a:endParaRPr lang="en-US" dirty="0" smtClean="0">
              <a:latin typeface="Constantia" panose="02030602050306030303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dirty="0" smtClean="0">
                <a:latin typeface="Constantia" panose="02030602050306030303" pitchFamily="18" charset="0"/>
              </a:rPr>
              <a:t>Reddedilebilir ya da edilmeyebilir.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5591945" y="3429000"/>
          <a:ext cx="3206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4" imgW="126720" imgH="152280" progId="">
                  <p:embed/>
                </p:oleObj>
              </mc:Choice>
              <mc:Fallback>
                <p:oleObj name="Equation" r:id="rId4" imgW="126720" imgH="1522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945" y="3429000"/>
                        <a:ext cx="320675" cy="385762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5015880" y="3429000"/>
          <a:ext cx="317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6" imgW="126720" imgH="152280" progId="">
                  <p:embed/>
                </p:oleObj>
              </mc:Choice>
              <mc:Fallback>
                <p:oleObj name="Equation" r:id="rId6" imgW="126720" imgH="1522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5880" y="3429000"/>
                        <a:ext cx="317500" cy="3810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0316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Alternatif Hipotez</a:t>
            </a:r>
            <a:r>
              <a:rPr lang="en-US" dirty="0" smtClean="0">
                <a:latin typeface="Constantia" panose="02030602050306030303" pitchFamily="18" charset="0"/>
              </a:rPr>
              <a:t>, H</a:t>
            </a:r>
            <a:r>
              <a:rPr lang="tr-TR" baseline="-25000" dirty="0" smtClean="0">
                <a:latin typeface="Constantia" panose="02030602050306030303" pitchFamily="18" charset="0"/>
              </a:rPr>
              <a:t>a</a:t>
            </a:r>
            <a:endParaRPr lang="en-US" baseline="-25000" dirty="0" smtClean="0">
              <a:latin typeface="Constantia" panose="02030602050306030303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90800" y="1676401"/>
            <a:ext cx="7391400" cy="4532313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tr-TR" dirty="0" smtClean="0">
                <a:latin typeface="Constantia" panose="02030602050306030303" pitchFamily="18" charset="0"/>
              </a:rPr>
              <a:t>Boş hipotezin tersidir.</a:t>
            </a:r>
            <a:endParaRPr lang="en-US" dirty="0" smtClean="0">
              <a:latin typeface="Constantia" panose="02030602050306030303" pitchFamily="18" charset="0"/>
            </a:endParaRPr>
          </a:p>
          <a:p>
            <a:pPr lvl="1" eaLnBrk="1" hangingPunct="1"/>
            <a:r>
              <a:rPr lang="tr-TR" dirty="0" smtClean="0">
                <a:latin typeface="Constantia" panose="02030602050306030303" pitchFamily="18" charset="0"/>
              </a:rPr>
              <a:t>Örnek</a:t>
            </a:r>
            <a:r>
              <a:rPr lang="en-US" dirty="0" smtClean="0">
                <a:latin typeface="Constantia" panose="02030602050306030303" pitchFamily="18" charset="0"/>
              </a:rPr>
              <a:t>: </a:t>
            </a:r>
            <a:r>
              <a:rPr lang="tr-TR" dirty="0" smtClean="0">
                <a:latin typeface="Constantia" panose="02030602050306030303" pitchFamily="18" charset="0"/>
              </a:rPr>
              <a:t>Türkiye’de bir eve düşen televizyon sayısı</a:t>
            </a:r>
            <a:r>
              <a:rPr lang="en-US" dirty="0" smtClean="0">
                <a:latin typeface="Constantia" panose="02030602050306030303" pitchFamily="18" charset="0"/>
              </a:rPr>
              <a:t> </a:t>
            </a:r>
            <a:r>
              <a:rPr lang="tr-TR" dirty="0" smtClean="0">
                <a:latin typeface="Constantia" panose="02030602050306030303" pitchFamily="18" charset="0"/>
              </a:rPr>
              <a:t>3’den küçüktür</a:t>
            </a:r>
            <a:r>
              <a:rPr lang="en-US" dirty="0" smtClean="0">
                <a:latin typeface="Constantia" panose="02030602050306030303" pitchFamily="18" charset="0"/>
              </a:rPr>
              <a:t> (</a:t>
            </a:r>
            <a:r>
              <a:rPr lang="tr-TR" dirty="0" smtClean="0">
                <a:latin typeface="Constantia" panose="02030602050306030303" pitchFamily="18" charset="0"/>
              </a:rPr>
              <a:t>  </a:t>
            </a:r>
            <a:r>
              <a:rPr lang="en-US" dirty="0" smtClean="0">
                <a:latin typeface="Constantia" panose="02030602050306030303" pitchFamily="18" charset="0"/>
              </a:rPr>
              <a:t>                 </a:t>
            </a:r>
            <a:r>
              <a:rPr lang="tr-TR" dirty="0" smtClean="0">
                <a:latin typeface="Constantia" panose="02030602050306030303" pitchFamily="18" charset="0"/>
              </a:rPr>
              <a:t>       </a:t>
            </a:r>
            <a:r>
              <a:rPr lang="en-US" dirty="0" smtClean="0">
                <a:latin typeface="Constantia" panose="02030602050306030303" pitchFamily="18" charset="0"/>
              </a:rPr>
              <a:t>)</a:t>
            </a:r>
          </a:p>
          <a:p>
            <a:pPr eaLnBrk="1" hangingPunct="1"/>
            <a:endParaRPr lang="en-US" dirty="0" smtClean="0">
              <a:latin typeface="Constantia" panose="02030602050306030303" pitchFamily="18" charset="0"/>
            </a:endParaRP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</a:rPr>
              <a:t>Hiçbir zaman</a:t>
            </a:r>
            <a:r>
              <a:rPr lang="en-US" dirty="0" smtClean="0">
                <a:latin typeface="Constantia" panose="02030602050306030303" pitchFamily="18" charset="0"/>
              </a:rPr>
              <a:t> “=” </a:t>
            </a:r>
            <a:r>
              <a:rPr lang="tr-TR" dirty="0" smtClean="0">
                <a:latin typeface="Constantia" panose="02030602050306030303" pitchFamily="18" charset="0"/>
              </a:rPr>
              <a:t>işareti ile belirtilmez.</a:t>
            </a:r>
            <a:endParaRPr lang="en-US" dirty="0" smtClean="0">
              <a:latin typeface="Constantia" panose="02030602050306030303" pitchFamily="18" charset="0"/>
            </a:endParaRP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</a:rPr>
              <a:t>Kabul edilebilir ya da edilmeyebilir.</a:t>
            </a:r>
            <a:endParaRPr lang="en-US" dirty="0" smtClean="0">
              <a:latin typeface="Constantia" panose="02030602050306030303" pitchFamily="18" charset="0"/>
            </a:endParaRPr>
          </a:p>
          <a:p>
            <a:pPr eaLnBrk="1" hangingPunct="1"/>
            <a:r>
              <a:rPr lang="tr-TR" dirty="0" smtClean="0">
                <a:latin typeface="Constantia" panose="02030602050306030303" pitchFamily="18" charset="0"/>
              </a:rPr>
              <a:t>Araştırmacı tarafından doğru olduğuna inanılan hipotezdir.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6418264" y="2620964"/>
          <a:ext cx="16779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647640" imgH="228600" progId="">
                  <p:embed/>
                </p:oleObj>
              </mc:Choice>
              <mc:Fallback>
                <p:oleObj name="Equation" r:id="rId4" imgW="647640" imgH="2286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264" y="2620964"/>
                        <a:ext cx="1677987" cy="59372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029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Constantia" panose="02030602050306030303" pitchFamily="18" charset="0"/>
              </a:rPr>
              <a:t>Boş ve alternatif hipotez örnekleri</a:t>
            </a:r>
            <a:endParaRPr lang="en-US" dirty="0" smtClean="0">
              <a:latin typeface="Constantia" panose="02030602050306030303" pitchFamily="18" charset="0"/>
            </a:endParaRP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324226" y="1981200"/>
          <a:ext cx="5541963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2565360" imgH="1904760" progId="">
                  <p:embed/>
                </p:oleObj>
              </mc:Choice>
              <mc:Fallback>
                <p:oleObj name="Equation" r:id="rId4" imgW="2565360" imgH="1904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10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6" y="1981200"/>
                        <a:ext cx="5541963" cy="41148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45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844</Words>
  <Application>Microsoft Office PowerPoint</Application>
  <PresentationFormat>Geniş ekran</PresentationFormat>
  <Paragraphs>99</Paragraphs>
  <Slides>20</Slides>
  <Notes>20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9" baseType="lpstr">
      <vt:lpstr>Arial</vt:lpstr>
      <vt:lpstr>Bell MT</vt:lpstr>
      <vt:lpstr>Calibri</vt:lpstr>
      <vt:lpstr>Calibri Light</vt:lpstr>
      <vt:lpstr>Constantia</vt:lpstr>
      <vt:lpstr>Times New Roman</vt:lpstr>
      <vt:lpstr>Wingdings</vt:lpstr>
      <vt:lpstr>Office Teması</vt:lpstr>
      <vt:lpstr>Equation</vt:lpstr>
      <vt:lpstr>ANT 339 İSTATİSTİĞE GİRİŞ   XI. HAFTA</vt:lpstr>
      <vt:lpstr>HİPOTEZ TESTLERİ</vt:lpstr>
      <vt:lpstr>HİPOTEZ NEDİR?</vt:lpstr>
      <vt:lpstr>HİPOTEZ TESTİ</vt:lpstr>
      <vt:lpstr>PowerPoint Sunusu</vt:lpstr>
      <vt:lpstr>Hipotez testi</vt:lpstr>
      <vt:lpstr>Boş Hipotez, H0</vt:lpstr>
      <vt:lpstr>Alternatif Hipotez, Ha</vt:lpstr>
      <vt:lpstr>Boş ve alternatif hipotez örnekleri</vt:lpstr>
      <vt:lpstr>Hipotez Testinin Aşamaları</vt:lpstr>
      <vt:lpstr>PowerPoint Sunusu</vt:lpstr>
      <vt:lpstr>PowerPoint Sunusu</vt:lpstr>
      <vt:lpstr>PowerPoint Sunusu</vt:lpstr>
      <vt:lpstr>1‐)Null ve Alternatif Hipotezleri Belirlemek</vt:lpstr>
      <vt:lpstr>2‐)Önem Derecesini(α)Belirlemek</vt:lpstr>
      <vt:lpstr>3‐)Hipotez Testinin Yönünü Belirlemek</vt:lpstr>
      <vt:lpstr>PowerPoint Sunusu</vt:lpstr>
      <vt:lpstr>4‐)Kritik Değeri veya Değerleri Belirlemek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IX. HAFTA</dc:title>
  <dc:creator>Başak</dc:creator>
  <cp:lastModifiedBy>Başak</cp:lastModifiedBy>
  <cp:revision>5</cp:revision>
  <dcterms:created xsi:type="dcterms:W3CDTF">2020-02-11T07:52:36Z</dcterms:created>
  <dcterms:modified xsi:type="dcterms:W3CDTF">2020-02-11T08:38:01Z</dcterms:modified>
</cp:coreProperties>
</file>