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64" r:id="rId3"/>
    <p:sldId id="265" r:id="rId4"/>
    <p:sldId id="266" r:id="rId5"/>
    <p:sldId id="267" r:id="rId6"/>
    <p:sldId id="271" r:id="rId7"/>
    <p:sldId id="272" r:id="rId8"/>
    <p:sldId id="273" r:id="rId9"/>
    <p:sldId id="274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3" r:id="rId22"/>
    <p:sldId id="294" r:id="rId23"/>
    <p:sldId id="295" r:id="rId24"/>
    <p:sldId id="296" r:id="rId25"/>
    <p:sldId id="326" r:id="rId26"/>
    <p:sldId id="269" r:id="rId27"/>
    <p:sldId id="337" r:id="rId28"/>
    <p:sldId id="33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341"/>
    <p:restoredTop sz="94615"/>
  </p:normalViewPr>
  <p:slideViewPr>
    <p:cSldViewPr snapToGrid="0" snapToObjects="1">
      <p:cViewPr varScale="1">
        <p:scale>
          <a:sx n="101" d="100"/>
          <a:sy n="101" d="100"/>
        </p:scale>
        <p:origin x="138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E3D92-51E2-47D4-A53D-22B06E681237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089E9-6EEC-4A99-BB43-771894969E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889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9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4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4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2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04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42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5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4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5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8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2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0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ubitak.gov.tr/sites/default/files/etik_onay_bilgi_notu_23_07_13.pdf" TargetMode="External"/><Relationship Id="rId4" Type="http://schemas.openxmlformats.org/officeDocument/2006/relationships/hyperlink" Target="http://tubitak.gov.tr/sites/default/files/yasal_izin_bilgi_notu_16_05_2016.pdf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2713" y="492370"/>
            <a:ext cx="9661891" cy="1581926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Tarla Denemelerinin Planlanması ve Değerlendirilmesi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8934" y="4845751"/>
            <a:ext cx="9144000" cy="1462635"/>
          </a:xfrm>
        </p:spPr>
        <p:txBody>
          <a:bodyPr/>
          <a:lstStyle/>
          <a:p>
            <a:r>
              <a:rPr lang="en-US" dirty="0" err="1"/>
              <a:t>Cengiz</a:t>
            </a:r>
            <a:r>
              <a:rPr lang="en-US" dirty="0"/>
              <a:t> SANCAK</a:t>
            </a:r>
            <a:r>
              <a:rPr lang="tr-TR" dirty="0"/>
              <a:t>, Prof.Dr.</a:t>
            </a:r>
          </a:p>
          <a:p>
            <a:r>
              <a:rPr lang="tr-TR" dirty="0"/>
              <a:t>www.cengizsancak.com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656" y="2266849"/>
            <a:ext cx="9548687" cy="23243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1386" y="3526835"/>
            <a:ext cx="3812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>
                <a:solidFill>
                  <a:schemeClr val="bg1"/>
                </a:solidFill>
              </a:rPr>
              <a:t>Class Code: rz2tuce</a:t>
            </a:r>
          </a:p>
        </p:txBody>
      </p:sp>
    </p:spTree>
    <p:extLst>
      <p:ext uri="{BB962C8B-B14F-4D97-AF65-F5344CB8AC3E}">
        <p14:creationId xmlns:p14="http://schemas.microsoft.com/office/powerpoint/2010/main" val="573018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0B953-BC1D-D942-A331-2F2FF6309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Ar-Ge’nin Üç Ayağı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B13D0-FE0E-764E-B857-91A0100AD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3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Ar-Ge teriminin kapsadığı </a:t>
            </a:r>
            <a:r>
              <a:rPr lang="tr-TR" sz="336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üç</a:t>
            </a:r>
            <a:r>
              <a:rPr lang="tr-TR" sz="33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temel faaliyet:</a:t>
            </a:r>
          </a:p>
          <a:p>
            <a:pPr marL="0" indent="0">
              <a:buNone/>
            </a:pPr>
            <a:endParaRPr lang="tr-TR" sz="336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234440" indent="-1234440">
              <a:buNone/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•Temel Araştırma</a:t>
            </a:r>
          </a:p>
          <a:p>
            <a:pPr marL="1234440" indent="-1234440">
              <a:buNone/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•Uygulamalı Araştırma</a:t>
            </a:r>
          </a:p>
          <a:p>
            <a:pPr marL="1234440" indent="-1234440">
              <a:buNone/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• Deneysel Geliştirme</a:t>
            </a: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8165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E64D8-CDA5-4F4D-B0EA-885216506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Temel Araştırma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B965E-E120-B341-9893-2C5CBF25A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5000"/>
              </a:lnSpc>
              <a:buNone/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Temel araştırma,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görünürde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herhangi bir özel uygulaması veya kullanımı bulunmayan ve öncelikle olgu ve gözlemlenebilir gerçeklerin temellerine ait yeni bilgiler edinmek için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yürütülen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deneysel veya teorik çalışmalardır.</a:t>
            </a: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0426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E64D8-CDA5-4F4D-B0EA-885216506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Temel Araştırma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82A99E3-E1A2-DF4A-88D4-344AFEC1A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980" y="1480667"/>
            <a:ext cx="9464040" cy="505013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5000"/>
              </a:lnSpc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Hipotez, teori veya yasaları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formüle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etmek ve test etmek amacıyla özellikleri, yapıları ve ilişkileri analiz eder.</a:t>
            </a:r>
          </a:p>
          <a:p>
            <a:pPr>
              <a:lnSpc>
                <a:spcPct val="125000"/>
              </a:lnSpc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Sonuçları genellikle satılmaz, bilimsel dergilerde yayımlanır veya ilgilenen meslektaşlara dağıtılır.</a:t>
            </a:r>
          </a:p>
          <a:p>
            <a:pPr>
              <a:lnSpc>
                <a:spcPct val="125000"/>
              </a:lnSpc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Temel araştırmada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biliminsanları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kendi hedeflerini belirlemede kısmen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özgürdür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Genellikle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yükseköğretim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sektöründe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belli bir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ölçüde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devlet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sektöründe</a:t>
            </a:r>
            <a:endParaRPr lang="tr-TR" sz="288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11480" lvl="1" indent="0">
              <a:lnSpc>
                <a:spcPct val="125000"/>
              </a:lnSpc>
              <a:buNone/>
            </a:pPr>
            <a:r>
              <a:rPr lang="tr-TR" sz="2520" b="1" dirty="0" err="1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Türleri</a:t>
            </a:r>
            <a:r>
              <a:rPr lang="tr-TR" sz="2520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</a:p>
          <a:p>
            <a:pPr marL="411480" lvl="1" indent="0">
              <a:lnSpc>
                <a:spcPct val="125000"/>
              </a:lnSpc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• </a:t>
            </a: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Salt temel araştırma: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uzun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süreli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ekonomik veya sosyal fayda beklemeksizin veya sonuçlarının pratikteki sorunlara uygulanması veya uygulamalarından sorumlu olan sektörlere aktarılması için herhangi bir çaba harcamaksızın, sadece bilginin ilerlemesi için gerçekleştirilir.</a:t>
            </a:r>
          </a:p>
          <a:p>
            <a:pPr marL="411480" lvl="1" indent="0">
              <a:lnSpc>
                <a:spcPct val="125000"/>
              </a:lnSpc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• </a:t>
            </a:r>
            <a:r>
              <a:rPr lang="tr-TR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Güdümlu</a:t>
            </a: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̈ temel araştırma: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bilinen veya beklenen, mevcut veya gelecekteki sorun veya olasılıkların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çözümünde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temel alınabileceği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düşünülen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geniş bir bilgi tabanı oluşturacağı beklentisiyle gerçekleştirilir. (Örnek: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nanoteknoloji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konulu kamusal araştırma programları, yakıt pilleri teknolojisiyle ilgili araştırmalar)</a:t>
            </a:r>
          </a:p>
        </p:txBody>
      </p:sp>
    </p:spTree>
    <p:extLst>
      <p:ext uri="{BB962C8B-B14F-4D97-AF65-F5344CB8AC3E}">
        <p14:creationId xmlns:p14="http://schemas.microsoft.com/office/powerpoint/2010/main" val="1621921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E64D8-CDA5-4F4D-B0EA-885216506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Temel Araştırma Örnekleri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4885AF-5602-F94C-B4D7-31BFAF902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980" y="1493888"/>
            <a:ext cx="9464040" cy="4683076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Farklı bölgelerde doğal olarak yetişen </a:t>
            </a:r>
            <a:r>
              <a:rPr lang="tr-TR" sz="2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Festuca</a:t>
            </a:r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türlerinin yakın akrabalık ilişkilerinin incelenmesi.</a:t>
            </a:r>
          </a:p>
          <a:p>
            <a:r>
              <a:rPr lang="tr-TR" sz="2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Bembecia</a:t>
            </a:r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tr-TR" sz="2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spropigera</a:t>
            </a:r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böceği yaşam döngüsünün incelenmesi.</a:t>
            </a:r>
          </a:p>
          <a:p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Bir antikor </a:t>
            </a:r>
            <a:r>
              <a:rPr lang="tr-TR" sz="2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molekülünün</a:t>
            </a:r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aminoasit dizisinin belirlenmesi</a:t>
            </a:r>
          </a:p>
          <a:p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Kuantum hesaplaması ve kuantum bilgi teorisi gibi alternatif hesaplama yöntemlerinin aranması</a:t>
            </a:r>
          </a:p>
          <a:p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Ekonomik koşullar ile sosyal gelişme arasındaki </a:t>
            </a:r>
            <a:r>
              <a:rPr lang="tr-TR" sz="2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nedensel</a:t>
            </a:r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ilişkinin incelenmesi</a:t>
            </a:r>
          </a:p>
          <a:p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Ailenin geçmişte ve </a:t>
            </a:r>
            <a:r>
              <a:rPr lang="tr-TR" sz="2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günümüzde</a:t>
            </a:r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farklı uygarlıklardaki </a:t>
            </a:r>
            <a:r>
              <a:rPr lang="tr-TR" sz="2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rolünün</a:t>
            </a:r>
            <a:r>
              <a:rPr lang="tr-TR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incelenmesi</a:t>
            </a: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4300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BCD46-5E1C-B94D-A711-C68C0EA13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Uygulamalı Araştırma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CE6CD-F8D5-7044-86B2-8B63E54A9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5000"/>
              </a:lnSpc>
              <a:buNone/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Uygulamalı araştırma da yeni bilgi elde etmek amacıyla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üstlenilen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özgün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bir araştırmadır.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Bununla birlikte, </a:t>
            </a:r>
            <a:r>
              <a:rPr lang="tr-TR" sz="2880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öncelikle belirli bir pratik amaç veya hedefe 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yöneliktir.</a:t>
            </a: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5322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BCD46-5E1C-B94D-A711-C68C0EA13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Uygulamalı Araştırma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BF3F11-4CAA-3547-BF67-D0CF11C23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4924" y="1454228"/>
            <a:ext cx="9782152" cy="47491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880" b="1" dirty="0" err="1">
                <a:solidFill>
                  <a:srgbClr val="C00000"/>
                </a:solidFill>
              </a:rPr>
              <a:t>Yürütülme</a:t>
            </a:r>
            <a:r>
              <a:rPr lang="tr-TR" sz="2880" b="1" dirty="0">
                <a:solidFill>
                  <a:srgbClr val="C00000"/>
                </a:solidFill>
              </a:rPr>
              <a:t> sebepleri:</a:t>
            </a:r>
          </a:p>
          <a:p>
            <a:pPr marL="411480" lvl="1" indent="0">
              <a:buNone/>
            </a:pPr>
            <a:r>
              <a:rPr lang="tr-TR" sz="2040" dirty="0"/>
              <a:t>• </a:t>
            </a:r>
            <a:r>
              <a:rPr lang="tr-TR" sz="2640" dirty="0"/>
              <a:t>Temel araştırma bulgularının olası kullanımlarını belirlemek</a:t>
            </a:r>
          </a:p>
          <a:p>
            <a:pPr marL="411480" lvl="1" indent="0">
              <a:buNone/>
            </a:pPr>
            <a:r>
              <a:rPr lang="tr-TR" sz="2640" dirty="0"/>
              <a:t>• Belirli ve önceden tanımlanmış hedeflere ulaşmanın yeni yöntem veya yollarını belirlemek</a:t>
            </a:r>
          </a:p>
          <a:p>
            <a:r>
              <a:rPr lang="tr-TR" sz="2880" b="1" dirty="0">
                <a:solidFill>
                  <a:schemeClr val="accent6">
                    <a:lumMod val="75000"/>
                  </a:schemeClr>
                </a:solidFill>
              </a:rPr>
              <a:t>Ticari </a:t>
            </a:r>
            <a:r>
              <a:rPr lang="tr-TR" sz="2880" b="1" dirty="0" err="1">
                <a:solidFill>
                  <a:schemeClr val="accent6">
                    <a:lumMod val="75000"/>
                  </a:schemeClr>
                </a:solidFill>
              </a:rPr>
              <a:t>teşebbüs</a:t>
            </a:r>
            <a:r>
              <a:rPr lang="tr-TR" sz="288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880" b="1" dirty="0" err="1">
                <a:solidFill>
                  <a:schemeClr val="accent6">
                    <a:lumMod val="75000"/>
                  </a:schemeClr>
                </a:solidFill>
              </a:rPr>
              <a:t>sektöründe</a:t>
            </a:r>
            <a:r>
              <a:rPr lang="tr-TR" sz="2880" b="1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tr-TR" sz="2880" dirty="0"/>
              <a:t>çoğunlukla temel araştırma programının umut verici sonuçlarını araştırmak </a:t>
            </a:r>
            <a:r>
              <a:rPr lang="tr-TR" sz="2880" dirty="0" err="1"/>
              <a:t>üzere</a:t>
            </a:r>
            <a:r>
              <a:rPr lang="tr-TR" sz="2880" dirty="0"/>
              <a:t> yeni bir projenin oluşturulmasıyla</a:t>
            </a:r>
          </a:p>
          <a:p>
            <a:r>
              <a:rPr lang="tr-TR" sz="2880" dirty="0"/>
              <a:t>Sonuçlarının öncelikle tek veya sınırlı sayıda </a:t>
            </a:r>
            <a:r>
              <a:rPr lang="tr-TR" sz="2880" dirty="0" err="1"/>
              <a:t>ürün</a:t>
            </a:r>
            <a:r>
              <a:rPr lang="tr-TR" sz="2880" dirty="0"/>
              <a:t>, işlem, yöntem veya sistem için geçerli olması</a:t>
            </a:r>
          </a:p>
          <a:p>
            <a:r>
              <a:rPr lang="tr-TR" sz="2880" dirty="0"/>
              <a:t>Fikirlere işlevsel bir biçim vermesi</a:t>
            </a:r>
          </a:p>
          <a:p>
            <a:r>
              <a:rPr lang="tr-TR" sz="2880" dirty="0"/>
              <a:t>Elde edilen bilginin çoğunlukla </a:t>
            </a:r>
            <a:r>
              <a:rPr lang="tr-TR" sz="2880" b="1" dirty="0">
                <a:solidFill>
                  <a:srgbClr val="0070C0"/>
                </a:solidFill>
              </a:rPr>
              <a:t>patent</a:t>
            </a:r>
            <a:r>
              <a:rPr lang="tr-TR" sz="2880" dirty="0"/>
              <a:t> altına alınması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8879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BCD46-5E1C-B94D-A711-C68C0EA13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Uygulamalı Araştırma Örnekleri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3661D-6735-8549-AC75-C6ADE7163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980" y="1507109"/>
            <a:ext cx="9464040" cy="4669855"/>
          </a:xfrm>
        </p:spPr>
        <p:txBody>
          <a:bodyPr>
            <a:normAutofit fontScale="92500" lnSpcReduction="10000"/>
          </a:bodyPr>
          <a:lstStyle/>
          <a:p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Mera tipi yonca geliştirilmesi</a:t>
            </a:r>
          </a:p>
          <a:p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Yerli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hibrit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çeşitlerin ıslahı</a:t>
            </a:r>
          </a:p>
          <a:p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Çeşitli hastalıkların antikorları arasında ayrım yapmak amacıyla gerçekleştirilen araştırmalar</a:t>
            </a:r>
          </a:p>
          <a:p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Böceklere dayanıklı korunga bitkisi geliştirilmesi </a:t>
            </a:r>
          </a:p>
          <a:p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Tarımı desteklemek ve sınai bölgelerdeki sosyal çatışmaları engellemek için, tarım çalışanlarının kırdan kente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göçünu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̈ durduracak bir programı hazırlamak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üzere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bu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göçün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ekonomik ve sosyal nedenlerinin incelenmesi</a:t>
            </a:r>
          </a:p>
          <a:p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Uygun sosyal önlemleri hazırlamak amacıyla ailenin günümüzde belli bir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ülke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veya bölgedeki rol ve konumunun incelenmesi</a:t>
            </a: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2502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FD6CE-6C86-4A44-8568-8B8FC5CC1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Deneysel Geliştirme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2CA4E-CDD9-864E-AE5C-7C8EAF24E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880" dirty="0">
                <a:latin typeface=""/>
              </a:rPr>
              <a:t>Ara</a:t>
            </a:r>
            <a:r>
              <a:rPr lang="tr-TR" sz="2880" dirty="0">
                <a:latin typeface="pMóÌ˛"/>
              </a:rPr>
              <a:t>ş</a:t>
            </a:r>
            <a:r>
              <a:rPr lang="tr-TR" sz="2880" dirty="0">
                <a:latin typeface=""/>
              </a:rPr>
              <a:t>tırma ve/veya pratik deneyimden elde edilen mevcut bilgiden yararlanarak yeni malzemeler, yeni </a:t>
            </a:r>
            <a:r>
              <a:rPr lang="tr-TR" sz="2880" dirty="0" err="1">
                <a:latin typeface=""/>
              </a:rPr>
              <a:t>ürünler</a:t>
            </a:r>
            <a:r>
              <a:rPr lang="tr-TR" sz="2880" dirty="0">
                <a:latin typeface=""/>
              </a:rPr>
              <a:t> ya da cihazlar </a:t>
            </a:r>
            <a:r>
              <a:rPr lang="tr-TR" sz="2880" dirty="0" err="1">
                <a:latin typeface=""/>
              </a:rPr>
              <a:t>üretmeye</a:t>
            </a:r>
            <a:r>
              <a:rPr lang="tr-TR" sz="2880" dirty="0">
                <a:latin typeface=""/>
              </a:rPr>
              <a:t>; yeni </a:t>
            </a:r>
            <a:r>
              <a:rPr lang="tr-TR" sz="2880" dirty="0" err="1">
                <a:latin typeface=""/>
              </a:rPr>
              <a:t>süreçler</a:t>
            </a:r>
            <a:r>
              <a:rPr lang="tr-TR" sz="2880" dirty="0">
                <a:latin typeface=""/>
              </a:rPr>
              <a:t>, sistemler ve hizmetler tesis etmeye ya da halen </a:t>
            </a:r>
            <a:r>
              <a:rPr lang="tr-TR" sz="2880" dirty="0" err="1">
                <a:latin typeface=""/>
              </a:rPr>
              <a:t>üretilmi</a:t>
            </a:r>
            <a:r>
              <a:rPr lang="tr-TR" sz="2880" dirty="0" err="1">
                <a:latin typeface="pMóÌ˛"/>
              </a:rPr>
              <a:t>ş</a:t>
            </a:r>
            <a:r>
              <a:rPr lang="tr-TR" sz="2880" dirty="0">
                <a:latin typeface="pMóÌ˛"/>
              </a:rPr>
              <a:t> </a:t>
            </a:r>
            <a:r>
              <a:rPr lang="tr-TR" sz="2880" dirty="0">
                <a:latin typeface=""/>
              </a:rPr>
              <a:t>veya kurulmu</a:t>
            </a:r>
            <a:r>
              <a:rPr lang="tr-TR" sz="2880" dirty="0">
                <a:latin typeface="pMóÌ˛"/>
              </a:rPr>
              <a:t>ş </a:t>
            </a:r>
            <a:r>
              <a:rPr lang="tr-TR" sz="2880" dirty="0">
                <a:latin typeface=""/>
              </a:rPr>
              <a:t>olanları önemli </a:t>
            </a:r>
            <a:r>
              <a:rPr lang="tr-TR" sz="2880" dirty="0" err="1">
                <a:latin typeface=""/>
              </a:rPr>
              <a:t>ölçüde</a:t>
            </a:r>
            <a:r>
              <a:rPr lang="tr-TR" sz="2880" dirty="0">
                <a:latin typeface=""/>
              </a:rPr>
              <a:t> geli</a:t>
            </a:r>
            <a:r>
              <a:rPr lang="tr-TR" sz="2880" dirty="0">
                <a:latin typeface="pMóÌ˛"/>
              </a:rPr>
              <a:t>ş</a:t>
            </a:r>
            <a:r>
              <a:rPr lang="tr-TR" sz="2880" dirty="0">
                <a:latin typeface=""/>
              </a:rPr>
              <a:t>tirmeye yönelmi</a:t>
            </a:r>
            <a:r>
              <a:rPr lang="tr-TR" sz="2880" dirty="0">
                <a:latin typeface="pMóÌ˛"/>
              </a:rPr>
              <a:t>ş </a:t>
            </a:r>
            <a:r>
              <a:rPr lang="tr-TR" sz="2880" dirty="0">
                <a:latin typeface=""/>
              </a:rPr>
              <a:t>sistemli çalı</a:t>
            </a:r>
            <a:r>
              <a:rPr lang="tr-TR" sz="2880" dirty="0">
                <a:latin typeface="pMóÌ˛"/>
              </a:rPr>
              <a:t>ş</a:t>
            </a:r>
            <a:r>
              <a:rPr lang="tr-TR" sz="2880" dirty="0">
                <a:latin typeface=""/>
              </a:rPr>
              <a:t>madır. </a:t>
            </a:r>
          </a:p>
          <a:p>
            <a:pPr marL="0" indent="0">
              <a:buNone/>
            </a:pPr>
            <a:r>
              <a:rPr lang="tr-TR" sz="2880" dirty="0">
                <a:latin typeface=""/>
              </a:rPr>
              <a:t>Örneğin: TÜBİTAK ARDEB 1005 Destek Programı</a:t>
            </a:r>
          </a:p>
          <a:p>
            <a:pPr marL="0" indent="0">
              <a:buNone/>
              <a:tabLst>
                <a:tab pos="1535430" algn="l"/>
              </a:tabLst>
            </a:pPr>
            <a:r>
              <a:rPr lang="tr-TR" sz="2880" dirty="0">
                <a:latin typeface=""/>
              </a:rPr>
              <a:t>	TÜBİTAK TEYDEB Programları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132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FD6CE-6C86-4A44-8568-8B8FC5CC1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Deneysel Geliştirme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66BE1B-263B-454D-8CD3-1BF33AF77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980" y="1533550"/>
            <a:ext cx="9464040" cy="464341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5000"/>
              </a:lnSpc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Laboratuvar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düzeyinde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optimize edilen işlemin ölçeğini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büyütme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ile bir polimerin olası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üretim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yöntemlerini araştırılması, değerlendirilmesi ve bir olasılık bu polimerden elde edilen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ürünler</a:t>
            </a: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lnSpc>
                <a:spcPct val="125000"/>
              </a:lnSpc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Mevcut radyasyon detektörlerinden daha iyilerini elde etmek için bir kristalin kullanarak bir cihazın hazırlanması</a:t>
            </a:r>
          </a:p>
          <a:p>
            <a:pPr>
              <a:lnSpc>
                <a:spcPct val="125000"/>
              </a:lnSpc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Yapısı hakkındaki bilgiye dayalı olarak belli bir hastalığın antikorunu sentetik bir biçimde oluşturarak, bu sentetik antikorların bazı hastalar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üzerindeki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etkisini klinik olarak test etmek</a:t>
            </a:r>
          </a:p>
          <a:p>
            <a:pPr>
              <a:lnSpc>
                <a:spcPct val="125000"/>
              </a:lnSpc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Yeni uygulama yazılımlarının geliştirilmesi, işletim sistemlerinde ve uygulama programları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üzerinde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yapılan önemli geliştirmeler</a:t>
            </a:r>
          </a:p>
          <a:p>
            <a:pPr>
              <a:lnSpc>
                <a:spcPct val="125000"/>
              </a:lnSpc>
            </a:pP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Büyük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şehirlere olan kırsal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göçu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̈ engellemek için bir mali yardım programının geliştirilmesi ve test edilmesi</a:t>
            </a:r>
          </a:p>
          <a:p>
            <a:pPr>
              <a:lnSpc>
                <a:spcPct val="125000"/>
              </a:lnSpc>
            </a:pP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Düşük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gelirli çalışma gruplarında aile yapısını korumak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üzere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bir programın geliştirilmesi ve test edilmesi</a:t>
            </a:r>
          </a:p>
        </p:txBody>
      </p:sp>
    </p:spTree>
    <p:extLst>
      <p:ext uri="{BB962C8B-B14F-4D97-AF65-F5344CB8AC3E}">
        <p14:creationId xmlns:p14="http://schemas.microsoft.com/office/powerpoint/2010/main" val="2512225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ACC85-B285-E349-8BAF-4FE910E3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Ar-Ge'yi İlgili Diğer Faaliyetlerden Ayırt Etme </a:t>
            </a:r>
            <a:r>
              <a:rPr lang="tr-TR" b="1" dirty="0" err="1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Ölçütleri</a:t>
            </a:r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 NSF (</a:t>
            </a:r>
            <a:r>
              <a:rPr lang="tr-TR" b="1" dirty="0" err="1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National</a:t>
            </a:r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tr-TR" b="1" dirty="0" err="1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Science</a:t>
            </a:r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Foundation) Kuralı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D28DB-F87B-944C-9FD8-2C26A979B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980" y="1825625"/>
            <a:ext cx="967639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Temel amaç;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ürün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veya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süreç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üzerinde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ek teknik iyileştirmeler yapmak olduğunda, yapılan iş, Ar-Ge tanımı içerisinde yer alır. </a:t>
            </a:r>
          </a:p>
          <a:p>
            <a:pPr marL="0" indent="0">
              <a:buNone/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Diğer taraftan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ürün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süreç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veya yaklaşım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büyük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ölçüde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oluşturulmuşsa ve amaç, pazarın gelişmesini sağlamak, yeniden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üretim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planlaması yapmak veya bir </a:t>
            </a:r>
            <a:r>
              <a:rPr lang="tr-TR" sz="288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üretim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veya kontrol sisteminin sorunsuz çalışmasını sağlamak ise, bu iş Ar-Ge kapsamına girmez.</a:t>
            </a:r>
          </a:p>
        </p:txBody>
      </p:sp>
    </p:spTree>
    <p:extLst>
      <p:ext uri="{BB962C8B-B14F-4D97-AF65-F5344CB8AC3E}">
        <p14:creationId xmlns:p14="http://schemas.microsoft.com/office/powerpoint/2010/main" val="2605899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D937C-B7D0-0747-AC4E-A9807D4D2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038" y="769229"/>
            <a:ext cx="9835982" cy="54077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320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Aşağıdaki terimleri tartışalım!</a:t>
            </a:r>
          </a:p>
          <a:p>
            <a:pPr marL="0" indent="0" algn="ctr">
              <a:buNone/>
            </a:pPr>
            <a:endParaRPr lang="tr-TR" sz="336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tr-TR" sz="33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Araştırma ve Geliştirme (AR-GE)</a:t>
            </a:r>
          </a:p>
          <a:p>
            <a:r>
              <a:rPr lang="tr-TR" sz="33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Bilgi</a:t>
            </a:r>
          </a:p>
          <a:p>
            <a:r>
              <a:rPr lang="tr-TR" sz="33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Bilim</a:t>
            </a:r>
          </a:p>
          <a:p>
            <a:r>
              <a:rPr lang="tr-TR" sz="33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Etik</a:t>
            </a:r>
          </a:p>
        </p:txBody>
      </p:sp>
    </p:spTree>
    <p:extLst>
      <p:ext uri="{BB962C8B-B14F-4D97-AF65-F5344CB8AC3E}">
        <p14:creationId xmlns:p14="http://schemas.microsoft.com/office/powerpoint/2010/main" val="4143293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F9183-F0A1-E44C-8FA7-8319D61D8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C000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Araştırma öncesi yasal izinler ve etik onay belgeleri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208559-9359-3544-A653-ACA08564F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9815" y="1690690"/>
            <a:ext cx="3039836" cy="42966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735C3D-B8F2-BB43-B17C-9270185375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6304" y="1690688"/>
            <a:ext cx="3039839" cy="429664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BD65FE-13F7-F140-9CB6-C2993C7D25FB}"/>
              </a:ext>
            </a:extLst>
          </p:cNvPr>
          <p:cNvSpPr txBox="1"/>
          <p:nvPr/>
        </p:nvSpPr>
        <p:spPr>
          <a:xfrm>
            <a:off x="2442061" y="5987333"/>
            <a:ext cx="8980728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160" dirty="0">
                <a:hlinkClick r:id="rId4"/>
              </a:rPr>
              <a:t>http://tubitak.gov.tr/sites/default/files/yasal_izin_bilgi_notu_16_05_2016.pdf</a:t>
            </a:r>
            <a:endParaRPr lang="tr-TR" sz="2160" dirty="0"/>
          </a:p>
          <a:p>
            <a:r>
              <a:rPr lang="tr-TR" sz="2160" dirty="0">
                <a:hlinkClick r:id="rId5"/>
              </a:rPr>
              <a:t>http://tubitak.gov.tr/sites/default/files/etik_onay_bilgi_notu_23_07_13.pdf</a:t>
            </a:r>
            <a:endParaRPr lang="tr-TR" sz="2160" dirty="0"/>
          </a:p>
          <a:p>
            <a:endParaRPr lang="tr-TR" sz="2160" dirty="0"/>
          </a:p>
        </p:txBody>
      </p:sp>
    </p:spTree>
    <p:extLst>
      <p:ext uri="{BB962C8B-B14F-4D97-AF65-F5344CB8AC3E}">
        <p14:creationId xmlns:p14="http://schemas.microsoft.com/office/powerpoint/2010/main" val="176905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A0086-DEBB-3244-9C66-79F6B1D16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3980" y="365125"/>
            <a:ext cx="9464040" cy="1065122"/>
          </a:xfrm>
        </p:spPr>
        <p:txBody>
          <a:bodyPr>
            <a:normAutofit/>
          </a:bodyPr>
          <a:lstStyle/>
          <a:p>
            <a:r>
              <a:rPr lang="tr-TR" sz="3840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Arial" panose="020B0604020202020204" pitchFamily="34" charset="0"/>
              </a:rPr>
              <a:t>BİLİMSEL ARAŞTIRMANIN AŞAMALARI</a:t>
            </a:r>
            <a:endParaRPr lang="tr-TR" sz="3840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63980" y="1340596"/>
            <a:ext cx="94640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16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1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1. Problemi Görme - Gözlem ve Araştırma Konusunun Belirlenmesi</a:t>
            </a:r>
          </a:p>
          <a:p>
            <a:pPr marL="0" indent="0">
              <a:buNone/>
            </a:pPr>
            <a:r>
              <a:rPr lang="tr-TR" sz="21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2. Araştırma Problemini Tanımlama</a:t>
            </a:r>
          </a:p>
          <a:p>
            <a:pPr marL="0" indent="0">
              <a:buNone/>
            </a:pPr>
            <a:r>
              <a:rPr lang="tr-TR" sz="21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3. Konuyla İlişkili Kaynakların Taranması</a:t>
            </a:r>
          </a:p>
          <a:p>
            <a:pPr marL="0" indent="0">
              <a:buNone/>
            </a:pPr>
            <a:r>
              <a:rPr lang="tr-TR" sz="21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4. Hipotezlerin Yazılması</a:t>
            </a:r>
          </a:p>
          <a:p>
            <a:pPr marL="0" indent="0">
              <a:buNone/>
            </a:pPr>
            <a:r>
              <a:rPr lang="tr-TR" sz="21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5. Araştırma Yöntem ve Modelini Belirleme</a:t>
            </a:r>
          </a:p>
          <a:p>
            <a:pPr marL="0" indent="0">
              <a:buNone/>
            </a:pPr>
            <a:r>
              <a:rPr lang="tr-TR" sz="21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6. Verilerin Toplanması ve Analizi</a:t>
            </a:r>
          </a:p>
          <a:p>
            <a:pPr marL="0" indent="0">
              <a:buNone/>
            </a:pPr>
            <a:r>
              <a:rPr lang="tr-TR" sz="21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7. Araştırmanın Sonuçlandırılması ve Araştırma Raporunun Yazılması </a:t>
            </a:r>
          </a:p>
        </p:txBody>
      </p:sp>
    </p:spTree>
    <p:extLst>
      <p:ext uri="{BB962C8B-B14F-4D97-AF65-F5344CB8AC3E}">
        <p14:creationId xmlns:p14="http://schemas.microsoft.com/office/powerpoint/2010/main" val="13557037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F7684-D365-914A-9762-E8DF1ABD2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360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Arial" panose="020B0604020202020204" pitchFamily="34" charset="0"/>
              </a:rPr>
              <a:t>Problemi Görme – </a:t>
            </a:r>
            <a:br>
              <a:rPr lang="tr-TR" sz="3360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Arial" panose="020B0604020202020204" pitchFamily="34" charset="0"/>
              </a:rPr>
            </a:br>
            <a:r>
              <a:rPr lang="tr-TR" sz="3360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Arial" panose="020B0604020202020204" pitchFamily="34" charset="0"/>
              </a:rPr>
              <a:t>Gözlem ve Araştırma Konusunun Belirlenmesi</a:t>
            </a:r>
            <a:endParaRPr lang="tr-TR" sz="3360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sz="216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panose="020B0604020202020204" pitchFamily="34" charset="0"/>
            </a:endParaRPr>
          </a:p>
          <a:p>
            <a:pPr algn="just"/>
            <a:r>
              <a:rPr lang="tr-TR" sz="21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Bilimsel Yöntem en gerçekçi problem çözme yoludur. Bu çerçevede, problemin tespit süreci de en önemli aşamalardan biri olarak ifade edilebilir. </a:t>
            </a:r>
          </a:p>
          <a:p>
            <a:pPr algn="just"/>
            <a:r>
              <a:rPr lang="tr-TR" sz="21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Sağlanan doğru bakış, yani problemin doğru tespit edilmiş olması çözüm için ilk şarttır. </a:t>
            </a:r>
          </a:p>
          <a:p>
            <a:pPr algn="just"/>
            <a:r>
              <a:rPr lang="tr-TR" sz="216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Araştırma konusunun doğru tanımlanması sürecinde ilk yapılması gereken, doğru gözlem, değerlendirme ve ardından genel bir inceleme ile kaynak taraması, uzmanlarla görüşme gibi yöntemlerin kullanıldığı değerlendirme işlemidir.</a:t>
            </a:r>
          </a:p>
        </p:txBody>
      </p:sp>
    </p:spTree>
    <p:extLst>
      <p:ext uri="{BB962C8B-B14F-4D97-AF65-F5344CB8AC3E}">
        <p14:creationId xmlns:p14="http://schemas.microsoft.com/office/powerpoint/2010/main" val="40379753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4886E-3FBD-C449-AA92-86A5DC95E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3980" y="365126"/>
            <a:ext cx="9464040" cy="946840"/>
          </a:xfrm>
        </p:spPr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Arial" panose="020B0604020202020204" pitchFamily="34" charset="0"/>
              </a:rPr>
              <a:t>Araştırma Problemini Tanımlama</a:t>
            </a:r>
            <a:endParaRPr lang="tr-TR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63980" y="1311965"/>
            <a:ext cx="9464040" cy="486499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Konu çerçevesi belirlendikten sonraki aşama, araştırma konusuyla ilgili olarak çözülmek istenen problemi, diğer bir deyişle, araştırma amacını ortaya koymaktır. Problem; kuramlardan, daha önceki araştırmaların bulgularından ve/veya kişisel gözlemlerden yola çıkarak oluşturulabilir.</a:t>
            </a:r>
          </a:p>
          <a:p>
            <a:pPr marL="0" indent="0" algn="just"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Araştırma probleminin bazı kriterleri vardır. Her şey araştırma problemi olarak seçilemez. </a:t>
            </a:r>
          </a:p>
          <a:p>
            <a:pPr marL="0" indent="0" algn="just"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a) Problem, kuramsal açıdan ve/veya uygulama açısından önemli olmalıdır.</a:t>
            </a:r>
          </a:p>
          <a:p>
            <a:pPr marL="0" indent="0" algn="just"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b) Problemin araştırılabilir özellikte olmasına dikkat edilmelidir. </a:t>
            </a: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Araştırılabilirlik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, problemin veri toplama ve analiz etme yoluyla incelenebilecek özellikte olmasıdır.</a:t>
            </a:r>
          </a:p>
          <a:p>
            <a:pPr marL="0" indent="0" algn="just"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anose="020B0604020202020204" pitchFamily="34" charset="0"/>
              </a:rPr>
              <a:t>c) Problemin araştırmacının araştırma becerileri, kaynaklar, zaman vb. özelliklere uygun olmasına özen gösterilmelidir.</a:t>
            </a:r>
          </a:p>
          <a:p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9872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2258" y="750498"/>
            <a:ext cx="10239454" cy="56330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b="1" dirty="0">
                <a:solidFill>
                  <a:srgbClr val="C00000"/>
                </a:solidFill>
                <a:cs typeface="Arial" panose="020B0604020202020204" pitchFamily="34" charset="0"/>
              </a:rPr>
              <a:t>Konuyla İlişkili Kaynakların Taranması</a:t>
            </a:r>
            <a:endParaRPr lang="tr-TR" sz="22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2200" dirty="0">
                <a:cs typeface="Arial" panose="020B0604020202020204" pitchFamily="34" charset="0"/>
              </a:rPr>
              <a:t>Problem ortaya konduktan sonra, konuyla ilişkili kaynaklar taranır; elde edilen kuramsal bulgulara ve araştırma bulgularına dayalı bilgiler bir araya getirilerek kaynak taraması yapılır. Bu çalışma hipotezin yazımı için önemlidir.</a:t>
            </a:r>
          </a:p>
          <a:p>
            <a:pPr marL="0" indent="0" algn="just">
              <a:buNone/>
            </a:pPr>
            <a:endParaRPr lang="tr-TR" sz="2200" b="1" dirty="0"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2200" b="1" dirty="0">
                <a:solidFill>
                  <a:srgbClr val="C00000"/>
                </a:solidFill>
                <a:cs typeface="Arial" panose="020B0604020202020204" pitchFamily="34" charset="0"/>
              </a:rPr>
              <a:t>Hipotezlerin Yazılması</a:t>
            </a:r>
            <a:endParaRPr lang="tr-TR" sz="22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2200" dirty="0">
                <a:solidFill>
                  <a:srgbClr val="0070C0"/>
                </a:solidFill>
                <a:cs typeface="Arial" panose="020B0604020202020204" pitchFamily="34" charset="0"/>
              </a:rPr>
              <a:t>Hipotez, </a:t>
            </a:r>
            <a:r>
              <a:rPr lang="tr-TR" sz="2200" dirty="0">
                <a:cs typeface="Arial" panose="020B0604020202020204" pitchFamily="34" charset="0"/>
              </a:rPr>
              <a:t>araştırmacının araştırmaya başlamadan önce, ön gözlemlerden, olayların irdelenmesinden, kaynak incelemeleri ve tecrübelerden yola çıkarak yürütülen tahmin olarak ifade edilebilir.</a:t>
            </a:r>
          </a:p>
          <a:p>
            <a:pPr marL="0" indent="0" algn="just">
              <a:buNone/>
            </a:pPr>
            <a:r>
              <a:rPr lang="tr-TR" sz="2200" dirty="0">
                <a:cs typeface="Arial" panose="020B0604020202020204" pitchFamily="34" charset="0"/>
              </a:rPr>
              <a:t>İstatistiksel anlamda hipotez bir veya daha fazla ana kütle hakkında ileri sürülen, doğru ya da yanlış olması mümkün olan iddia veya ifadedir. </a:t>
            </a:r>
          </a:p>
          <a:p>
            <a:pPr marL="0" indent="0" algn="just">
              <a:buNone/>
            </a:pPr>
            <a:r>
              <a:rPr lang="tr-TR" sz="2200" dirty="0">
                <a:cs typeface="Arial" panose="020B0604020202020204" pitchFamily="34" charset="0"/>
              </a:rPr>
              <a:t>Hipotez testi bir hipotezin doğruluğundan veya yanlışlığından %100 emin olmak için değil, belli bir ölçüde hatayı içerecek şekilde yapılır. Zaten sınırlı bilgiden verilecek kararda hata payı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44945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A9ABC-D808-EB4E-97AF-7DF8FB4F8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</a:rPr>
              <a:t>Bilim, Araştırma ve İstatistik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261CFA2-E800-8740-ADDC-7FF3844EE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980" y="1848485"/>
            <a:ext cx="94640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İstatistik ile ilgili farklı tanımlar: </a:t>
            </a:r>
          </a:p>
          <a:p>
            <a:r>
              <a:rPr lang="tr-TR" b="1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İstatistik: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Belirli konulardaki bir takım şekiller, grafikler ve rakamları ifade eder.</a:t>
            </a:r>
            <a:endParaRPr lang="tr-TR" dirty="0"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tr-TR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İstatistik bilimi: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Verilerin toplanması, sınıflandırılması ve özetlenmesi; bunların yorumlanma yollarını araştıran bir bilim dalıdır.</a:t>
            </a:r>
          </a:p>
          <a:p>
            <a:pPr>
              <a:lnSpc>
                <a:spcPct val="120000"/>
              </a:lnSpc>
            </a:pPr>
            <a:r>
              <a:rPr lang="tr-TR" b="1" dirty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İstatistik: </a:t>
            </a:r>
            <a:r>
              <a:rPr lang="tr-TR" dirty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Şansa bağlı olarak bulunan örneklerden hesaplanan ortalama, </a:t>
            </a:r>
            <a:r>
              <a:rPr lang="tr-TR" dirty="0" err="1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varyans</a:t>
            </a:r>
            <a:r>
              <a:rPr lang="tr-TR" dirty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regresyon ve korelasyon katsayılardır.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 </a:t>
            </a:r>
          </a:p>
          <a:p>
            <a:pPr marL="0" indent="0">
              <a:lnSpc>
                <a:spcPct val="120000"/>
              </a:lnSpc>
              <a:buNone/>
            </a:pP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88287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87931-7CFC-3544-864B-98098BBB2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Temel Tanımlar</a:t>
            </a:r>
            <a:endParaRPr lang="tr-TR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E67CD-FE0F-5E43-9B4C-3B5928A1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198" y="1400783"/>
            <a:ext cx="9464040" cy="4768398"/>
          </a:xfrm>
        </p:spPr>
        <p:txBody>
          <a:bodyPr>
            <a:normAutofit fontScale="92500" lnSpcReduction="20000"/>
          </a:bodyPr>
          <a:lstStyle/>
          <a:p>
            <a:r>
              <a:rPr lang="tr-TR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Sayısal (kantitatif) değişkenler: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Konuların büyüklüğünü ve miktarını ölçer.</a:t>
            </a:r>
          </a:p>
          <a:p>
            <a:pPr marL="960120" lvl="1" indent="-548640">
              <a:buFont typeface="+mj-lt"/>
              <a:buAutoNum type="arabicPeriod"/>
            </a:pP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11480" lvl="1" indent="0">
              <a:buNone/>
            </a:pPr>
            <a:r>
              <a:rPr lang="en-US" b="1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</a:t>
            </a:r>
            <a:r>
              <a:rPr lang="en-US" b="1" dirty="0" err="1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Sürekli</a:t>
            </a:r>
            <a:r>
              <a:rPr lang="en-US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 </a:t>
            </a:r>
            <a:r>
              <a:rPr lang="en-US" dirty="0" err="1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değişken</a:t>
            </a:r>
            <a:r>
              <a:rPr lang="en-US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İki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değer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arasında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sonsuz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sayıda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değer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alabilen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değişkendir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411480" lvl="1" indent="0">
              <a:buNone/>
            </a:pPr>
            <a:r>
              <a:rPr lang="en-US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Örnek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;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insanların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boyları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veya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ağırlıkları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170 cm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ile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171 cm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arasında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sonsuz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sayıda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ondalıklı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sayılar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bulunur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411480" lvl="1" indent="0">
              <a:buNone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Örnek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Bitki boyu, verim gibi.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60120" lvl="1" indent="-548640">
              <a:buFont typeface="+mj-lt"/>
              <a:buAutoNum type="arabicPeriod"/>
            </a:pP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11480" lvl="1" indent="0">
              <a:buNone/>
            </a:pPr>
            <a:r>
              <a:rPr lang="en-US" b="1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</a:t>
            </a:r>
            <a:r>
              <a:rPr lang="en-US" b="1" dirty="0" err="1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Süreksiz</a:t>
            </a:r>
            <a:r>
              <a:rPr lang="en-US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 </a:t>
            </a:r>
            <a:r>
              <a:rPr lang="en-US" dirty="0" err="1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değişken</a:t>
            </a:r>
            <a:r>
              <a:rPr lang="en-US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Herhangi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iki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değer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arasında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başka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bir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değer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alamayan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sınırlı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sayıda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değer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alabilen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değişkenlerdir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 </a:t>
            </a:r>
          </a:p>
          <a:p>
            <a:pPr marL="411480" lvl="1" indent="0"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Örnek; iki kadının doğurduğu çocuk sayıları farkı, 12 çocuk doğuran ile 11 çocuk doğuran kadının için fark =1’dir. 1,5 veya 1.7 adet çocuk olamaz. </a:t>
            </a:r>
          </a:p>
          <a:p>
            <a:pPr marL="411480" lvl="1" indent="0">
              <a:buNone/>
            </a:pP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11480" lvl="1" indent="0">
              <a:buNone/>
            </a:pPr>
            <a:r>
              <a:rPr lang="tr-TR" b="1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Tartışalım: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0 (sıfır) toplam maddenin yokluğu mudur?</a:t>
            </a:r>
          </a:p>
        </p:txBody>
      </p:sp>
    </p:spTree>
    <p:extLst>
      <p:ext uri="{BB962C8B-B14F-4D97-AF65-F5344CB8AC3E}">
        <p14:creationId xmlns:p14="http://schemas.microsoft.com/office/powerpoint/2010/main" val="28472605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87931-7CFC-3544-864B-98098BBB2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Temel Tanımlar</a:t>
            </a:r>
            <a:endParaRPr lang="tr-TR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E67CD-FE0F-5E43-9B4C-3B5928A1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029" y="1400783"/>
            <a:ext cx="11060349" cy="47683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Örnek, popülasyon, istatistik ve parametre </a:t>
            </a:r>
          </a:p>
          <a:p>
            <a:pPr marL="0" indent="0"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Belirli şartlar altında bir araya gelen materyale istatistik dilinde </a:t>
            </a:r>
            <a:r>
              <a:rPr lang="tr-TR" dirty="0"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popülasyon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denir. </a:t>
            </a:r>
          </a:p>
          <a:p>
            <a:pPr marL="411480" lvl="1" indent="0"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Örnek: Bir coğrafyada yaşayan insan grubu veya bir merada (hayvanların otladığı yer) bulunan bitki grubu popülasyonu temsil eder.</a:t>
            </a:r>
          </a:p>
          <a:p>
            <a:pPr marL="0" indent="0">
              <a:buNone/>
            </a:pPr>
            <a:r>
              <a:rPr lang="tr-TR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Populasyonu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incelemek zordur. Onu temsil eden bir grubu alıp çalışmak daha kolaydır. İncelemek için popülasyonda alınan gruba </a:t>
            </a:r>
            <a:r>
              <a:rPr lang="tr-TR" dirty="0"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örnek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denir. Örnekten hesaplanan bu değerlere </a:t>
            </a:r>
            <a:r>
              <a:rPr lang="tr-TR" dirty="0"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istatistik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bunların karşılığı olan popülasyon değerlerine de </a:t>
            </a:r>
            <a:r>
              <a:rPr lang="tr-TR" dirty="0"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parametre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denir.</a:t>
            </a:r>
          </a:p>
          <a:p>
            <a:pPr marL="0" indent="0">
              <a:buNone/>
            </a:pP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23032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87931-7CFC-3544-864B-98098BBB2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915" y="170572"/>
            <a:ext cx="10515600" cy="889743"/>
          </a:xfrm>
        </p:spPr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Temel Tanımlar</a:t>
            </a:r>
            <a:endParaRPr lang="tr-TR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E67CD-FE0F-5E43-9B4C-3B5928A1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741" y="1060315"/>
            <a:ext cx="11595370" cy="532103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Tanımlayıcı (</a:t>
            </a:r>
            <a:r>
              <a:rPr lang="tr-TR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descriptive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 istatistik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Çalışmadan elde edilen verileri özetleyerek tanımlar. Örneğin </a:t>
            </a:r>
            <a:r>
              <a:rPr lang="tr-TR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ortalama, standart sapma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gibi genel ölçülerini içerir. Bu veriler daha ileri karmaşık istatistiksel konulara katkı sağlamaları bakımından çok önemlidirler.</a:t>
            </a:r>
            <a:endParaRPr lang="tr-TR" b="1" dirty="0">
              <a:solidFill>
                <a:schemeClr val="accent6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Çıkarımsal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(</a:t>
            </a:r>
            <a:r>
              <a:rPr lang="tr-TR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inferential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 istatistik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Eldeki örnek verileri kullanan istatistik teknikleridir. Örneklerin alındığı popülasyon hakkında çıkarımlarda bulunur.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Örnek: Tarımsal araştırmalar ele alınan konular hakkında açıklamalar yapmak için çıkarımsal istatistikle ilgilenirler. </a:t>
            </a:r>
          </a:p>
        </p:txBody>
      </p:sp>
    </p:spTree>
    <p:extLst>
      <p:ext uri="{BB962C8B-B14F-4D97-AF65-F5344CB8AC3E}">
        <p14:creationId xmlns:p14="http://schemas.microsoft.com/office/powerpoint/2010/main" val="806707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362B7-8D07-844C-9D51-BCCE864F3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3980" y="365126"/>
            <a:ext cx="9464040" cy="1033369"/>
          </a:xfrm>
        </p:spPr>
        <p:txBody>
          <a:bodyPr/>
          <a:lstStyle/>
          <a:p>
            <a:r>
              <a:rPr lang="tr-TR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ARAŞTIRMA VE GELİŞTİRME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7BA07-C3C3-CB49-86BB-90CD24977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30" y="1495313"/>
            <a:ext cx="10034390" cy="4681650"/>
          </a:xfrm>
        </p:spPr>
        <p:txBody>
          <a:bodyPr>
            <a:normAutofit/>
          </a:bodyPr>
          <a:lstStyle/>
          <a:p>
            <a:r>
              <a:rPr lang="tr-TR" sz="288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Araştırma: 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Bir gerçeği ortaya çıkarmak için aramalarda bulunmaktır.</a:t>
            </a:r>
          </a:p>
          <a:p>
            <a:r>
              <a:rPr lang="tr-TR" sz="288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Geliştirme:</a:t>
            </a: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Var olan kaynakları daha etkin konuma getirme yani, temel ve uygulamalı araştırma sonuçlarının daha ekonomik ve kârlı maddelere, araçlara, mallara, hizmetlere, sistemlere ve üretim süreçlerine dönüştürülmesine yönelik teknik çalışmalardır.</a:t>
            </a:r>
          </a:p>
          <a:p>
            <a:pPr marL="0" indent="0">
              <a:buNone/>
            </a:pPr>
            <a:endParaRPr lang="tr-TR" sz="288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tr-TR" sz="288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tr-TR" sz="288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8524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9EBDA-4DDC-A448-A9D9-3DB0ECBBF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Araştırmada Temel Kavramlar</a:t>
            </a:r>
            <a:endParaRPr lang="tr-TR" dirty="0">
              <a:solidFill>
                <a:schemeClr val="accent6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477EC-2F87-C14A-9C32-EB2624FA1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608" y="1492370"/>
            <a:ext cx="10172412" cy="4684594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Bilgi ile ilgili tanımlar: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Bilgi: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Kişilerin öğrenme, araştırma veya gözlem yolu ile çaba sarf ederek elde ettiği olguları ifade eder.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Bilgi: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Öğrenme, araştırma veya gözlem yolu ile edinilen gerçekler.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Bilgi: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Çeşitli hissî yaşantıların mantıkça bir örnek düşünce dizgesine uydurulması için gösterilen çabalara verilen isim olarak ifade edilir.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Bilgi: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Bilgi işlemde, kullanılan üzerinde anlaşma sağlanmış kurallardan faydalanarak kişinin veriye yönelttiği anlam olarak ifade edilir.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Bilgi: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İnsan aklının kapsayabileceği olgu, gerçek ve ilkelerin tümüne verilen isimdir.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Bilgi: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Bir yargılamada bulunabilmek için bilinmesi gereken unsurların her birine verilen isimdir.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Bilgi: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İnsanların toplumsal iş ve düşünme etkinliklerinin bir ürünü olan; değişen objektif çevredeki tarafsız yasal ilişkilerin dil şekli altında fikri düzeyde yeniden üretilmesine dayanan olgudur. </a:t>
            </a:r>
          </a:p>
          <a:p>
            <a:pPr marL="0" indent="0">
              <a:lnSpc>
                <a:spcPct val="120000"/>
              </a:lnSpc>
              <a:buNone/>
            </a:pP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6255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9EBDA-4DDC-A448-A9D9-3DB0ECBB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4127"/>
          </a:xfrm>
        </p:spPr>
        <p:txBody>
          <a:bodyPr/>
          <a:lstStyle/>
          <a:p>
            <a:r>
              <a:rPr lang="tr-TR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Araştırmada Temel Kavramlar (DEVAM)</a:t>
            </a:r>
            <a:endParaRPr lang="tr-TR" dirty="0">
              <a:solidFill>
                <a:schemeClr val="accent6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477EC-2F87-C14A-9C32-EB2624FA1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252"/>
            <a:ext cx="9989820" cy="4767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Bilim ile ilgili farklı tanımlar: </a:t>
            </a:r>
          </a:p>
          <a:p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Bilim: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Çevreyi anlama ve açıklama gayretlerinin tamamını ifade eder. </a:t>
            </a:r>
          </a:p>
          <a:p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Bilim: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Olayların ve nesnelerin oluşum, yapı ve gelişimindeki kanunları açıklamaya çalışan, olguları, mantıki düşünceyi temel alan, tarihi nitelikte bilgi düzeni olarak ifade edilir.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Bilim: </a:t>
            </a: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Evrenin bir bölümünü konu olarak seçen, deneysel yöntemlere ve gerçekliğe dayanarak yasalar çıkarmaya çalışan düzenli bilgidir. </a:t>
            </a:r>
          </a:p>
          <a:p>
            <a:pPr marL="0" indent="0">
              <a:lnSpc>
                <a:spcPct val="120000"/>
              </a:lnSpc>
              <a:buNone/>
            </a:pP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2254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785004" y="1196752"/>
            <a:ext cx="10334688" cy="45365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tr-TR" sz="4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rbel" pitchFamily="34" charset="0"/>
              </a:rPr>
              <a:t>	</a:t>
            </a:r>
            <a:r>
              <a:rPr lang="tr-TR" sz="288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Dünya’da her şey için, uygarlık için, yaşam için, başarı için en hakiki mürşit ilimdir, fendir. İlim ve fen haricinde mürşit aramak gaflettir, cehalettir, delalettir. </a:t>
            </a:r>
          </a:p>
          <a:p>
            <a:pPr>
              <a:lnSpc>
                <a:spcPct val="150000"/>
              </a:lnSpc>
            </a:pPr>
            <a:endParaRPr lang="tr-TR" sz="288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			          </a:t>
            </a:r>
            <a:r>
              <a:rPr lang="tr-TR" sz="2880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Mustafa Kemal Atatürk</a:t>
            </a:r>
          </a:p>
        </p:txBody>
      </p:sp>
    </p:spTree>
    <p:extLst>
      <p:ext uri="{BB962C8B-B14F-4D97-AF65-F5344CB8AC3E}">
        <p14:creationId xmlns:p14="http://schemas.microsoft.com/office/powerpoint/2010/main" val="2781185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31654" y="1520328"/>
            <a:ext cx="9923634" cy="4716984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336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buNone/>
            </a:pPr>
            <a:r>
              <a:rPr lang="tr-TR" sz="5280" b="1" dirty="0"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</a:rPr>
              <a:t>	</a:t>
            </a:r>
            <a:r>
              <a:rPr lang="tr-TR" sz="2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İlim ilim bilmektir, ilim kendin bilmektir. Sen kendini bilmezsin, ya nice okumaktır. </a:t>
            </a:r>
          </a:p>
          <a:p>
            <a:pPr marL="5819776" indent="-5819776">
              <a:buNone/>
            </a:pPr>
            <a:r>
              <a:rPr lang="tr-TR" sz="2400" b="1" dirty="0">
                <a:solidFill>
                  <a:schemeClr val="bg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  					                                                                       </a:t>
            </a:r>
            <a:r>
              <a:rPr lang="tr-TR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Yunus Emre</a:t>
            </a:r>
          </a:p>
        </p:txBody>
      </p:sp>
    </p:spTree>
    <p:extLst>
      <p:ext uri="{BB962C8B-B14F-4D97-AF65-F5344CB8AC3E}">
        <p14:creationId xmlns:p14="http://schemas.microsoft.com/office/powerpoint/2010/main" val="3755380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57532" y="1052736"/>
            <a:ext cx="10347244" cy="4988914"/>
          </a:xfrm>
        </p:spPr>
        <p:txBody>
          <a:bodyPr>
            <a:normAutofit/>
          </a:bodyPr>
          <a:lstStyle/>
          <a:p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Bilgi Sahibi Olmak İçin …</a:t>
            </a:r>
            <a:b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Herhangi bir konuda bilgi sahibi olmak için neler yaparız?</a:t>
            </a:r>
            <a:r>
              <a:rPr lang="tr-TR" sz="52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tr-TR" sz="528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tr-TR" sz="528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2928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63572" y="908720"/>
            <a:ext cx="9828073" cy="5256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          </a:t>
            </a: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 bilgiler her zaman güvenilir midir? </a:t>
            </a:r>
          </a:p>
          <a:p>
            <a:pPr>
              <a:buNone/>
            </a:pP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Hayır! </a:t>
            </a:r>
          </a:p>
          <a:p>
            <a:pPr>
              <a:buNone/>
            </a:pPr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O zaman ne yaparız? </a:t>
            </a:r>
          </a:p>
          <a:p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Bilimsel araştırma sonuçlarına başvurabiliriz. </a:t>
            </a:r>
          </a:p>
          <a:p>
            <a:endParaRPr lang="tr-TR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3 Sağ Ok"/>
          <p:cNvSpPr/>
          <p:nvPr/>
        </p:nvSpPr>
        <p:spPr>
          <a:xfrm>
            <a:off x="1135259" y="908720"/>
            <a:ext cx="6480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4"/>
          </a:p>
        </p:txBody>
      </p:sp>
      <p:sp>
        <p:nvSpPr>
          <p:cNvPr id="5" name="4 Sağ Ok"/>
          <p:cNvSpPr/>
          <p:nvPr/>
        </p:nvSpPr>
        <p:spPr>
          <a:xfrm>
            <a:off x="1135259" y="2932077"/>
            <a:ext cx="6480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4"/>
          </a:p>
        </p:txBody>
      </p:sp>
    </p:spTree>
    <p:extLst>
      <p:ext uri="{BB962C8B-B14F-4D97-AF65-F5344CB8AC3E}">
        <p14:creationId xmlns:p14="http://schemas.microsoft.com/office/powerpoint/2010/main" val="2746397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1644</Words>
  <Application>Microsoft Office PowerPoint</Application>
  <PresentationFormat>Widescreen</PresentationFormat>
  <Paragraphs>154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Book Antiqua</vt:lpstr>
      <vt:lpstr>Calibri</vt:lpstr>
      <vt:lpstr>Calibri Light</vt:lpstr>
      <vt:lpstr>Corbel</vt:lpstr>
      <vt:lpstr>pMóÌ˛</vt:lpstr>
      <vt:lpstr>Office Theme</vt:lpstr>
      <vt:lpstr>Tarla Denemelerinin Planlanması ve Değerlendirilmesi</vt:lpstr>
      <vt:lpstr>PowerPoint Presentation</vt:lpstr>
      <vt:lpstr>ARAŞTIRMA VE GELİŞTİRME</vt:lpstr>
      <vt:lpstr>Araştırmada Temel Kavramlar</vt:lpstr>
      <vt:lpstr>Araştırmada Temel Kavramlar (DEVAM)</vt:lpstr>
      <vt:lpstr>PowerPoint Presentation</vt:lpstr>
      <vt:lpstr>PowerPoint Presentation</vt:lpstr>
      <vt:lpstr>Bilgi Sahibi Olmak İçin …  Herhangi bir konuda bilgi sahibi olmak için neler yaparız? </vt:lpstr>
      <vt:lpstr>PowerPoint Presentation</vt:lpstr>
      <vt:lpstr>Ar-Ge’nin Üç Ayağı</vt:lpstr>
      <vt:lpstr>Temel Araştırma</vt:lpstr>
      <vt:lpstr>Temel Araştırma</vt:lpstr>
      <vt:lpstr>Temel Araştırma Örnekleri</vt:lpstr>
      <vt:lpstr>Uygulamalı Araştırma</vt:lpstr>
      <vt:lpstr>Uygulamalı Araştırma</vt:lpstr>
      <vt:lpstr>Uygulamalı Araştırma Örnekleri</vt:lpstr>
      <vt:lpstr>Deneysel Geliştirme</vt:lpstr>
      <vt:lpstr>Deneysel Geliştirme</vt:lpstr>
      <vt:lpstr>Ar-Ge'yi İlgili Diğer Faaliyetlerden Ayırt Etme Ölçütleri: NSF (National Science Foundation) Kuralı</vt:lpstr>
      <vt:lpstr>Araştırma öncesi yasal izinler ve etik onay belgeleri</vt:lpstr>
      <vt:lpstr>BİLİMSEL ARAŞTIRMANIN AŞAMALARI</vt:lpstr>
      <vt:lpstr>Problemi Görme –  Gözlem ve Araştırma Konusunun Belirlenmesi</vt:lpstr>
      <vt:lpstr>Araştırma Problemini Tanımlama</vt:lpstr>
      <vt:lpstr>PowerPoint Presentation</vt:lpstr>
      <vt:lpstr>Bilim, Araştırma ve İstatistik</vt:lpstr>
      <vt:lpstr>Temel Tanımlar</vt:lpstr>
      <vt:lpstr>Temel Tanımlar</vt:lpstr>
      <vt:lpstr>Temel Tanımlar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Tarla Denemelerinin Planlanması ve Değerlendirilmesi</dc:title>
  <dc:creator>Cengiz Sancak</dc:creator>
  <cp:lastModifiedBy>Cengiz.Sancak</cp:lastModifiedBy>
  <cp:revision>81</cp:revision>
  <dcterms:created xsi:type="dcterms:W3CDTF">2017-12-08T08:49:30Z</dcterms:created>
  <dcterms:modified xsi:type="dcterms:W3CDTF">2020-05-23T12:22:27Z</dcterms:modified>
</cp:coreProperties>
</file>