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A2F6281-A93A-4B72-931A-4D8E332A0AF2}"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3722281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A2F6281-A93A-4B72-931A-4D8E332A0AF2}"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1203413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A2F6281-A93A-4B72-931A-4D8E332A0AF2}"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1351969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A2F6281-A93A-4B72-931A-4D8E332A0AF2}"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2545153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A2F6281-A93A-4B72-931A-4D8E332A0AF2}"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737363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A2F6281-A93A-4B72-931A-4D8E332A0AF2}"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2633638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A2F6281-A93A-4B72-931A-4D8E332A0AF2}" type="datetimeFigureOut">
              <a:rPr lang="tr-TR" smtClean="0"/>
              <a:t>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3087607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A2F6281-A93A-4B72-931A-4D8E332A0AF2}" type="datetimeFigureOut">
              <a:rPr lang="tr-TR" smtClean="0"/>
              <a:t>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3321763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A2F6281-A93A-4B72-931A-4D8E332A0AF2}" type="datetimeFigureOut">
              <a:rPr lang="tr-TR" smtClean="0"/>
              <a:t>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3847301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A2F6281-A93A-4B72-931A-4D8E332A0AF2}"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3804874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A2F6281-A93A-4B72-931A-4D8E332A0AF2}"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0B2664-B0F2-4253-B5E9-61E3396B5FDB}" type="slidenum">
              <a:rPr lang="tr-TR" smtClean="0"/>
              <a:t>‹#›</a:t>
            </a:fld>
            <a:endParaRPr lang="tr-TR"/>
          </a:p>
        </p:txBody>
      </p:sp>
    </p:spTree>
    <p:extLst>
      <p:ext uri="{BB962C8B-B14F-4D97-AF65-F5344CB8AC3E}">
        <p14:creationId xmlns:p14="http://schemas.microsoft.com/office/powerpoint/2010/main" val="2939084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2F6281-A93A-4B72-931A-4D8E332A0AF2}" type="datetimeFigureOut">
              <a:rPr lang="tr-TR" smtClean="0"/>
              <a:t>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0B2664-B0F2-4253-B5E9-61E3396B5FDB}" type="slidenum">
              <a:rPr lang="tr-TR" smtClean="0"/>
              <a:t>‹#›</a:t>
            </a:fld>
            <a:endParaRPr lang="tr-TR"/>
          </a:p>
        </p:txBody>
      </p:sp>
    </p:spTree>
    <p:extLst>
      <p:ext uri="{BB962C8B-B14F-4D97-AF65-F5344CB8AC3E}">
        <p14:creationId xmlns:p14="http://schemas.microsoft.com/office/powerpoint/2010/main" val="3445864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Metinlerarası</a:t>
            </a:r>
            <a:r>
              <a:rPr lang="tr-TR" dirty="0" smtClean="0"/>
              <a:t> İlişkiler</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927237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t>
            </a:r>
            <a:r>
              <a:rPr lang="tr-TR" dirty="0" err="1" smtClean="0"/>
              <a:t>Metinlerarasılık</a:t>
            </a:r>
            <a:r>
              <a:rPr lang="tr-TR" dirty="0" smtClean="0"/>
              <a:t> (</a:t>
            </a:r>
            <a:r>
              <a:rPr lang="tr-TR" dirty="0" err="1" smtClean="0"/>
              <a:t>intertextuality</a:t>
            </a:r>
            <a:r>
              <a:rPr lang="tr-TR" dirty="0" smtClean="0"/>
              <a:t>)”, metnin “</a:t>
            </a:r>
            <a:r>
              <a:rPr lang="tr-TR" dirty="0" err="1" smtClean="0"/>
              <a:t>özerk”liği</a:t>
            </a:r>
            <a:r>
              <a:rPr lang="tr-TR" dirty="0" smtClean="0"/>
              <a:t> düşüncesinin benimsenmesinden sonra, özellikle 1960’lı yıllarla birlikte kimi eleştirmen ve kuramcıların metni tanımlama çabalarına bağlı olarak kullanımı yaygınlaşan bir kavram olmuştur.1033 Çalışmalarını bu noktada yoğunlaştırmış olan Mihail </a:t>
            </a:r>
            <a:r>
              <a:rPr lang="tr-TR" dirty="0" err="1" smtClean="0"/>
              <a:t>Baktin</a:t>
            </a:r>
            <a:r>
              <a:rPr lang="tr-TR" dirty="0" smtClean="0"/>
              <a:t>, Julia </a:t>
            </a:r>
            <a:r>
              <a:rPr lang="tr-TR" dirty="0" err="1" smtClean="0"/>
              <a:t>Kristeva</a:t>
            </a:r>
            <a:r>
              <a:rPr lang="tr-TR" dirty="0" smtClean="0"/>
              <a:t>, </a:t>
            </a:r>
            <a:r>
              <a:rPr lang="tr-TR" dirty="0" err="1" smtClean="0"/>
              <a:t>Roland</a:t>
            </a:r>
            <a:r>
              <a:rPr lang="tr-TR" dirty="0" smtClean="0"/>
              <a:t> </a:t>
            </a:r>
            <a:r>
              <a:rPr lang="tr-TR" dirty="0" err="1" smtClean="0"/>
              <a:t>Barthes</a:t>
            </a:r>
            <a:r>
              <a:rPr lang="tr-TR" dirty="0" smtClean="0"/>
              <a:t>, Michael </a:t>
            </a:r>
            <a:r>
              <a:rPr lang="tr-TR" dirty="0" err="1" smtClean="0"/>
              <a:t>Riffaterre</a:t>
            </a:r>
            <a:r>
              <a:rPr lang="tr-TR" dirty="0" smtClean="0"/>
              <a:t>, </a:t>
            </a:r>
            <a:r>
              <a:rPr lang="tr-TR" dirty="0" err="1" smtClean="0"/>
              <a:t>Laurent</a:t>
            </a:r>
            <a:r>
              <a:rPr lang="tr-TR" dirty="0" smtClean="0"/>
              <a:t> </a:t>
            </a:r>
            <a:r>
              <a:rPr lang="tr-TR" dirty="0" err="1" smtClean="0"/>
              <a:t>Jenny</a:t>
            </a:r>
            <a:r>
              <a:rPr lang="tr-TR" dirty="0" smtClean="0"/>
              <a:t>, </a:t>
            </a:r>
            <a:r>
              <a:rPr lang="tr-TR" dirty="0" err="1" smtClean="0"/>
              <a:t>Gerard</a:t>
            </a:r>
            <a:r>
              <a:rPr lang="tr-TR" dirty="0" smtClean="0"/>
              <a:t> </a:t>
            </a:r>
            <a:r>
              <a:rPr lang="tr-TR" dirty="0" err="1" smtClean="0"/>
              <a:t>Genette</a:t>
            </a:r>
            <a:r>
              <a:rPr lang="tr-TR" dirty="0" smtClean="0"/>
              <a:t> gibi belli başlı kuramcıların genellikle birbirlerinden farklı çizgiler izledikleri, bu kavramın kapsam ve temel niteliği açısından farklı yönleri öne çıkararak daha çok öznel tanım ve terimleri doğrultusunda kendi kuramlarını geliştirmeye çalıştıkları görülür. </a:t>
            </a:r>
            <a:endParaRPr lang="tr-TR" dirty="0"/>
          </a:p>
        </p:txBody>
      </p:sp>
    </p:spTree>
    <p:extLst>
      <p:ext uri="{BB962C8B-B14F-4D97-AF65-F5344CB8AC3E}">
        <p14:creationId xmlns:p14="http://schemas.microsoft.com/office/powerpoint/2010/main" val="2947702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Ancak, tüm bu kuramcıların ve başka araştırmacıların yaklaşımlarında öne çıkan ortak noktalardan ya da genelleştirilebilecek terimlerden hareketle belirli sınırlar saptamak ve bu sınırlar çerçevesinde bir tanıma varmak da zorunludur. Bu bağlamda, “</a:t>
            </a:r>
            <a:r>
              <a:rPr lang="tr-TR" dirty="0" err="1" smtClean="0"/>
              <a:t>metinlerarasılık</a:t>
            </a:r>
            <a:r>
              <a:rPr lang="tr-TR" dirty="0" smtClean="0"/>
              <a:t>/</a:t>
            </a:r>
            <a:r>
              <a:rPr lang="tr-TR" dirty="0" err="1" smtClean="0"/>
              <a:t>metinlerarası</a:t>
            </a:r>
            <a:r>
              <a:rPr lang="tr-TR" dirty="0" smtClean="0"/>
              <a:t> ilişkiler” şöyle tanımlanabilir: Bir metinde başka metinler ya da farklı türden sanat yapıtlarıyla, edebi ve tarihsel kişiliklerle, toplumsal bellekte yer tutan olay, inanış, âdet ve basmakalıp sözlerle açık ya da kapalı biçimlerde kurulmuş olan alıntı, gönderme ve yeniden yazma ilişkileridir. </a:t>
            </a:r>
            <a:endParaRPr lang="tr-TR" dirty="0"/>
          </a:p>
        </p:txBody>
      </p:sp>
    </p:spTree>
    <p:extLst>
      <p:ext uri="{BB962C8B-B14F-4D97-AF65-F5344CB8AC3E}">
        <p14:creationId xmlns:p14="http://schemas.microsoft.com/office/powerpoint/2010/main" val="776079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1. AÇIK METİNLERARASI İLİŞKİLER</a:t>
            </a:r>
          </a:p>
          <a:p>
            <a:r>
              <a:rPr lang="tr-TR" dirty="0" err="1" smtClean="0"/>
              <a:t>Metinlerarası</a:t>
            </a:r>
            <a:r>
              <a:rPr lang="tr-TR" dirty="0" smtClean="0"/>
              <a:t> ilişkiler, genel bir yaklaşımla “açık” ve “kapalı” olmak üzere iki biçimde ele alınabilir. Metindeki gönderme “yapıtın adı ya da yazarı açıkça bildirilerek ve alıntılanan kesitler (örneğin ayraçlar ya da italik yazı kullanılarak)” belirtilmek suretiyle yapılıyorsa, bu durumda “açık </a:t>
            </a:r>
            <a:r>
              <a:rPr lang="tr-TR" dirty="0" err="1" smtClean="0"/>
              <a:t>metinlerarası</a:t>
            </a:r>
            <a:r>
              <a:rPr lang="tr-TR" dirty="0" smtClean="0"/>
              <a:t> </a:t>
            </a:r>
            <a:r>
              <a:rPr lang="tr-TR" dirty="0" err="1" smtClean="0"/>
              <a:t>ilişkiler”den</a:t>
            </a:r>
            <a:r>
              <a:rPr lang="tr-TR" dirty="0" smtClean="0"/>
              <a:t> söz edilebilir. Ayrıca, şair/yazar herhangi bir açıklamada bulunmasa ya da onu ana metinden ayrıştırmak için farklı biçimlerde yazma yoluna gitmese bile göndermenin okur/araştırmacı için açık ve anlaşılır olması da bu kapsamda düşünülebilir. </a:t>
            </a:r>
          </a:p>
          <a:p>
            <a:r>
              <a:rPr lang="tr-TR" dirty="0" smtClean="0"/>
              <a:t>Eski Türk edebiyatında bir edebi sanat olarak da kullanılan “telmih”, “geçmişteki bir olaya, ünlü bir kişiye, bir inanca ya da yaygın bir atasözüne işaret etmek, onu anımsatmaktır.”1037 Telmih/gönderme, modern şairlerin de başvurdukları ve araştırmalarda “</a:t>
            </a:r>
            <a:r>
              <a:rPr lang="tr-TR" dirty="0" err="1" smtClean="0"/>
              <a:t>metinlerarası</a:t>
            </a:r>
            <a:r>
              <a:rPr lang="tr-TR" dirty="0" smtClean="0"/>
              <a:t> ilişkiler” bağlamında ele alınan bir kavramdır. </a:t>
            </a:r>
            <a:endParaRPr lang="tr-TR" dirty="0"/>
          </a:p>
        </p:txBody>
      </p:sp>
    </p:spTree>
    <p:extLst>
      <p:ext uri="{BB962C8B-B14F-4D97-AF65-F5344CB8AC3E}">
        <p14:creationId xmlns:p14="http://schemas.microsoft.com/office/powerpoint/2010/main" val="3562561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2. KAPALI METİNLERARASI İLİŞKİLER</a:t>
            </a:r>
          </a:p>
          <a:p>
            <a:r>
              <a:rPr lang="tr-TR" dirty="0" err="1" smtClean="0"/>
              <a:t>Metinlerarası</a:t>
            </a:r>
            <a:r>
              <a:rPr lang="tr-TR" dirty="0" smtClean="0"/>
              <a:t> ilişkilerin “açık” ya da “kapalı” biçimlerde kurulabileceğini söylemiştik. Açık ilişkide nasıl alıntılanan söz ya da cümlelerin başkasına ait olduğun buna uygun noktalama işaretleri ve farklı yazış biçimleriyle belli ediliyorsa, kapalı ilişkide bunun tam tersi bir durum yani alıntının gizlenmesi söz konusudur.</a:t>
            </a:r>
          </a:p>
          <a:p>
            <a:r>
              <a:rPr lang="tr-TR" dirty="0" smtClean="0"/>
              <a:t>Bir metinde başka metinlerle açık ilişkiler kurulabileceği gibi, “ayrışık unsurlara yer verildiği konusunda hiçbir belirti, ipucu verilmeden kapalı ilişkiler” de kurulabilir. (</a:t>
            </a:r>
            <a:r>
              <a:rPr lang="tr-TR" dirty="0" err="1" smtClean="0"/>
              <a:t>Kubilây</a:t>
            </a:r>
            <a:r>
              <a:rPr lang="tr-TR" dirty="0" smtClean="0"/>
              <a:t> </a:t>
            </a:r>
            <a:r>
              <a:rPr lang="tr-TR" dirty="0" err="1" smtClean="0"/>
              <a:t>Aktulum</a:t>
            </a:r>
            <a:r>
              <a:rPr lang="tr-TR" dirty="0" smtClean="0"/>
              <a:t>, </a:t>
            </a:r>
            <a:r>
              <a:rPr lang="tr-TR" dirty="0" err="1" smtClean="0"/>
              <a:t>Metinlerarası</a:t>
            </a:r>
            <a:r>
              <a:rPr lang="tr-TR" dirty="0" smtClean="0"/>
              <a:t> İlişkiler, Öteki Yayınevi, Ankara, 1999, s. 94. )</a:t>
            </a:r>
          </a:p>
          <a:p>
            <a:r>
              <a:rPr lang="tr-TR" dirty="0" smtClean="0"/>
              <a:t>Kapalı </a:t>
            </a:r>
            <a:r>
              <a:rPr lang="tr-TR" dirty="0" err="1" smtClean="0"/>
              <a:t>metinlerarası</a:t>
            </a:r>
            <a:r>
              <a:rPr lang="tr-TR" dirty="0" smtClean="0"/>
              <a:t> ilişkiler, kendi içinde çeşitli başlıklara ayrılabilir:</a:t>
            </a:r>
          </a:p>
          <a:p>
            <a:endParaRPr lang="tr-TR" dirty="0"/>
          </a:p>
        </p:txBody>
      </p:sp>
    </p:spTree>
    <p:extLst>
      <p:ext uri="{BB962C8B-B14F-4D97-AF65-F5344CB8AC3E}">
        <p14:creationId xmlns:p14="http://schemas.microsoft.com/office/powerpoint/2010/main" val="3780509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 İçerik ve Kurgu Örtüşmesi</a:t>
            </a:r>
          </a:p>
          <a:p>
            <a:r>
              <a:rPr lang="tr-TR" dirty="0" smtClean="0"/>
              <a:t>İçerik örtüşmesi, bir şiirdeki kimi dize ya da bölümlerin “söz ve anlam bakımından başka şairlerin şiirleriyle aynı denecek ölçüde </a:t>
            </a:r>
            <a:r>
              <a:rPr lang="tr-TR" dirty="0" err="1" smtClean="0"/>
              <a:t>benzeşmesi”dir</a:t>
            </a:r>
            <a:r>
              <a:rPr lang="tr-TR" dirty="0" smtClean="0"/>
              <a:t>. (Nurullah Çetin, Şiir Çözümleme Yöntemi, Öncü Kitap Yayınları, Ankara, 2004, s. 125. ) Buna ekleyebileceğimiz “kurgu örtüşmesi” ise, bir şiirin bütünü ya da belirli bir bölümünün teknik yapı, kurgulanış, işleniş ve veriliş biçimi bakımlarından başka bir şiirle/şiirlerle benzeşim ya da </a:t>
            </a:r>
            <a:r>
              <a:rPr lang="tr-TR" dirty="0" err="1" smtClean="0"/>
              <a:t>bakışımlılık</a:t>
            </a:r>
            <a:r>
              <a:rPr lang="tr-TR" dirty="0" smtClean="0"/>
              <a:t> göstermesi olarak tanımlanabilir. Böyle bir ilişkide içerikler bütünüyle farklı da olabilir; ama bunların dilsel yönden düzenleniş, dizim ve sunuluş biçimleri arasında koşutluklar, örtüşmeler, benzerlikler göze çarpar. </a:t>
            </a:r>
          </a:p>
          <a:p>
            <a:r>
              <a:rPr lang="tr-TR" dirty="0" smtClean="0"/>
              <a:t>İçerik ve kurgu örtüşmesi her zaman “gizli alıntı/aşırma” anlamına gelmez. Bunlar kimi zaman –pek seyrek biçimde- rastlantısal olarak, kimi zaman da bir </a:t>
            </a:r>
            <a:r>
              <a:rPr lang="tr-TR" dirty="0" err="1" smtClean="0"/>
              <a:t>etkilenime</a:t>
            </a:r>
            <a:r>
              <a:rPr lang="tr-TR" dirty="0" smtClean="0"/>
              <a:t> ya da şairin özellikle yaptığı örtük bir göndermeye bağlı olarak daha çok “</a:t>
            </a:r>
            <a:r>
              <a:rPr lang="tr-TR" dirty="0" err="1" smtClean="0"/>
              <a:t>benzeşim”in</a:t>
            </a:r>
            <a:r>
              <a:rPr lang="tr-TR" dirty="0" smtClean="0"/>
              <a:t> sınırları içinde kalırlar. Aşırma ve benzeşimin sınırlarını belirleyen ise bu örtüşmenin “taklit/öykünme” yönünden boyutları ve niteliğidir.  </a:t>
            </a:r>
            <a:endParaRPr lang="tr-TR" dirty="0"/>
          </a:p>
        </p:txBody>
      </p:sp>
    </p:spTree>
    <p:extLst>
      <p:ext uri="{BB962C8B-B14F-4D97-AF65-F5344CB8AC3E}">
        <p14:creationId xmlns:p14="http://schemas.microsoft.com/office/powerpoint/2010/main" val="180178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Gizli Alıntı</a:t>
            </a:r>
          </a:p>
          <a:p>
            <a:r>
              <a:rPr lang="tr-TR" dirty="0" smtClean="0"/>
              <a:t>Gizli alıntı, başka bir yazara/şaire ait dize, söz ya da cümlelerin kaynak gösterilmeksizin ya da alıntı olduğunu belli edecek biçimde (farklı bir yazış biçimi, alıntıları göstermede kullanılan noktalama işaretleri vb.) yazılmadan kullanılmasıdır.</a:t>
            </a:r>
          </a:p>
          <a:p>
            <a:r>
              <a:rPr lang="tr-TR" dirty="0" smtClean="0"/>
              <a:t>Başka bir deyişle, gizli alıntı “bir yazarın tümcelerini kopyalamak, anlatım biçimlerini kullanmak, bir yapıtı her türlü </a:t>
            </a:r>
            <a:r>
              <a:rPr lang="tr-TR" dirty="0" err="1" smtClean="0"/>
              <a:t>yazımsal</a:t>
            </a:r>
            <a:r>
              <a:rPr lang="tr-TR" dirty="0" smtClean="0"/>
              <a:t> belirteçten arındırarak” kendi yapıtına taşımaktır.</a:t>
            </a:r>
          </a:p>
          <a:p>
            <a:r>
              <a:rPr lang="tr-TR" dirty="0" smtClean="0"/>
              <a:t>Bu, «intihal» sınırları içinde değerlendirilebilecek bir durumdur.</a:t>
            </a:r>
            <a:endParaRPr lang="tr-TR" dirty="0"/>
          </a:p>
        </p:txBody>
      </p:sp>
    </p:spTree>
    <p:extLst>
      <p:ext uri="{BB962C8B-B14F-4D97-AF65-F5344CB8AC3E}">
        <p14:creationId xmlns:p14="http://schemas.microsoft.com/office/powerpoint/2010/main" val="3887754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Yeniden Yazma</a:t>
            </a:r>
          </a:p>
          <a:p>
            <a:r>
              <a:rPr lang="tr-TR" dirty="0" err="1" smtClean="0"/>
              <a:t>Kubilây</a:t>
            </a:r>
            <a:r>
              <a:rPr lang="tr-TR" dirty="0" smtClean="0"/>
              <a:t> </a:t>
            </a:r>
            <a:r>
              <a:rPr lang="tr-TR" dirty="0" err="1" smtClean="0"/>
              <a:t>Aktulum</a:t>
            </a:r>
            <a:r>
              <a:rPr lang="tr-TR" dirty="0" smtClean="0"/>
              <a:t>, “yeniden </a:t>
            </a:r>
            <a:r>
              <a:rPr lang="tr-TR" dirty="0" err="1" smtClean="0"/>
              <a:t>yazma”yı</a:t>
            </a:r>
            <a:r>
              <a:rPr lang="tr-TR" dirty="0" smtClean="0"/>
              <a:t> “ayrışık unsurları, başka metinlere ait parçaları tutarlı bir bütün içerisinde bir araya getirmek, onları düzenleyerek aralarında uyum sağlamak, böylelikle yeni bir metin ortaya çıkarmak” olarak tanımlamaktadır. Yazar, bu eylemin başlangıç ve gelişim sürecini de yine aynı </a:t>
            </a:r>
            <a:r>
              <a:rPr lang="tr-TR" dirty="0" err="1" smtClean="0"/>
              <a:t>tanımsallık</a:t>
            </a:r>
            <a:r>
              <a:rPr lang="tr-TR" dirty="0" smtClean="0"/>
              <a:t> çerçevesinde şöyle ortaya koymaktadır:</a:t>
            </a:r>
          </a:p>
          <a:p>
            <a:pPr marL="0" indent="0">
              <a:buNone/>
            </a:pPr>
            <a:r>
              <a:rPr lang="tr-TR" dirty="0" smtClean="0"/>
              <a:t>“Şu ya da bu </a:t>
            </a:r>
            <a:r>
              <a:rPr lang="tr-TR" dirty="0" err="1" smtClean="0"/>
              <a:t>metinlerarası</a:t>
            </a:r>
            <a:r>
              <a:rPr lang="tr-TR" dirty="0" smtClean="0"/>
              <a:t> yönteme göre başka metinlerden alınarak yeni bir metinde benzeşik bir bütün oluşturacak biçimde düzenlenen ayrışık paralar bir yeniden-yazma etkinliği başlatırlar. Yeniden-yazma genel olarak, hangi türden olursa olsun, önceki bir metnin, onu taklit eden, dönüştüren, açık ya da kapalı bir biçimde ona gönderen bir başka metinde yinelenmesi olarak tanımlanır.” (</a:t>
            </a:r>
            <a:r>
              <a:rPr lang="tr-TR" dirty="0" err="1" smtClean="0"/>
              <a:t>Kubilây</a:t>
            </a:r>
            <a:r>
              <a:rPr lang="tr-TR" dirty="0" smtClean="0"/>
              <a:t> </a:t>
            </a:r>
            <a:r>
              <a:rPr lang="tr-TR" dirty="0" err="1" smtClean="0"/>
              <a:t>Aktulum</a:t>
            </a:r>
            <a:r>
              <a:rPr lang="tr-TR" dirty="0" smtClean="0"/>
              <a:t>, </a:t>
            </a:r>
            <a:r>
              <a:rPr lang="tr-TR" dirty="0" err="1" smtClean="0"/>
              <a:t>Metinlerarası</a:t>
            </a:r>
            <a:r>
              <a:rPr lang="tr-TR" dirty="0" smtClean="0"/>
              <a:t> İlişkiler, Öteki Yayınevi, Ankara, 1999, s. 236. )</a:t>
            </a:r>
            <a:endParaRPr lang="tr-TR" dirty="0"/>
          </a:p>
        </p:txBody>
      </p:sp>
    </p:spTree>
    <p:extLst>
      <p:ext uri="{BB962C8B-B14F-4D97-AF65-F5344CB8AC3E}">
        <p14:creationId xmlns:p14="http://schemas.microsoft.com/office/powerpoint/2010/main" val="583364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Bu yaklaşım içinde, </a:t>
            </a:r>
            <a:r>
              <a:rPr lang="tr-TR" dirty="0" err="1" smtClean="0"/>
              <a:t>metinlerarasılık</a:t>
            </a:r>
            <a:r>
              <a:rPr lang="tr-TR" dirty="0" smtClean="0"/>
              <a:t> bütünüyle bir “yeniden yazma” olarak değerlendirilebilir. Bu durumda “yeniden yazma” </a:t>
            </a:r>
            <a:r>
              <a:rPr lang="tr-TR" dirty="0" err="1" smtClean="0"/>
              <a:t>metinlerarası</a:t>
            </a:r>
            <a:r>
              <a:rPr lang="tr-TR" dirty="0" smtClean="0"/>
              <a:t> ilişki biçimlerinden biri değil de bu ilişkileri ortaya çıkaran temel edimin niteliğini imlemektedir. Bizim burada bir daraltmaya giderek burada bu terimi genel bir adlandırışın dışına çıkarıp özgül bir </a:t>
            </a:r>
            <a:r>
              <a:rPr lang="tr-TR" dirty="0" err="1" smtClean="0"/>
              <a:t>metinlerarası</a:t>
            </a:r>
            <a:r>
              <a:rPr lang="tr-TR" dirty="0" smtClean="0"/>
              <a:t> ilişkiyi (yani bu ilişkilerin gerçekleşme biçimlerinden özellikle bir tanesini) adlandırmamız daha yararlı olabilir. O hâlde “yeniden </a:t>
            </a:r>
            <a:r>
              <a:rPr lang="tr-TR" dirty="0" err="1" smtClean="0"/>
              <a:t>yazma”yı</a:t>
            </a:r>
            <a:r>
              <a:rPr lang="tr-TR" dirty="0" smtClean="0"/>
              <a:t> şöyle tanımlayabiliriz: Bir metni, biçim ve yapı özellikleri ya da içerik bakımından kimi zaman alay etme kimi zaman da bir benzerini ortaya koyma amacına dayalı olarak ya da türsel dönüşüme uğratarak yeniden üretme. Nazire, pastiş, tehzil gibi terimlerin de bu tanımın sınırları içinde düşünülebilir. </a:t>
            </a:r>
            <a:endParaRPr lang="tr-TR" dirty="0"/>
          </a:p>
        </p:txBody>
      </p:sp>
    </p:spTree>
    <p:extLst>
      <p:ext uri="{BB962C8B-B14F-4D97-AF65-F5344CB8AC3E}">
        <p14:creationId xmlns:p14="http://schemas.microsoft.com/office/powerpoint/2010/main" val="275206549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940</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Metinlerarası İlişkiler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Metinlerarası İlişkiler</dc:title>
  <dc:creator>pc</dc:creator>
  <cp:lastModifiedBy>pc</cp:lastModifiedBy>
  <cp:revision>8</cp:revision>
  <dcterms:created xsi:type="dcterms:W3CDTF">2020-05-01T22:41:14Z</dcterms:created>
  <dcterms:modified xsi:type="dcterms:W3CDTF">2020-05-01T22:56:19Z</dcterms:modified>
</cp:coreProperties>
</file>