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7A7D3B1-9909-45E7-816A-6CDD3392FBF7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A823B20-BD64-4E80-80B6-64D70724E6E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Cinsiyet ve </a:t>
            </a:r>
            <a:r>
              <a:rPr lang="tr-T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Kültür Dersi</a:t>
            </a:r>
            <a:endParaRPr lang="tr-TR" sz="28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r>
              <a:rPr lang="tr-TR" sz="28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Doç.Dr</a:t>
            </a:r>
            <a:r>
              <a:rPr lang="tr-T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. Melike Kaplan </a:t>
            </a:r>
            <a:endParaRPr lang="tr-TR" sz="28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Aydınlanma Çağı ve 19. Yüzyılda Kadın </a:t>
            </a:r>
            <a:r>
              <a:rPr lang="tr-TR" sz="2400" dirty="0" smtClean="0"/>
              <a:t>Hareketi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27477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Evliliklerde “iki kişiyi kapsayan bir sözleşme” hazırlanması girişimleri görülmektedir…</a:t>
            </a:r>
          </a:p>
          <a:p>
            <a:endParaRPr lang="tr-TR" dirty="0" smtClean="0"/>
          </a:p>
          <a:p>
            <a:r>
              <a:rPr lang="tr-TR" dirty="0" smtClean="0"/>
              <a:t>19 yüzyıl aynı zamanda kadın üzerine kuramsal tezler geliştiren kadınların da ortaya çıktığı bir yüzyıldır: </a:t>
            </a:r>
          </a:p>
          <a:p>
            <a:endParaRPr lang="tr-TR" dirty="0" smtClean="0"/>
          </a:p>
          <a:p>
            <a:r>
              <a:rPr lang="tr-TR" sz="3200" dirty="0" err="1" smtClean="0"/>
              <a:t>Olympe</a:t>
            </a:r>
            <a:r>
              <a:rPr lang="tr-TR" sz="3200" dirty="0" smtClean="0"/>
              <a:t> de </a:t>
            </a:r>
            <a:r>
              <a:rPr lang="tr-TR" sz="3200" dirty="0" err="1" smtClean="0"/>
              <a:t>Gouges</a:t>
            </a:r>
            <a:r>
              <a:rPr lang="tr-TR" sz="3200" dirty="0" smtClean="0"/>
              <a:t> </a:t>
            </a:r>
          </a:p>
          <a:p>
            <a:r>
              <a:rPr lang="tr-TR" sz="3200" dirty="0" err="1" smtClean="0"/>
              <a:t>Mary</a:t>
            </a:r>
            <a:r>
              <a:rPr lang="tr-TR" sz="3200" dirty="0" smtClean="0"/>
              <a:t> </a:t>
            </a:r>
            <a:r>
              <a:rPr lang="tr-TR" sz="3200" dirty="0" err="1" smtClean="0"/>
              <a:t>Wollstonecraft</a:t>
            </a:r>
            <a:r>
              <a:rPr lang="tr-TR" sz="3200" dirty="0" smtClean="0"/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99070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Fransız Devrimi’ </a:t>
            </a:r>
            <a:r>
              <a:rPr lang="tr-TR" dirty="0" err="1" smtClean="0"/>
              <a:t>nin</a:t>
            </a:r>
            <a:r>
              <a:rPr lang="tr-TR" dirty="0" smtClean="0"/>
              <a:t> İngiltere’ deki yansıması:</a:t>
            </a:r>
          </a:p>
          <a:p>
            <a:endParaRPr lang="tr-TR" dirty="0" smtClean="0"/>
          </a:p>
          <a:p>
            <a:r>
              <a:rPr lang="tr-TR" dirty="0" smtClean="0"/>
              <a:t>“Kadın Hakları Savunusu” (</a:t>
            </a:r>
            <a:r>
              <a:rPr lang="tr-TR" i="1" dirty="0" smtClean="0"/>
              <a:t>A </a:t>
            </a:r>
            <a:r>
              <a:rPr lang="tr-TR" i="1" dirty="0" err="1" smtClean="0"/>
              <a:t>Vindication</a:t>
            </a:r>
            <a:r>
              <a:rPr lang="tr-TR" i="1" dirty="0" smtClean="0"/>
              <a:t> of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Rights</a:t>
            </a:r>
            <a:r>
              <a:rPr lang="tr-TR" i="1" dirty="0" smtClean="0"/>
              <a:t> of </a:t>
            </a:r>
            <a:r>
              <a:rPr lang="tr-TR" i="1" dirty="0" err="1" smtClean="0"/>
              <a:t>Women</a:t>
            </a:r>
            <a:r>
              <a:rPr lang="tr-TR" i="1" dirty="0" smtClean="0"/>
              <a:t>) - </a:t>
            </a:r>
            <a:r>
              <a:rPr lang="tr-TR" i="1" dirty="0" err="1" smtClean="0"/>
              <a:t>Mary</a:t>
            </a:r>
            <a:r>
              <a:rPr lang="tr-TR" i="1" dirty="0" smtClean="0"/>
              <a:t> </a:t>
            </a:r>
            <a:r>
              <a:rPr lang="tr-TR" i="1" dirty="0" err="1" smtClean="0"/>
              <a:t>Wollstonecraft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“İnsan hakları, gerçekte insanlığın temsilcisi kabul edilen erkeklerin haklarıdır”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89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i="1" dirty="0" smtClean="0"/>
              <a:t>Emile</a:t>
            </a:r>
            <a:r>
              <a:rPr lang="tr-TR" dirty="0" smtClean="0"/>
              <a:t> adlı kitabında yazdıklarından dolayı Rousseau’ </a:t>
            </a:r>
            <a:r>
              <a:rPr lang="tr-TR" dirty="0" err="1" smtClean="0"/>
              <a:t>yu</a:t>
            </a:r>
            <a:r>
              <a:rPr lang="tr-TR" dirty="0" smtClean="0"/>
              <a:t> eleştirir… Her iki cins için eşit eğitim sağlanması talebinde bulunur. </a:t>
            </a:r>
          </a:p>
          <a:p>
            <a:endParaRPr lang="tr-TR" dirty="0" smtClean="0"/>
          </a:p>
          <a:p>
            <a:r>
              <a:rPr lang="tr-TR" dirty="0" err="1" smtClean="0"/>
              <a:t>Wollstonecraft’ın</a:t>
            </a:r>
            <a:r>
              <a:rPr lang="tr-TR" dirty="0" smtClean="0"/>
              <a:t> temel görüşü şudur:</a:t>
            </a:r>
          </a:p>
          <a:p>
            <a:endParaRPr lang="tr-TR" dirty="0" smtClean="0"/>
          </a:p>
          <a:p>
            <a:r>
              <a:rPr lang="tr-TR" dirty="0" smtClean="0"/>
              <a:t> “</a:t>
            </a:r>
            <a:r>
              <a:rPr lang="tr-TR" i="1" dirty="0" smtClean="0"/>
              <a:t>Kadın farklı ya da yanlış akıl yürütürse, bu onun </a:t>
            </a:r>
            <a:r>
              <a:rPr lang="tr-TR" i="1" u="sng" dirty="0" smtClean="0"/>
              <a:t>eğitimindeki eksiklikle </a:t>
            </a:r>
            <a:r>
              <a:rPr lang="tr-TR" i="1" dirty="0" smtClean="0"/>
              <a:t>ilgilidir</a:t>
            </a:r>
            <a:r>
              <a:rPr lang="tr-TR" dirty="0" smtClean="0"/>
              <a:t>”.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9688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19. yüzyıl Amerikan kadın hakları hareketinin önemli iki lideri </a:t>
            </a:r>
            <a:r>
              <a:rPr lang="tr-TR" dirty="0" err="1" smtClean="0"/>
              <a:t>Elisabeth</a:t>
            </a:r>
            <a:r>
              <a:rPr lang="tr-TR" dirty="0" smtClean="0"/>
              <a:t> </a:t>
            </a:r>
            <a:r>
              <a:rPr lang="tr-TR" dirty="0" err="1" smtClean="0"/>
              <a:t>Cady</a:t>
            </a:r>
            <a:r>
              <a:rPr lang="tr-TR" dirty="0" smtClean="0"/>
              <a:t> </a:t>
            </a:r>
            <a:r>
              <a:rPr lang="tr-TR" dirty="0" err="1" smtClean="0"/>
              <a:t>Stanton</a:t>
            </a:r>
            <a:r>
              <a:rPr lang="tr-TR" dirty="0" smtClean="0"/>
              <a:t> ve Susan B. </a:t>
            </a:r>
            <a:r>
              <a:rPr lang="tr-TR" dirty="0" err="1" smtClean="0"/>
              <a:t>Anthony</a:t>
            </a:r>
            <a:r>
              <a:rPr lang="tr-TR" dirty="0" smtClean="0"/>
              <a:t> ise; </a:t>
            </a:r>
            <a:r>
              <a:rPr lang="tr-TR" dirty="0" err="1" smtClean="0"/>
              <a:t>Wollstonecraft</a:t>
            </a:r>
            <a:r>
              <a:rPr lang="tr-TR" dirty="0" smtClean="0"/>
              <a:t>, </a:t>
            </a:r>
            <a:r>
              <a:rPr lang="tr-TR" dirty="0" err="1" smtClean="0"/>
              <a:t>Write</a:t>
            </a:r>
            <a:r>
              <a:rPr lang="tr-TR" dirty="0" smtClean="0"/>
              <a:t> ve </a:t>
            </a:r>
            <a:r>
              <a:rPr lang="tr-TR" dirty="0" err="1" smtClean="0"/>
              <a:t>Grimkê</a:t>
            </a:r>
            <a:r>
              <a:rPr lang="tr-TR" dirty="0" smtClean="0"/>
              <a:t> tarafından ifade edilen </a:t>
            </a:r>
            <a:r>
              <a:rPr lang="tr-TR" u="sng" dirty="0" smtClean="0"/>
              <a:t>“Aydınlanma Teorisi”ni </a:t>
            </a:r>
            <a:r>
              <a:rPr lang="tr-TR" dirty="0" smtClean="0"/>
              <a:t>geliştirmişlerdir 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(</a:t>
            </a:r>
            <a:r>
              <a:rPr lang="tr-TR" dirty="0" err="1" smtClean="0"/>
              <a:t>Donovan</a:t>
            </a:r>
            <a:r>
              <a:rPr lang="tr-TR" dirty="0" smtClean="0"/>
              <a:t>: 1997:32-43).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0987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19. yüzyıl kadın hareketi, “Aydınlanmacı Liberal Feminizm”</a:t>
            </a:r>
          </a:p>
          <a:p>
            <a:endParaRPr lang="tr-TR" dirty="0" smtClean="0"/>
          </a:p>
          <a:p>
            <a:r>
              <a:rPr lang="tr-TR" dirty="0" smtClean="0"/>
              <a:t>Eşitlikçi düşünce…</a:t>
            </a:r>
          </a:p>
          <a:p>
            <a:endParaRPr lang="tr-TR" dirty="0" smtClean="0"/>
          </a:p>
          <a:p>
            <a:r>
              <a:rPr lang="tr-TR" dirty="0" smtClean="0"/>
              <a:t>Eğitim ve “oy verme hakkı”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8978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19. yy. </a:t>
            </a:r>
          </a:p>
          <a:p>
            <a:endParaRPr lang="tr-TR" dirty="0" smtClean="0"/>
          </a:p>
          <a:p>
            <a:r>
              <a:rPr lang="tr-TR" dirty="0" smtClean="0"/>
              <a:t>“Kadın haklarının teşvik dönemi” olarak isimlendirilmiştir.</a:t>
            </a:r>
          </a:p>
          <a:p>
            <a:endParaRPr lang="tr-TR" dirty="0" smtClean="0"/>
          </a:p>
          <a:p>
            <a:r>
              <a:rPr lang="tr-TR" dirty="0" smtClean="0"/>
              <a:t>“Aydınlanmacı akıl” ve “Rasyonel vatandaşlık”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6819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Harriet</a:t>
            </a:r>
            <a:r>
              <a:rPr lang="tr-TR" dirty="0" smtClean="0"/>
              <a:t> Taylor </a:t>
            </a:r>
          </a:p>
          <a:p>
            <a:pPr>
              <a:buNone/>
            </a:pPr>
            <a:r>
              <a:rPr lang="tr-TR" dirty="0" smtClean="0"/>
              <a:t> “Kadınların Oy Hakkı”; </a:t>
            </a:r>
          </a:p>
          <a:p>
            <a:pPr>
              <a:buNone/>
            </a:pPr>
            <a:r>
              <a:rPr lang="tr-TR" dirty="0" smtClean="0"/>
              <a:t>  </a:t>
            </a:r>
          </a:p>
          <a:p>
            <a:pPr>
              <a:buNone/>
            </a:pPr>
            <a:r>
              <a:rPr lang="tr-TR" dirty="0" smtClean="0"/>
              <a:t>  </a:t>
            </a:r>
            <a:r>
              <a:rPr lang="tr-TR" dirty="0" err="1" smtClean="0"/>
              <a:t>Mary</a:t>
            </a:r>
            <a:r>
              <a:rPr lang="tr-TR" dirty="0" smtClean="0"/>
              <a:t> </a:t>
            </a:r>
            <a:r>
              <a:rPr lang="tr-TR" dirty="0" err="1" smtClean="0"/>
              <a:t>Wollstonecraft’ın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“Kadın Hakları Savunusu”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John </a:t>
            </a:r>
            <a:r>
              <a:rPr lang="tr-TR" dirty="0" err="1" smtClean="0"/>
              <a:t>Stuart</a:t>
            </a:r>
            <a:r>
              <a:rPr lang="tr-TR" dirty="0" smtClean="0"/>
              <a:t> </a:t>
            </a:r>
            <a:r>
              <a:rPr lang="tr-TR" dirty="0" err="1" smtClean="0"/>
              <a:t>Mill’in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“Kadınların Bağımlılığı”dır.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9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Aydınlanma Çağı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17. yüzyılın sonundan 18. yüzyılın sonuna kadar…</a:t>
            </a:r>
          </a:p>
          <a:p>
            <a:pPr>
              <a:buNone/>
            </a:pPr>
            <a:r>
              <a:rPr lang="tr-TR" dirty="0" smtClean="0"/>
              <a:t>   Batı etkisi ve </a:t>
            </a:r>
            <a:r>
              <a:rPr lang="tr-TR" dirty="0" smtClean="0">
                <a:solidFill>
                  <a:srgbClr val="FF0000"/>
                </a:solidFill>
              </a:rPr>
              <a:t>1789 Fransız Devrimi 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18. yüzyılın ortalarından itibaren başlayan tarihsel dönüşümler </a:t>
            </a:r>
          </a:p>
          <a:p>
            <a:r>
              <a:rPr lang="tr-TR" dirty="0" smtClean="0"/>
              <a:t> Sanayi Devrimi</a:t>
            </a:r>
          </a:p>
          <a:p>
            <a:r>
              <a:rPr lang="tr-TR" dirty="0" smtClean="0"/>
              <a:t> Ev ve iş yeri : mekansal dönüşüm…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529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Kadınların eve kapatılmalarına karşı ilk direnişler, soylu ya da burjuva kesimlerindeki kadınların, bu rollerini kolay kabul etmemeleri sonucu çeşitli mücadelelere girmeleriyle başlamıştır. </a:t>
            </a:r>
          </a:p>
          <a:p>
            <a:endParaRPr lang="tr-TR" dirty="0" smtClean="0"/>
          </a:p>
          <a:p>
            <a:r>
              <a:rPr lang="tr-TR" dirty="0" smtClean="0"/>
              <a:t>17. ve 18. yüzyıllarda İngiltere ve Fransa gibi pek çok Avrupa ülkesinde kadınlar </a:t>
            </a:r>
            <a:r>
              <a:rPr lang="tr-TR" dirty="0" smtClean="0">
                <a:solidFill>
                  <a:schemeClr val="tx2"/>
                </a:solidFill>
              </a:rPr>
              <a:t>“mavi çoraplılar” </a:t>
            </a:r>
            <a:r>
              <a:rPr lang="tr-TR" dirty="0" smtClean="0"/>
              <a:t>adıyla çeşitli “salon toplantıları” düzenlemişlerdir…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030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18. yüzyılda eğitimin önem kazanması ile birlikte kadın konusunda </a:t>
            </a:r>
            <a:r>
              <a:rPr lang="tr-TR" dirty="0" smtClean="0">
                <a:solidFill>
                  <a:srgbClr val="FF0000"/>
                </a:solidFill>
              </a:rPr>
              <a:t>ilk kez ciddi edebi eserler </a:t>
            </a:r>
            <a:r>
              <a:rPr lang="tr-TR" dirty="0" smtClean="0"/>
              <a:t>yayınlanmıştır.</a:t>
            </a:r>
          </a:p>
          <a:p>
            <a:endParaRPr lang="tr-TR" dirty="0" smtClean="0"/>
          </a:p>
          <a:p>
            <a:r>
              <a:rPr lang="tr-TR" dirty="0" smtClean="0"/>
              <a:t>18. yüzyılda kadınların devrim hareketleri içinde yer aldıkları görülür.</a:t>
            </a:r>
          </a:p>
          <a:p>
            <a:endParaRPr lang="tr-TR" dirty="0" smtClean="0"/>
          </a:p>
          <a:p>
            <a:r>
              <a:rPr lang="tr-TR" dirty="0" smtClean="0"/>
              <a:t>Kadınlar, devrimin başarılı olabilmesi için destek verdiler ve </a:t>
            </a:r>
            <a:r>
              <a:rPr lang="tr-TR" dirty="0" smtClean="0">
                <a:solidFill>
                  <a:srgbClr val="FF0000"/>
                </a:solidFill>
              </a:rPr>
              <a:t>1789 Fransız Devrimi </a:t>
            </a:r>
            <a:r>
              <a:rPr lang="tr-TR" dirty="0" smtClean="0"/>
              <a:t>özgürlük, eşitlik, kardeşlik kavramları üzerinde yükseldi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782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Kadınların okuma-yazma bilmemeleri; bilimde ve sanatta ilerlemelerinin önünde bir engeldi…Bu nedenle “salon </a:t>
            </a:r>
            <a:r>
              <a:rPr lang="tr-TR" dirty="0" err="1" smtClean="0"/>
              <a:t>toplantıları”na</a:t>
            </a:r>
            <a:r>
              <a:rPr lang="tr-TR" dirty="0" smtClean="0"/>
              <a:t> katılırlardı…</a:t>
            </a:r>
          </a:p>
          <a:p>
            <a:endParaRPr lang="tr-TR" dirty="0" smtClean="0"/>
          </a:p>
          <a:p>
            <a:r>
              <a:rPr lang="tr-TR" dirty="0" smtClean="0"/>
              <a:t>Tüccar, entelektüel, seyyah erkeklerin toplantıları…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561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18. yüzyılın sonunda, hiçbir Batı-Hıristiyan ülkesi kadını, erkeklerle politik eşit haklara sahip değildi. </a:t>
            </a:r>
          </a:p>
          <a:p>
            <a:endParaRPr lang="tr-TR" dirty="0" smtClean="0"/>
          </a:p>
          <a:p>
            <a:r>
              <a:rPr lang="tr-TR" dirty="0" smtClean="0"/>
              <a:t>1870 yılından itibaren, bireysel ve tüzel kişiler olarak kabul edilmeye başlandılar ve sonuçta </a:t>
            </a:r>
            <a:r>
              <a:rPr lang="tr-TR" dirty="0" smtClean="0">
                <a:solidFill>
                  <a:srgbClr val="FF0000"/>
                </a:solidFill>
              </a:rPr>
              <a:t>bu yüzyılın feministlerinin kadın ve kişilik hakları</a:t>
            </a:r>
            <a:r>
              <a:rPr lang="tr-TR" dirty="0" smtClean="0"/>
              <a:t> için mücadele verdiklerini söyleyebiliriz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39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19. yüzyıl başlarında yaşanan toplumsal dönüşümlerin kadın açısından en önemli kazanımı, fabrikalarla birlikte  ev ekonomisinin çökmesiyle; 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“işin kamusal dünyası evin özel dünyasından daha önce hiç olmadığı kadar” ayrılmıştır </a:t>
            </a:r>
          </a:p>
          <a:p>
            <a:pPr>
              <a:buNone/>
            </a:pPr>
            <a:r>
              <a:rPr lang="tr-TR" dirty="0" smtClean="0"/>
              <a:t>  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 err="1" smtClean="0">
                <a:solidFill>
                  <a:srgbClr val="FF0000"/>
                </a:solidFill>
              </a:rPr>
              <a:t>Donovan</a:t>
            </a:r>
            <a:r>
              <a:rPr lang="tr-TR" dirty="0" smtClean="0">
                <a:solidFill>
                  <a:srgbClr val="FF0000"/>
                </a:solidFill>
              </a:rPr>
              <a:t>, 1997, Feminist Teori. </a:t>
            </a:r>
            <a:r>
              <a:rPr lang="tr-TR" dirty="0" err="1" smtClean="0">
                <a:solidFill>
                  <a:srgbClr val="FF0000"/>
                </a:solidFill>
              </a:rPr>
              <a:t>ss</a:t>
            </a:r>
            <a:r>
              <a:rPr lang="tr-TR" dirty="0" smtClean="0">
                <a:solidFill>
                  <a:srgbClr val="FF0000"/>
                </a:solidFill>
              </a:rPr>
              <a:t>. 16-19).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7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Kapitalizmin gelişmesi ile birlikte burjuvazi bir sınıf olarak ortaya çıkmıştır. </a:t>
            </a:r>
          </a:p>
          <a:p>
            <a:endParaRPr lang="tr-TR" dirty="0" smtClean="0"/>
          </a:p>
          <a:p>
            <a:endParaRPr lang="tr-TR" dirty="0" smtClean="0"/>
          </a:p>
          <a:p>
            <a:pPr algn="just"/>
            <a:r>
              <a:rPr lang="tr-TR" dirty="0" smtClean="0"/>
              <a:t>18. yüzyılda salon toplantılarını düzenlemek görevi burjuva kadınlara düşmekteydi. 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2557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19. yüzyılın başında Avrupa’da kadınların fiilen hiçbir hakları olmadığı görülür.</a:t>
            </a:r>
          </a:p>
          <a:p>
            <a:endParaRPr lang="tr-TR" dirty="0" smtClean="0"/>
          </a:p>
          <a:p>
            <a:r>
              <a:rPr lang="tr-TR" dirty="0" smtClean="0"/>
              <a:t>Yüzyılın başında fabrika ve atölyelerin artmasıyla birlikte fabrika emekçilerinin sayısı da artmıştır.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1875 tarihli “İşveren-İşçi Yasası”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5491996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</TotalTime>
  <Words>542</Words>
  <Application>Microsoft Office PowerPoint</Application>
  <PresentationFormat>Ekran Gösterisi (4:3)</PresentationFormat>
  <Paragraphs>77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Hava Akımı</vt:lpstr>
      <vt:lpstr>Aydınlanma Çağı ve 19. Yüzyılda Kadın Hareketi </vt:lpstr>
      <vt:lpstr>Aydınlanma Çağı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Aydınlanma Çağı ve 19. Yüzyılda Kadın Hareketi </dc:title>
  <dc:creator>Hp-Pc</dc:creator>
  <cp:lastModifiedBy>Hp-Pc</cp:lastModifiedBy>
  <cp:revision>2</cp:revision>
  <dcterms:created xsi:type="dcterms:W3CDTF">2020-10-01T17:25:07Z</dcterms:created>
  <dcterms:modified xsi:type="dcterms:W3CDTF">2020-10-01T17:30:47Z</dcterms:modified>
</cp:coreProperties>
</file>