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Regresyon Analizi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İstatistiksel </a:t>
            </a:r>
            <a:r>
              <a:rPr lang="tr-TR" altLang="tr-TR" dirty="0"/>
              <a:t>teknikler kullanılarak ve bilinenlerden yararlanılarak bilinmeyen durumlar hakkında geleceğe yönelik tahminlerde bulunma </a:t>
            </a:r>
            <a:r>
              <a:rPr lang="tr-TR" altLang="tr-TR" dirty="0" smtClean="0"/>
              <a:t>işlemi</a:t>
            </a:r>
          </a:p>
          <a:p>
            <a:r>
              <a:rPr lang="tr-TR" dirty="0"/>
              <a:t>A</a:t>
            </a:r>
            <a:r>
              <a:rPr lang="tr-TR" dirty="0" smtClean="0"/>
              <a:t>ralarında </a:t>
            </a:r>
            <a:r>
              <a:rPr lang="tr-TR" dirty="0"/>
              <a:t>ilişki olan iki ya da daha fazla değişkenden birinin bağımlı (ölçüt, </a:t>
            </a:r>
            <a:r>
              <a:rPr lang="tr-TR" dirty="0" err="1"/>
              <a:t>yordanan</a:t>
            </a:r>
            <a:r>
              <a:rPr lang="tr-TR" dirty="0"/>
              <a:t>) değişken, diğer/</a:t>
            </a:r>
            <a:r>
              <a:rPr lang="tr-TR" dirty="0" err="1"/>
              <a:t>ler</a:t>
            </a:r>
            <a:r>
              <a:rPr lang="tr-TR" dirty="0"/>
              <a:t>/inin bağımsız (</a:t>
            </a:r>
            <a:r>
              <a:rPr lang="tr-TR" dirty="0" err="1"/>
              <a:t>yordayıcı</a:t>
            </a:r>
            <a:r>
              <a:rPr lang="tr-TR" dirty="0"/>
              <a:t>) değişken/</a:t>
            </a:r>
            <a:r>
              <a:rPr lang="tr-TR" dirty="0" err="1"/>
              <a:t>ler</a:t>
            </a:r>
            <a:r>
              <a:rPr lang="tr-TR" dirty="0"/>
              <a:t> olarak ayrılması ve aralarındaki ilişkinin matematiksel bir eşitlik ile </a:t>
            </a:r>
            <a:r>
              <a:rPr lang="tr-TR" dirty="0" smtClean="0"/>
              <a:t>açıklanması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336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Regresyon Analizi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Basit Doğrusal Regresyon </a:t>
            </a:r>
            <a:r>
              <a:rPr lang="tr-TR" i="1" dirty="0" smtClean="0"/>
              <a:t>Analizi</a:t>
            </a:r>
            <a:r>
              <a:rPr lang="tr-TR" dirty="0" smtClean="0"/>
              <a:t>; bir </a:t>
            </a:r>
            <a:r>
              <a:rPr lang="tr-TR" dirty="0"/>
              <a:t>bağımlı değişken ve bir bağımsız değişken </a:t>
            </a:r>
            <a:endParaRPr lang="tr-TR" dirty="0" smtClean="0"/>
          </a:p>
          <a:p>
            <a:r>
              <a:rPr lang="tr-TR" altLang="tr-TR" dirty="0" smtClean="0">
                <a:solidFill>
                  <a:srgbClr val="FF0000"/>
                </a:solidFill>
              </a:rPr>
              <a:t>Y=</a:t>
            </a:r>
            <a:r>
              <a:rPr lang="tr-TR" altLang="tr-TR" dirty="0" err="1" smtClean="0">
                <a:solidFill>
                  <a:srgbClr val="FF0000"/>
                </a:solidFill>
              </a:rPr>
              <a:t>a+bX</a:t>
            </a:r>
            <a:r>
              <a:rPr lang="tr-TR" altLang="tr-TR" dirty="0" smtClean="0">
                <a:solidFill>
                  <a:srgbClr val="FF0000"/>
                </a:solidFill>
              </a:rPr>
              <a:t>  </a:t>
            </a:r>
            <a:r>
              <a:rPr lang="tr-TR" altLang="tr-TR" dirty="0" smtClean="0"/>
              <a:t>regresyon denklemindeki a ve b katsayıları bulunmaya çalışılır</a:t>
            </a:r>
            <a:endParaRPr lang="tr-TR" altLang="tr-TR" dirty="0"/>
          </a:p>
          <a:p>
            <a:endParaRPr lang="tr-TR" dirty="0" smtClean="0"/>
          </a:p>
          <a:p>
            <a:r>
              <a:rPr lang="tr-TR" i="1" dirty="0"/>
              <a:t>Çoklu Doğrusal Regresyon </a:t>
            </a:r>
            <a:r>
              <a:rPr lang="tr-TR" i="1" dirty="0" smtClean="0"/>
              <a:t>Analizi; </a:t>
            </a:r>
            <a:r>
              <a:rPr lang="tr-TR" dirty="0" smtClean="0"/>
              <a:t>bağımlı </a:t>
            </a:r>
            <a:r>
              <a:rPr lang="tr-TR" dirty="0"/>
              <a:t>değişen sayısı </a:t>
            </a:r>
            <a:r>
              <a:rPr lang="tr-TR" dirty="0">
                <a:solidFill>
                  <a:srgbClr val="FF0000"/>
                </a:solidFill>
              </a:rPr>
              <a:t>bir</a:t>
            </a:r>
            <a:r>
              <a:rPr lang="tr-TR" dirty="0"/>
              <a:t> iken, bağımsız değişen sayısı </a:t>
            </a:r>
            <a:r>
              <a:rPr lang="tr-TR" dirty="0">
                <a:solidFill>
                  <a:srgbClr val="FF0000"/>
                </a:solidFill>
              </a:rPr>
              <a:t>iki ya da daha </a:t>
            </a:r>
            <a:r>
              <a:rPr lang="tr-TR" dirty="0" smtClean="0">
                <a:solidFill>
                  <a:srgbClr val="FF0000"/>
                </a:solidFill>
              </a:rPr>
              <a:t>fazla</a:t>
            </a:r>
            <a:r>
              <a:rPr lang="tr-TR" dirty="0" smtClean="0"/>
              <a:t> ise</a:t>
            </a:r>
          </a:p>
          <a:p>
            <a:endParaRPr lang="tr-TR" dirty="0"/>
          </a:p>
          <a:p>
            <a:r>
              <a:rPr lang="tr-TR" b="1" i="1" dirty="0">
                <a:solidFill>
                  <a:srgbClr val="FF0000"/>
                </a:solidFill>
              </a:rPr>
              <a:t>Y = a + b1X1 + b2X2 + ...... + </a:t>
            </a:r>
            <a:r>
              <a:rPr lang="tr-TR" b="1" i="1" dirty="0" err="1">
                <a:solidFill>
                  <a:srgbClr val="FF0000"/>
                </a:solidFill>
              </a:rPr>
              <a:t>biXi</a:t>
            </a:r>
            <a:r>
              <a:rPr lang="tr-TR" b="1" i="1" dirty="0">
                <a:solidFill>
                  <a:srgbClr val="FF0000"/>
                </a:solidFill>
              </a:rPr>
              <a:t> + ...... + </a:t>
            </a:r>
            <a:r>
              <a:rPr lang="tr-TR" b="1" i="1" dirty="0" err="1">
                <a:solidFill>
                  <a:srgbClr val="FF0000"/>
                </a:solidFill>
              </a:rPr>
              <a:t>bnXn</a:t>
            </a:r>
            <a:endParaRPr lang="tr-TR" b="1" i="1" dirty="0">
              <a:solidFill>
                <a:srgbClr val="FF0000"/>
              </a:solidFill>
            </a:endParaRPr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87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Regresyon Analizi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/>
              <a:t>Basit doğrusal regresyon modelinde a katsayıları </a:t>
            </a:r>
            <a:r>
              <a:rPr lang="tr-TR" altLang="tr-TR" dirty="0">
                <a:sym typeface="Symbol" pitchFamily="18" charset="2"/>
              </a:rPr>
              <a:t>,</a:t>
            </a:r>
            <a:r>
              <a:rPr lang="tr-TR" altLang="tr-TR" dirty="0"/>
              <a:t> b katsayıları ise </a:t>
            </a:r>
            <a:r>
              <a:rPr lang="tr-TR" altLang="tr-TR" dirty="0">
                <a:sym typeface="Symbol" pitchFamily="18" charset="2"/>
              </a:rPr>
              <a:t></a:t>
            </a:r>
            <a:r>
              <a:rPr lang="tr-TR" altLang="tr-TR" dirty="0"/>
              <a:t> parametrelerinin tahminidir. </a:t>
            </a:r>
            <a:endParaRPr lang="tr-TR" altLang="tr-TR" dirty="0" smtClean="0"/>
          </a:p>
          <a:p>
            <a:pPr>
              <a:defRPr/>
            </a:pPr>
            <a:r>
              <a:rPr lang="tr-TR" altLang="tr-TR" dirty="0" smtClean="0"/>
              <a:t>a </a:t>
            </a:r>
            <a:r>
              <a:rPr lang="tr-TR" altLang="tr-TR" dirty="0"/>
              <a:t>katsayısı sabit (eşitlikteki sabit hata miktarı) (</a:t>
            </a:r>
            <a:r>
              <a:rPr lang="tr-TR" altLang="tr-TR" dirty="0" err="1"/>
              <a:t>intercept</a:t>
            </a:r>
            <a:r>
              <a:rPr lang="tr-TR" altLang="tr-TR" dirty="0"/>
              <a:t>, </a:t>
            </a:r>
            <a:r>
              <a:rPr lang="tr-TR" altLang="tr-TR" dirty="0" err="1"/>
              <a:t>constant</a:t>
            </a:r>
            <a:r>
              <a:rPr lang="tr-TR" altLang="tr-TR" dirty="0"/>
              <a:t>), bir başka deyişle, X sıfır olduğunda Y’nin (</a:t>
            </a:r>
            <a:r>
              <a:rPr lang="tr-TR" altLang="tr-TR" dirty="0" err="1"/>
              <a:t>yordanan</a:t>
            </a:r>
            <a:r>
              <a:rPr lang="tr-TR" altLang="tr-TR" dirty="0"/>
              <a:t> değişkenin) alacağı </a:t>
            </a:r>
            <a:r>
              <a:rPr lang="tr-TR" altLang="tr-TR" dirty="0" smtClean="0"/>
              <a:t>değer; </a:t>
            </a:r>
          </a:p>
          <a:p>
            <a:pPr>
              <a:defRPr/>
            </a:pPr>
            <a:r>
              <a:rPr lang="tr-TR" altLang="tr-TR" dirty="0" smtClean="0"/>
              <a:t>b </a:t>
            </a:r>
            <a:r>
              <a:rPr lang="tr-TR" altLang="tr-TR" dirty="0"/>
              <a:t>katsayısı ise regresyon katsayısı ya da  regresyon doğrusunun eğimidir. b, </a:t>
            </a:r>
            <a:r>
              <a:rPr lang="tr-TR" altLang="tr-TR" dirty="0" err="1"/>
              <a:t>X’de</a:t>
            </a:r>
            <a:r>
              <a:rPr lang="tr-TR" altLang="tr-TR" dirty="0"/>
              <a:t> meydana gelen bir birimlik değişimin, Y’de kaç birimlik bir değişime neden olacağını belirtir.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974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Regresyon Analizi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Basit Doğrusal Regresyon SPSS uygulaması </a:t>
            </a:r>
          </a:p>
          <a:p>
            <a:r>
              <a:rPr lang="tr-TR" dirty="0" smtClean="0"/>
              <a:t>Örnek; </a:t>
            </a:r>
            <a:r>
              <a:rPr lang="tr-TR" altLang="tr-TR" dirty="0" smtClean="0"/>
              <a:t>X </a:t>
            </a:r>
            <a:r>
              <a:rPr lang="tr-TR" altLang="tr-TR" dirty="0"/>
              <a:t>kurumunda görev yapan personelin </a:t>
            </a:r>
            <a:r>
              <a:rPr lang="tr-TR" altLang="tr-TR" dirty="0" smtClean="0"/>
              <a:t>yaşı, </a:t>
            </a:r>
            <a:r>
              <a:rPr lang="tr-TR" altLang="tr-TR" dirty="0"/>
              <a:t>iş doyumunun anlamlı </a:t>
            </a:r>
            <a:r>
              <a:rPr lang="tr-TR" altLang="tr-TR" dirty="0" smtClean="0"/>
              <a:t>bir </a:t>
            </a:r>
            <a:r>
              <a:rPr lang="tr-TR" altLang="tr-TR" dirty="0" err="1"/>
              <a:t>yordayıcısı</a:t>
            </a:r>
            <a:r>
              <a:rPr lang="tr-TR" altLang="tr-TR" dirty="0"/>
              <a:t> mıdır?” sorusunun cevabını bulalım. </a:t>
            </a:r>
            <a:endParaRPr lang="tr-TR" altLang="tr-TR" dirty="0" smtClean="0"/>
          </a:p>
          <a:p>
            <a:r>
              <a:rPr lang="tr-TR" dirty="0" err="1" smtClean="0"/>
              <a:t>Analyze</a:t>
            </a:r>
            <a:r>
              <a:rPr lang="tr-TR" dirty="0" smtClean="0"/>
              <a:t> / </a:t>
            </a:r>
            <a:r>
              <a:rPr lang="tr-TR" dirty="0" err="1" smtClean="0"/>
              <a:t>Regression</a:t>
            </a:r>
            <a:r>
              <a:rPr lang="tr-TR" dirty="0" smtClean="0"/>
              <a:t> / </a:t>
            </a:r>
            <a:r>
              <a:rPr lang="tr-TR" dirty="0" err="1" smtClean="0"/>
              <a:t>Linear</a:t>
            </a:r>
            <a:r>
              <a:rPr lang="tr-TR" dirty="0" smtClean="0"/>
              <a:t> sekmeleri tıklanır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8087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Regresyon Analizi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1964" y="1468582"/>
            <a:ext cx="6054435" cy="459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24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Regresyon Analizi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Çoklu </a:t>
            </a:r>
            <a:r>
              <a:rPr lang="tr-TR" dirty="0"/>
              <a:t>Doğrusal Regresyon SPSS uygulaması </a:t>
            </a:r>
            <a:endParaRPr lang="tr-TR" dirty="0" smtClean="0"/>
          </a:p>
          <a:p>
            <a:r>
              <a:rPr lang="tr-TR" dirty="0" smtClean="0"/>
              <a:t>Örnek</a:t>
            </a:r>
            <a:r>
              <a:rPr lang="tr-TR" dirty="0"/>
              <a:t>; </a:t>
            </a:r>
            <a:r>
              <a:rPr lang="tr-TR" altLang="tr-TR" dirty="0"/>
              <a:t>X kurumunda görev yapan personelin </a:t>
            </a:r>
            <a:r>
              <a:rPr lang="tr-TR" altLang="tr-TR" dirty="0" smtClean="0"/>
              <a:t>“Yaşı, </a:t>
            </a:r>
            <a:r>
              <a:rPr lang="tr-TR" altLang="tr-TR" dirty="0"/>
              <a:t>denetim odağı ve gelir, birlikte, personelin iş doyumunu anlamlı bir şekilde </a:t>
            </a:r>
            <a:r>
              <a:rPr lang="tr-TR" altLang="tr-TR" dirty="0" err="1"/>
              <a:t>yordamakta</a:t>
            </a:r>
            <a:r>
              <a:rPr lang="tr-TR" altLang="tr-TR" dirty="0"/>
              <a:t> mıdır?” sorusunun cevabını bulalım. </a:t>
            </a:r>
          </a:p>
          <a:p>
            <a:r>
              <a:rPr lang="tr-TR" dirty="0" err="1" smtClean="0"/>
              <a:t>Analyze</a:t>
            </a:r>
            <a:r>
              <a:rPr lang="tr-TR" dirty="0" smtClean="0"/>
              <a:t> </a:t>
            </a:r>
            <a:r>
              <a:rPr lang="tr-TR" dirty="0"/>
              <a:t>/ </a:t>
            </a:r>
            <a:r>
              <a:rPr lang="tr-TR" dirty="0" err="1"/>
              <a:t>Regression</a:t>
            </a:r>
            <a:r>
              <a:rPr lang="tr-TR" dirty="0"/>
              <a:t> / </a:t>
            </a:r>
            <a:r>
              <a:rPr lang="tr-TR" dirty="0" err="1"/>
              <a:t>Linear</a:t>
            </a:r>
            <a:r>
              <a:rPr lang="tr-TR" dirty="0"/>
              <a:t> sekmeleri tıklanır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767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Regresyon Analizi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891" y="1440873"/>
            <a:ext cx="6553200" cy="497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892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717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385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Teması</vt:lpstr>
      <vt:lpstr>ÖDE5024 DAVRANIŞ BİLİMLERİNDE İSTATİSTİK  Yüksek Lisans</vt:lpstr>
      <vt:lpstr>Regresyon Analizi </vt:lpstr>
      <vt:lpstr>Regresyon Analizi </vt:lpstr>
      <vt:lpstr>Regresyon Analizi </vt:lpstr>
      <vt:lpstr>Regresyon Analizi </vt:lpstr>
      <vt:lpstr>Regresyon Analizi </vt:lpstr>
      <vt:lpstr>Regresyon Analizi </vt:lpstr>
      <vt:lpstr>Regresyon Analizi 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72</cp:revision>
  <dcterms:created xsi:type="dcterms:W3CDTF">2017-05-17T14:02:52Z</dcterms:created>
  <dcterms:modified xsi:type="dcterms:W3CDTF">2018-02-01T12:04:36Z</dcterms:modified>
</cp:coreProperties>
</file>