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322" r:id="rId3"/>
    <p:sldId id="323" r:id="rId4"/>
    <p:sldId id="324" r:id="rId5"/>
    <p:sldId id="325" r:id="rId6"/>
    <p:sldId id="326" r:id="rId7"/>
    <p:sldId id="327" r:id="rId8"/>
    <p:sldId id="328" r:id="rId9"/>
    <p:sldId id="329" r:id="rId10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756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FC91E-67F0-4EA2-BBD4-8571E6ED2344}" type="datetimeFigureOut">
              <a:rPr lang="tr-TR" smtClean="0"/>
              <a:t>1.02.2018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8C2F69-8B49-487C-B0B4-A7A74796CDC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1652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FC91E-67F0-4EA2-BBD4-8571E6ED2344}" type="datetimeFigureOut">
              <a:rPr lang="tr-TR" smtClean="0"/>
              <a:t>1.02.2018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8C2F69-8B49-487C-B0B4-A7A74796CDC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323532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FC91E-67F0-4EA2-BBD4-8571E6ED2344}" type="datetimeFigureOut">
              <a:rPr lang="tr-TR" smtClean="0"/>
              <a:t>1.02.2018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8C2F69-8B49-487C-B0B4-A7A74796CDC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92616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FC91E-67F0-4EA2-BBD4-8571E6ED2344}" type="datetimeFigureOut">
              <a:rPr lang="tr-TR" smtClean="0"/>
              <a:t>1.02.2018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8C2F69-8B49-487C-B0B4-A7A74796CDC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411171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FC91E-67F0-4EA2-BBD4-8571E6ED2344}" type="datetimeFigureOut">
              <a:rPr lang="tr-TR" smtClean="0"/>
              <a:t>1.02.2018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8C2F69-8B49-487C-B0B4-A7A74796CDC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89912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FC91E-67F0-4EA2-BBD4-8571E6ED2344}" type="datetimeFigureOut">
              <a:rPr lang="tr-TR" smtClean="0"/>
              <a:t>1.02.2018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8C2F69-8B49-487C-B0B4-A7A74796CDC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922949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FC91E-67F0-4EA2-BBD4-8571E6ED2344}" type="datetimeFigureOut">
              <a:rPr lang="tr-TR" smtClean="0"/>
              <a:t>1.02.2018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8C2F69-8B49-487C-B0B4-A7A74796CDC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854382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FC91E-67F0-4EA2-BBD4-8571E6ED2344}" type="datetimeFigureOut">
              <a:rPr lang="tr-TR" smtClean="0"/>
              <a:t>1.02.2018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8C2F69-8B49-487C-B0B4-A7A74796CDC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257694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FC91E-67F0-4EA2-BBD4-8571E6ED2344}" type="datetimeFigureOut">
              <a:rPr lang="tr-TR" smtClean="0"/>
              <a:t>1.02.2018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8C2F69-8B49-487C-B0B4-A7A74796CDC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248281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FC91E-67F0-4EA2-BBD4-8571E6ED2344}" type="datetimeFigureOut">
              <a:rPr lang="tr-TR" smtClean="0"/>
              <a:t>1.02.2018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8C2F69-8B49-487C-B0B4-A7A74796CDC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144465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FC91E-67F0-4EA2-BBD4-8571E6ED2344}" type="datetimeFigureOut">
              <a:rPr lang="tr-TR" smtClean="0"/>
              <a:t>1.02.2018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8C2F69-8B49-487C-B0B4-A7A74796CDC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271399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DFC91E-67F0-4EA2-BBD4-8571E6ED2344}" type="datetimeFigureOut">
              <a:rPr lang="tr-TR" smtClean="0"/>
              <a:t>1.02.2018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8C2F69-8B49-487C-B0B4-A7A74796CDC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611955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37855" y="845127"/>
            <a:ext cx="9144000" cy="3246727"/>
          </a:xfrm>
        </p:spPr>
        <p:txBody>
          <a:bodyPr>
            <a:normAutofit/>
          </a:bodyPr>
          <a:lstStyle/>
          <a:p>
            <a:r>
              <a:rPr lang="tr-TR" sz="4000" b="1" dirty="0" smtClean="0"/>
              <a:t>ÖDE5024</a:t>
            </a:r>
            <a:br>
              <a:rPr lang="tr-TR" sz="4000" b="1" dirty="0" smtClean="0"/>
            </a:br>
            <a:r>
              <a:rPr lang="tr-TR" sz="4000" b="1" dirty="0" smtClean="0"/>
              <a:t>DAVRANIŞ BİLİMLERİNDE İSTATİSTİK</a:t>
            </a:r>
            <a:br>
              <a:rPr lang="tr-TR" sz="4000" b="1" dirty="0" smtClean="0"/>
            </a:br>
            <a:r>
              <a:rPr lang="tr-TR" sz="4000" b="1" dirty="0" smtClean="0"/>
              <a:t/>
            </a:r>
            <a:br>
              <a:rPr lang="tr-TR" sz="4000" b="1" dirty="0" smtClean="0"/>
            </a:br>
            <a:r>
              <a:rPr lang="tr-TR" sz="4000" b="1" dirty="0" smtClean="0"/>
              <a:t>Yüksek Lisans</a:t>
            </a:r>
            <a:endParaRPr lang="tr-TR" sz="4000" b="1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427018" y="4391747"/>
            <a:ext cx="9144000" cy="1655762"/>
          </a:xfrm>
        </p:spPr>
        <p:txBody>
          <a:bodyPr/>
          <a:lstStyle/>
          <a:p>
            <a:r>
              <a:rPr lang="tr-TR" b="1" dirty="0" smtClean="0"/>
              <a:t>Doç. Dr. ÖMAY ÇOKLUK BÖKEOĞLU</a:t>
            </a: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36156239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smtClean="0"/>
              <a:t>Regresyon Analizi 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altLang="tr-TR" dirty="0" smtClean="0"/>
              <a:t>İstatistiksel </a:t>
            </a:r>
            <a:r>
              <a:rPr lang="tr-TR" altLang="tr-TR" dirty="0"/>
              <a:t>teknikler kullanılarak ve bilinenlerden yararlanılarak bilinmeyen durumlar hakkında geleceğe yönelik tahminlerde bulunma </a:t>
            </a:r>
            <a:r>
              <a:rPr lang="tr-TR" altLang="tr-TR" dirty="0" smtClean="0"/>
              <a:t>işlemi</a:t>
            </a:r>
          </a:p>
          <a:p>
            <a:r>
              <a:rPr lang="tr-TR" dirty="0"/>
              <a:t>A</a:t>
            </a:r>
            <a:r>
              <a:rPr lang="tr-TR" dirty="0" smtClean="0"/>
              <a:t>ralarında </a:t>
            </a:r>
            <a:r>
              <a:rPr lang="tr-TR" dirty="0"/>
              <a:t>ilişki olan iki ya da daha fazla değişkenden birinin bağımlı (ölçüt, </a:t>
            </a:r>
            <a:r>
              <a:rPr lang="tr-TR" dirty="0" err="1"/>
              <a:t>yordanan</a:t>
            </a:r>
            <a:r>
              <a:rPr lang="tr-TR" dirty="0"/>
              <a:t>) değişken, diğer/</a:t>
            </a:r>
            <a:r>
              <a:rPr lang="tr-TR" dirty="0" err="1"/>
              <a:t>ler</a:t>
            </a:r>
            <a:r>
              <a:rPr lang="tr-TR" dirty="0"/>
              <a:t>/inin bağımsız (</a:t>
            </a:r>
            <a:r>
              <a:rPr lang="tr-TR" dirty="0" err="1"/>
              <a:t>yordayıcı</a:t>
            </a:r>
            <a:r>
              <a:rPr lang="tr-TR" dirty="0"/>
              <a:t>) değişken/</a:t>
            </a:r>
            <a:r>
              <a:rPr lang="tr-TR" dirty="0" err="1"/>
              <a:t>ler</a:t>
            </a:r>
            <a:r>
              <a:rPr lang="tr-TR" dirty="0"/>
              <a:t> olarak ayrılması ve aralarındaki ilişkinin matematiksel bir eşitlik ile </a:t>
            </a:r>
            <a:r>
              <a:rPr lang="tr-TR" dirty="0" smtClean="0"/>
              <a:t>açıklanması</a:t>
            </a:r>
            <a:endParaRPr lang="tr-TR" dirty="0"/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7933690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/>
              <a:t>Regresyon Analizi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i="1" dirty="0"/>
              <a:t>Basit Doğrusal Regresyon </a:t>
            </a:r>
            <a:r>
              <a:rPr lang="tr-TR" i="1" dirty="0" smtClean="0"/>
              <a:t>Analizi</a:t>
            </a:r>
            <a:r>
              <a:rPr lang="tr-TR" dirty="0" smtClean="0"/>
              <a:t>; bir </a:t>
            </a:r>
            <a:r>
              <a:rPr lang="tr-TR" dirty="0"/>
              <a:t>bağımlı değişken ve bir bağımsız değişken </a:t>
            </a:r>
            <a:endParaRPr lang="tr-TR" dirty="0" smtClean="0"/>
          </a:p>
          <a:p>
            <a:r>
              <a:rPr lang="tr-TR" altLang="tr-TR" dirty="0" smtClean="0">
                <a:solidFill>
                  <a:srgbClr val="FF0000"/>
                </a:solidFill>
              </a:rPr>
              <a:t>Y=</a:t>
            </a:r>
            <a:r>
              <a:rPr lang="tr-TR" altLang="tr-TR" dirty="0" err="1" smtClean="0">
                <a:solidFill>
                  <a:srgbClr val="FF0000"/>
                </a:solidFill>
              </a:rPr>
              <a:t>a+bX</a:t>
            </a:r>
            <a:r>
              <a:rPr lang="tr-TR" altLang="tr-TR" dirty="0" smtClean="0">
                <a:solidFill>
                  <a:srgbClr val="FF0000"/>
                </a:solidFill>
              </a:rPr>
              <a:t>  </a:t>
            </a:r>
            <a:r>
              <a:rPr lang="tr-TR" altLang="tr-TR" dirty="0" smtClean="0"/>
              <a:t>regresyon denklemindeki a ve b katsayıları bulunmaya çalışılır</a:t>
            </a:r>
            <a:endParaRPr lang="tr-TR" altLang="tr-TR" dirty="0"/>
          </a:p>
          <a:p>
            <a:endParaRPr lang="tr-TR" dirty="0" smtClean="0"/>
          </a:p>
          <a:p>
            <a:r>
              <a:rPr lang="tr-TR" i="1" dirty="0"/>
              <a:t>Çoklu Doğrusal Regresyon </a:t>
            </a:r>
            <a:r>
              <a:rPr lang="tr-TR" i="1" dirty="0" smtClean="0"/>
              <a:t>Analizi; </a:t>
            </a:r>
            <a:r>
              <a:rPr lang="tr-TR" dirty="0" smtClean="0"/>
              <a:t>bağımlı </a:t>
            </a:r>
            <a:r>
              <a:rPr lang="tr-TR" dirty="0"/>
              <a:t>değişen sayısı </a:t>
            </a:r>
            <a:r>
              <a:rPr lang="tr-TR" dirty="0">
                <a:solidFill>
                  <a:srgbClr val="FF0000"/>
                </a:solidFill>
              </a:rPr>
              <a:t>bir</a:t>
            </a:r>
            <a:r>
              <a:rPr lang="tr-TR" dirty="0"/>
              <a:t> iken, bağımsız değişen sayısı </a:t>
            </a:r>
            <a:r>
              <a:rPr lang="tr-TR" dirty="0">
                <a:solidFill>
                  <a:srgbClr val="FF0000"/>
                </a:solidFill>
              </a:rPr>
              <a:t>iki ya da daha </a:t>
            </a:r>
            <a:r>
              <a:rPr lang="tr-TR" dirty="0" smtClean="0">
                <a:solidFill>
                  <a:srgbClr val="FF0000"/>
                </a:solidFill>
              </a:rPr>
              <a:t>fazla</a:t>
            </a:r>
            <a:r>
              <a:rPr lang="tr-TR" dirty="0" smtClean="0"/>
              <a:t> ise</a:t>
            </a:r>
          </a:p>
          <a:p>
            <a:endParaRPr lang="tr-TR" dirty="0"/>
          </a:p>
          <a:p>
            <a:r>
              <a:rPr lang="tr-TR" b="1" i="1" dirty="0">
                <a:solidFill>
                  <a:srgbClr val="FF0000"/>
                </a:solidFill>
              </a:rPr>
              <a:t>Y = a + b1X1 + b2X2 + ...... + </a:t>
            </a:r>
            <a:r>
              <a:rPr lang="tr-TR" b="1" i="1" dirty="0" err="1">
                <a:solidFill>
                  <a:srgbClr val="FF0000"/>
                </a:solidFill>
              </a:rPr>
              <a:t>biXi</a:t>
            </a:r>
            <a:r>
              <a:rPr lang="tr-TR" b="1" i="1" dirty="0">
                <a:solidFill>
                  <a:srgbClr val="FF0000"/>
                </a:solidFill>
              </a:rPr>
              <a:t> + ...... + </a:t>
            </a:r>
            <a:r>
              <a:rPr lang="tr-TR" b="1" i="1" dirty="0" err="1">
                <a:solidFill>
                  <a:srgbClr val="FF0000"/>
                </a:solidFill>
              </a:rPr>
              <a:t>bnXn</a:t>
            </a:r>
            <a:endParaRPr lang="tr-TR" b="1" i="1" dirty="0">
              <a:solidFill>
                <a:srgbClr val="FF0000"/>
              </a:solidFill>
            </a:endParaRPr>
          </a:p>
          <a:p>
            <a:endParaRPr lang="tr-TR" dirty="0" smtClean="0"/>
          </a:p>
          <a:p>
            <a:endParaRPr lang="tr-TR" dirty="0" smtClean="0"/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1558704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/>
              <a:t>Regresyon Analizi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tr-TR" altLang="tr-TR" dirty="0"/>
              <a:t>Basit doğrusal regresyon modelinde a katsayıları </a:t>
            </a:r>
            <a:r>
              <a:rPr lang="tr-TR" altLang="tr-TR" dirty="0">
                <a:sym typeface="Symbol" pitchFamily="18" charset="2"/>
              </a:rPr>
              <a:t>,</a:t>
            </a:r>
            <a:r>
              <a:rPr lang="tr-TR" altLang="tr-TR" dirty="0"/>
              <a:t> b katsayıları ise </a:t>
            </a:r>
            <a:r>
              <a:rPr lang="tr-TR" altLang="tr-TR" dirty="0">
                <a:sym typeface="Symbol" pitchFamily="18" charset="2"/>
              </a:rPr>
              <a:t></a:t>
            </a:r>
            <a:r>
              <a:rPr lang="tr-TR" altLang="tr-TR" dirty="0"/>
              <a:t> parametrelerinin tahminidir. </a:t>
            </a:r>
            <a:endParaRPr lang="tr-TR" altLang="tr-TR" dirty="0" smtClean="0"/>
          </a:p>
          <a:p>
            <a:pPr>
              <a:defRPr/>
            </a:pPr>
            <a:r>
              <a:rPr lang="tr-TR" altLang="tr-TR" dirty="0" smtClean="0"/>
              <a:t>a </a:t>
            </a:r>
            <a:r>
              <a:rPr lang="tr-TR" altLang="tr-TR" dirty="0"/>
              <a:t>katsayısı sabit (eşitlikteki sabit hata miktarı) (</a:t>
            </a:r>
            <a:r>
              <a:rPr lang="tr-TR" altLang="tr-TR" dirty="0" err="1"/>
              <a:t>intercept</a:t>
            </a:r>
            <a:r>
              <a:rPr lang="tr-TR" altLang="tr-TR" dirty="0"/>
              <a:t>, </a:t>
            </a:r>
            <a:r>
              <a:rPr lang="tr-TR" altLang="tr-TR" dirty="0" err="1"/>
              <a:t>constant</a:t>
            </a:r>
            <a:r>
              <a:rPr lang="tr-TR" altLang="tr-TR" dirty="0"/>
              <a:t>), bir başka deyişle, X sıfır olduğunda Y’nin (</a:t>
            </a:r>
            <a:r>
              <a:rPr lang="tr-TR" altLang="tr-TR" dirty="0" err="1"/>
              <a:t>yordanan</a:t>
            </a:r>
            <a:r>
              <a:rPr lang="tr-TR" altLang="tr-TR" dirty="0"/>
              <a:t> değişkenin) alacağı </a:t>
            </a:r>
            <a:r>
              <a:rPr lang="tr-TR" altLang="tr-TR" dirty="0" smtClean="0"/>
              <a:t>değer; </a:t>
            </a:r>
          </a:p>
          <a:p>
            <a:pPr>
              <a:defRPr/>
            </a:pPr>
            <a:r>
              <a:rPr lang="tr-TR" altLang="tr-TR" dirty="0" smtClean="0"/>
              <a:t>b </a:t>
            </a:r>
            <a:r>
              <a:rPr lang="tr-TR" altLang="tr-TR" dirty="0"/>
              <a:t>katsayısı ise regresyon katsayısı ya da  regresyon doğrusunun eğimidir. b, </a:t>
            </a:r>
            <a:r>
              <a:rPr lang="tr-TR" altLang="tr-TR" dirty="0" err="1"/>
              <a:t>X’de</a:t>
            </a:r>
            <a:r>
              <a:rPr lang="tr-TR" altLang="tr-TR" dirty="0"/>
              <a:t> meydana gelen bir birimlik değişimin, Y’de kaç birimlik bir değişime neden olacağını belirtir.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0997478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/>
              <a:t>Regresyon Analizi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Basit Doğrusal Regresyon SPSS uygulaması </a:t>
            </a:r>
          </a:p>
          <a:p>
            <a:r>
              <a:rPr lang="tr-TR" dirty="0" smtClean="0"/>
              <a:t>Örnek; </a:t>
            </a:r>
            <a:r>
              <a:rPr lang="tr-TR" altLang="tr-TR" dirty="0" smtClean="0"/>
              <a:t>X </a:t>
            </a:r>
            <a:r>
              <a:rPr lang="tr-TR" altLang="tr-TR" dirty="0"/>
              <a:t>kurumunda görev yapan personelin </a:t>
            </a:r>
            <a:r>
              <a:rPr lang="tr-TR" altLang="tr-TR" dirty="0" smtClean="0"/>
              <a:t>yaşı, </a:t>
            </a:r>
            <a:r>
              <a:rPr lang="tr-TR" altLang="tr-TR" dirty="0"/>
              <a:t>iş doyumunun anlamlı </a:t>
            </a:r>
            <a:r>
              <a:rPr lang="tr-TR" altLang="tr-TR" dirty="0" smtClean="0"/>
              <a:t>bir </a:t>
            </a:r>
            <a:r>
              <a:rPr lang="tr-TR" altLang="tr-TR" dirty="0" err="1"/>
              <a:t>yordayıcısı</a:t>
            </a:r>
            <a:r>
              <a:rPr lang="tr-TR" altLang="tr-TR" dirty="0"/>
              <a:t> mıdır?” sorusunun cevabını bulalım. </a:t>
            </a:r>
            <a:endParaRPr lang="tr-TR" altLang="tr-TR" dirty="0" smtClean="0"/>
          </a:p>
          <a:p>
            <a:r>
              <a:rPr lang="tr-TR" dirty="0" err="1" smtClean="0"/>
              <a:t>Analyze</a:t>
            </a:r>
            <a:r>
              <a:rPr lang="tr-TR" dirty="0" smtClean="0"/>
              <a:t> / </a:t>
            </a:r>
            <a:r>
              <a:rPr lang="tr-TR" dirty="0" err="1" smtClean="0"/>
              <a:t>Regression</a:t>
            </a:r>
            <a:r>
              <a:rPr lang="tr-TR" dirty="0" smtClean="0"/>
              <a:t> / </a:t>
            </a:r>
            <a:r>
              <a:rPr lang="tr-TR" dirty="0" err="1" smtClean="0"/>
              <a:t>Linear</a:t>
            </a:r>
            <a:r>
              <a:rPr lang="tr-TR" dirty="0" smtClean="0"/>
              <a:t> sekmeleri tıklanır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80808701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/>
              <a:t>Regresyon Analizi </a:t>
            </a:r>
            <a:endParaRPr lang="tr-TR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241964" y="1468582"/>
            <a:ext cx="6054435" cy="4590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95240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/>
              <a:t>Regresyon Analizi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Çoklu </a:t>
            </a:r>
            <a:r>
              <a:rPr lang="tr-TR" dirty="0"/>
              <a:t>Doğrusal Regresyon SPSS uygulaması </a:t>
            </a:r>
            <a:endParaRPr lang="tr-TR" dirty="0" smtClean="0"/>
          </a:p>
          <a:p>
            <a:r>
              <a:rPr lang="tr-TR" dirty="0" smtClean="0"/>
              <a:t>Örnek</a:t>
            </a:r>
            <a:r>
              <a:rPr lang="tr-TR" dirty="0"/>
              <a:t>; </a:t>
            </a:r>
            <a:r>
              <a:rPr lang="tr-TR" altLang="tr-TR" dirty="0"/>
              <a:t>X kurumunda görev yapan personelin </a:t>
            </a:r>
            <a:r>
              <a:rPr lang="tr-TR" altLang="tr-TR" dirty="0" smtClean="0"/>
              <a:t>“Yaşı, </a:t>
            </a:r>
            <a:r>
              <a:rPr lang="tr-TR" altLang="tr-TR" dirty="0"/>
              <a:t>denetim odağı ve gelir, birlikte, personelin iş doyumunu anlamlı bir şekilde </a:t>
            </a:r>
            <a:r>
              <a:rPr lang="tr-TR" altLang="tr-TR" dirty="0" err="1"/>
              <a:t>yordamakta</a:t>
            </a:r>
            <a:r>
              <a:rPr lang="tr-TR" altLang="tr-TR" dirty="0"/>
              <a:t> mıdır?” sorusunun cevabını bulalım. </a:t>
            </a:r>
          </a:p>
          <a:p>
            <a:r>
              <a:rPr lang="tr-TR" dirty="0" err="1" smtClean="0"/>
              <a:t>Analyze</a:t>
            </a:r>
            <a:r>
              <a:rPr lang="tr-TR" dirty="0" smtClean="0"/>
              <a:t> </a:t>
            </a:r>
            <a:r>
              <a:rPr lang="tr-TR" dirty="0"/>
              <a:t>/ </a:t>
            </a:r>
            <a:r>
              <a:rPr lang="tr-TR" dirty="0" err="1"/>
              <a:t>Regression</a:t>
            </a:r>
            <a:r>
              <a:rPr lang="tr-TR" dirty="0"/>
              <a:t> / </a:t>
            </a:r>
            <a:r>
              <a:rPr lang="tr-TR" dirty="0" err="1"/>
              <a:t>Linear</a:t>
            </a:r>
            <a:r>
              <a:rPr lang="tr-TR" dirty="0"/>
              <a:t> sekmeleri tıklanır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76767406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/>
              <a:t>Regresyon Analizi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67891" y="1440873"/>
            <a:ext cx="6553200" cy="49737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489202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smtClean="0"/>
              <a:t>Kaynaklar 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tr-TR" dirty="0"/>
              <a:t>Büyüköztürk, Ş. Çokluk-</a:t>
            </a:r>
            <a:r>
              <a:rPr lang="tr-TR" dirty="0" err="1"/>
              <a:t>Bökeoğlu</a:t>
            </a:r>
            <a:r>
              <a:rPr lang="tr-TR" dirty="0"/>
              <a:t>, Ö. Köklü, N. (2016). Sosyal Bilimler için İstatistik. Ankara: </a:t>
            </a:r>
            <a:r>
              <a:rPr lang="tr-TR" dirty="0" err="1"/>
              <a:t>Pegem</a:t>
            </a:r>
            <a:r>
              <a:rPr lang="tr-TR" dirty="0"/>
              <a:t> Akademi Yayıncılık. </a:t>
            </a:r>
          </a:p>
          <a:p>
            <a:pPr algn="just"/>
            <a:r>
              <a:rPr lang="tr-TR" dirty="0"/>
              <a:t>Büyüköztürk, Ş. (1995). </a:t>
            </a:r>
            <a:r>
              <a:rPr lang="tr-TR" dirty="0" err="1"/>
              <a:t>Kestirisel</a:t>
            </a:r>
            <a:r>
              <a:rPr lang="tr-TR" dirty="0"/>
              <a:t> istatistik. Ankara Üniversitesi Eğitim Bilimleri Fakültesi Dergisi, 26 (1), 409-28.</a:t>
            </a:r>
          </a:p>
          <a:p>
            <a:pPr algn="just"/>
            <a:r>
              <a:rPr lang="tr-TR" dirty="0"/>
              <a:t>Büyüköztürk, Ş. (2017) Sosyal Bilimler için Veri Analizi El Kitabı: İstatistik, Araştırma Deseni SPSS Uygulamaları ve Yorum. Ankara: </a:t>
            </a:r>
            <a:r>
              <a:rPr lang="tr-TR" dirty="0" err="1"/>
              <a:t>Pegem</a:t>
            </a:r>
            <a:r>
              <a:rPr lang="tr-TR" dirty="0"/>
              <a:t> Akademi Yayıncılık. </a:t>
            </a:r>
          </a:p>
          <a:p>
            <a:r>
              <a:rPr lang="tr-TR" dirty="0"/>
              <a:t>Çokluk, Ö. Şekercioğlu, G. Büyüköztürk, Ş. (2016). Sosyal Bilimler İçin Çok Değişkenli İstatistik SPSS ve LISREL Uygulamaları. Ankara: </a:t>
            </a:r>
            <a:r>
              <a:rPr lang="tr-TR" dirty="0" err="1"/>
              <a:t>Pegem</a:t>
            </a:r>
            <a:r>
              <a:rPr lang="tr-TR" dirty="0"/>
              <a:t> Akademi Yayıncılık.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8871746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395</TotalTime>
  <Words>385</Words>
  <Application>Microsoft Office PowerPoint</Application>
  <PresentationFormat>Geniş ekran</PresentationFormat>
  <Paragraphs>32</Paragraphs>
  <Slides>9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4" baseType="lpstr">
      <vt:lpstr>Arial</vt:lpstr>
      <vt:lpstr>Calibri</vt:lpstr>
      <vt:lpstr>Calibri Light</vt:lpstr>
      <vt:lpstr>Symbol</vt:lpstr>
      <vt:lpstr>Office Teması</vt:lpstr>
      <vt:lpstr>ÖDE5024 DAVRANIŞ BİLİMLERİNDE İSTATİSTİK  Yüksek Lisans</vt:lpstr>
      <vt:lpstr>Regresyon Analizi </vt:lpstr>
      <vt:lpstr>Regresyon Analizi </vt:lpstr>
      <vt:lpstr>Regresyon Analizi </vt:lpstr>
      <vt:lpstr>Regresyon Analizi </vt:lpstr>
      <vt:lpstr>Regresyon Analizi </vt:lpstr>
      <vt:lpstr>Regresyon Analizi </vt:lpstr>
      <vt:lpstr>Regresyon Analizi </vt:lpstr>
      <vt:lpstr>Kaynaklar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İSTATİSTİK</dc:title>
  <dc:creator>eğitim</dc:creator>
  <cp:lastModifiedBy>CAT_Proje_PC_1</cp:lastModifiedBy>
  <cp:revision>72</cp:revision>
  <dcterms:created xsi:type="dcterms:W3CDTF">2017-05-17T14:02:52Z</dcterms:created>
  <dcterms:modified xsi:type="dcterms:W3CDTF">2018-02-01T12:04:36Z</dcterms:modified>
</cp:coreProperties>
</file>