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91" r:id="rId4"/>
    <p:sldId id="1084" r:id="rId5"/>
    <p:sldId id="1085" r:id="rId6"/>
    <p:sldId id="1086" r:id="rId7"/>
    <p:sldId id="1087" r:id="rId8"/>
    <p:sldId id="1089" r:id="rId9"/>
    <p:sldId id="1090" r:id="rId10"/>
    <p:sldId id="1092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83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428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9365" y="2210562"/>
            <a:ext cx="6877050" cy="1489075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0" i="0">
                <a:solidFill>
                  <a:srgbClr val="2F2F2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07378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632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(MİKROEKONOMİ)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Doç. Dr. </a:t>
            </a:r>
            <a:r>
              <a:rPr lang="tr-TR" sz="16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Yeşim TANRIVERMİŞ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84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17938" y="1405508"/>
            <a:ext cx="2440305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ESNEKLİKLER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990790" y="2131123"/>
            <a:ext cx="6934200" cy="2937503"/>
          </a:xfrm>
          <a:prstGeom prst="rect">
            <a:avLst/>
          </a:prstGeom>
        </p:spPr>
        <p:txBody>
          <a:bodyPr vert="horz" wrap="square" lIns="0" tIns="64294" rIns="0" bIns="0" rtlCol="0">
            <a:spAutoFit/>
          </a:bodyPr>
          <a:lstStyle/>
          <a:p>
            <a:pPr marL="38100" algn="just">
              <a:spcBef>
                <a:spcPts val="506"/>
              </a:spcBef>
            </a:pP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GELİR</a:t>
            </a:r>
            <a:r>
              <a:rPr b="1" spc="-1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ESNEKLİĞİ</a:t>
            </a:r>
            <a:endParaRPr>
              <a:latin typeface="Arial"/>
              <a:cs typeface="Arial"/>
            </a:endParaRPr>
          </a:p>
          <a:p>
            <a:pPr marL="38100" marR="32385" algn="just">
              <a:spcBef>
                <a:spcPts val="431"/>
              </a:spcBef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Herhangi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olan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talebin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gelir esnekliğinin sıfırdan büyük  olması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(e</a:t>
            </a:r>
            <a:r>
              <a:rPr baseline="-20833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&gt;0),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tüketicinin, gelir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artınca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daha fazla, gelir azalınca  daha az mal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talep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ettiği anlamına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gelmektedir.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durumda gelir 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artınca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 mala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olan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talep artıyorsa o mal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için 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üstün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mal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diye  sınıflandırabiliriz.</a:t>
            </a:r>
            <a:endParaRPr>
              <a:latin typeface="Arial"/>
              <a:cs typeface="Arial"/>
            </a:endParaRPr>
          </a:p>
          <a:p>
            <a:pPr marL="243840" marR="32385" indent="-205740" algn="just">
              <a:spcBef>
                <a:spcPts val="435"/>
              </a:spcBef>
              <a:buClr>
                <a:srgbClr val="000000"/>
              </a:buClr>
              <a:buFont typeface="Wingdings"/>
              <a:buChar char=""/>
              <a:tabLst>
                <a:tab pos="243840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olan talep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gelir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artıkça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ters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yönlü değişiyorsa yani gelir  artmasına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rağmen talep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düşüyorsa bu mallar düşük mal olarak 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adlandırılmaktadır.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Bu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tip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mallarda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gelir esnekliği sıfırdan  küçüktür (e</a:t>
            </a:r>
            <a:r>
              <a:rPr spc="-5" baseline="-20833" dirty="0">
                <a:solidFill>
                  <a:srgbClr val="2F2F2F"/>
                </a:solidFill>
                <a:latin typeface="Arial"/>
                <a:cs typeface="Arial"/>
              </a:rPr>
              <a:t>m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&lt; 0</a:t>
            </a:r>
            <a:r>
              <a:rPr spc="-16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).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1477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17938" y="1405508"/>
            <a:ext cx="2440305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ESNEKLİKLER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31124"/>
            <a:ext cx="6875621" cy="1829507"/>
          </a:xfrm>
          <a:prstGeom prst="rect">
            <a:avLst/>
          </a:prstGeom>
        </p:spPr>
        <p:txBody>
          <a:bodyPr vert="horz" wrap="square" lIns="0" tIns="64294" rIns="0" bIns="0" rtlCol="0">
            <a:spAutoFit/>
          </a:bodyPr>
          <a:lstStyle/>
          <a:p>
            <a:pPr marL="9525">
              <a:spcBef>
                <a:spcPts val="506"/>
              </a:spcBef>
            </a:pP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GELİR</a:t>
            </a:r>
            <a:r>
              <a:rPr b="1" spc="-1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ESNEKLİĞİ</a:t>
            </a:r>
            <a:endParaRPr>
              <a:latin typeface="Arial"/>
              <a:cs typeface="Arial"/>
            </a:endParaRPr>
          </a:p>
          <a:p>
            <a:pPr marL="215265" marR="3810" indent="-205740" algn="just">
              <a:spcBef>
                <a:spcPts val="43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Alman İstatistikçi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Ernest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Engel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talebin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gelir esnekliğini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grafiksel  olarak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yorumlamış olan, gelirle tüketim arasındaki ilişkiyi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ampirik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düzeyde araştıran ilk</a:t>
            </a:r>
            <a:r>
              <a:rPr spc="3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kişidir.</a:t>
            </a:r>
            <a:endParaRPr>
              <a:latin typeface="Arial"/>
              <a:cs typeface="Arial"/>
            </a:endParaRPr>
          </a:p>
          <a:p>
            <a:pPr marL="215265" marR="3810" indent="-205740" algn="just">
              <a:spcBef>
                <a:spcPts val="435"/>
              </a:spcBef>
              <a:buClr>
                <a:srgbClr val="00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Engel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Kanununa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göre hane halkı geliri ne kadar düşükse gelirin 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gıda için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harcadığı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kısım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kadar yüksek</a:t>
            </a:r>
            <a:r>
              <a:rPr spc="9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olmaktadır.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9039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17938" y="1405508"/>
            <a:ext cx="2440305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ESNEKLİKLER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00315" y="2460117"/>
            <a:ext cx="6166961" cy="998511"/>
          </a:xfrm>
          <a:prstGeom prst="rect">
            <a:avLst/>
          </a:prstGeom>
        </p:spPr>
        <p:txBody>
          <a:bodyPr vert="horz" wrap="square" lIns="0" tIns="64294" rIns="0" bIns="0" rtlCol="0">
            <a:spAutoFit/>
          </a:bodyPr>
          <a:lstStyle/>
          <a:p>
            <a:pPr marL="28575">
              <a:spcBef>
                <a:spcPts val="506"/>
              </a:spcBef>
            </a:pP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GELİR</a:t>
            </a:r>
            <a:r>
              <a:rPr b="1" spc="-1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ESNEKLİĞİ</a:t>
            </a:r>
            <a:endParaRPr>
              <a:latin typeface="Arial"/>
              <a:cs typeface="Arial"/>
            </a:endParaRPr>
          </a:p>
          <a:p>
            <a:pPr marL="234315" indent="-205740">
              <a:spcBef>
                <a:spcPts val="435"/>
              </a:spcBef>
              <a:buClr>
                <a:srgbClr val="000000"/>
              </a:buClr>
              <a:buFont typeface="Wingdings"/>
              <a:buChar char=""/>
              <a:tabLst>
                <a:tab pos="23431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Üstün mallarda (e</a:t>
            </a:r>
            <a:r>
              <a:rPr spc="-5" baseline="-20833" dirty="0">
                <a:solidFill>
                  <a:srgbClr val="2F2F2F"/>
                </a:solidFill>
                <a:latin typeface="Arial"/>
                <a:cs typeface="Arial"/>
              </a:rPr>
              <a:t>m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&gt;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1) Engel eğrisi pozitif</a:t>
            </a:r>
            <a:r>
              <a:rPr spc="-9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eğimlidir.</a:t>
            </a:r>
            <a:endParaRPr>
              <a:latin typeface="Arial"/>
              <a:cs typeface="Arial"/>
            </a:endParaRPr>
          </a:p>
          <a:p>
            <a:pPr marL="234315" indent="-205740">
              <a:spcBef>
                <a:spcPts val="431"/>
              </a:spcBef>
              <a:buClr>
                <a:srgbClr val="000000"/>
              </a:buClr>
              <a:buFont typeface="Wingdings"/>
              <a:buChar char=""/>
              <a:tabLst>
                <a:tab pos="23431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Düşük mallarda ise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(em &lt;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1), Engel eğrisi negatif</a:t>
            </a:r>
            <a:r>
              <a:rPr spc="8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eğimlidir.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3019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17938" y="1405508"/>
            <a:ext cx="2440305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ESNEKLİKLER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00315" y="2131124"/>
            <a:ext cx="6914674" cy="1778211"/>
          </a:xfrm>
          <a:prstGeom prst="rect">
            <a:avLst/>
          </a:prstGeom>
        </p:spPr>
        <p:txBody>
          <a:bodyPr vert="horz" wrap="square" lIns="0" tIns="64294" rIns="0" bIns="0" rtlCol="0">
            <a:spAutoFit/>
          </a:bodyPr>
          <a:lstStyle/>
          <a:p>
            <a:pPr marL="28575">
              <a:spcBef>
                <a:spcPts val="506"/>
              </a:spcBef>
            </a:pP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GELİR</a:t>
            </a:r>
            <a:r>
              <a:rPr b="1" spc="-1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ESNEKLİĞİ</a:t>
            </a:r>
            <a:endParaRPr>
              <a:latin typeface="Arial"/>
              <a:cs typeface="Arial"/>
            </a:endParaRPr>
          </a:p>
          <a:p>
            <a:pPr marL="234315" marR="22860" indent="-205740" algn="just">
              <a:spcBef>
                <a:spcPts val="431"/>
              </a:spcBef>
              <a:buClr>
                <a:srgbClr val="AC0000"/>
              </a:buClr>
              <a:buFont typeface="Wingdings"/>
              <a:buChar char=""/>
              <a:tabLst>
                <a:tab pos="23431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Tüketicinin bir maldan talep ettiği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miktardaki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değişme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gelirdeki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değişmeden daha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küçük oranda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olması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durumda,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talebin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gelir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esnekliği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birden küçük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(e</a:t>
            </a:r>
            <a:r>
              <a:rPr spc="-5" baseline="-20833" dirty="0">
                <a:solidFill>
                  <a:srgbClr val="2F2F2F"/>
                </a:solidFill>
                <a:latin typeface="Arial"/>
                <a:cs typeface="Arial"/>
              </a:rPr>
              <a:t>m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&lt;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1)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olmaktadır.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Gelir esnekliği sıfırdan  büyük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fakat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birden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küçük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olan mallara 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zorunlu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mallar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ve gelir 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esnekliği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birden büyük mallara da 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lüks mallar</a:t>
            </a:r>
            <a:r>
              <a:rPr b="1" spc="6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9" dirty="0">
                <a:solidFill>
                  <a:srgbClr val="2F2F2F"/>
                </a:solidFill>
                <a:latin typeface="Arial"/>
                <a:cs typeface="Arial"/>
              </a:rPr>
              <a:t>denir.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0051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17938" y="1405508"/>
            <a:ext cx="2440305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ESNEKLİKLER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31124"/>
            <a:ext cx="6876098" cy="1829507"/>
          </a:xfrm>
          <a:prstGeom prst="rect">
            <a:avLst/>
          </a:prstGeom>
        </p:spPr>
        <p:txBody>
          <a:bodyPr vert="horz" wrap="square" lIns="0" tIns="64294" rIns="0" bIns="0" rtlCol="0">
            <a:spAutoFit/>
          </a:bodyPr>
          <a:lstStyle/>
          <a:p>
            <a:pPr marL="9525" algn="just">
              <a:spcBef>
                <a:spcPts val="506"/>
              </a:spcBef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Arzın </a:t>
            </a:r>
            <a:r>
              <a:rPr b="1" spc="-8" dirty="0">
                <a:solidFill>
                  <a:srgbClr val="2F2F2F"/>
                </a:solidFill>
                <a:latin typeface="Arial"/>
                <a:cs typeface="Arial"/>
              </a:rPr>
              <a:t>Fiyat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Elastikiyetinin</a:t>
            </a:r>
            <a:r>
              <a:rPr b="1" spc="1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Ölçülmesi</a:t>
            </a:r>
            <a:endParaRPr>
              <a:latin typeface="Arial"/>
              <a:cs typeface="Arial"/>
            </a:endParaRPr>
          </a:p>
          <a:p>
            <a:pPr marL="215265" marR="3810" indent="-205740" algn="just">
              <a:spcBef>
                <a:spcPts val="431"/>
              </a:spcBef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latin typeface="Arial"/>
                <a:cs typeface="Arial"/>
              </a:rPr>
              <a:t>Bir </a:t>
            </a:r>
            <a:r>
              <a:rPr dirty="0">
                <a:latin typeface="Arial"/>
                <a:cs typeface="Arial"/>
              </a:rPr>
              <a:t>malın </a:t>
            </a:r>
            <a:r>
              <a:rPr spc="-4" dirty="0">
                <a:latin typeface="Arial"/>
                <a:cs typeface="Arial"/>
              </a:rPr>
              <a:t>fiyatındaki </a:t>
            </a:r>
            <a:r>
              <a:rPr dirty="0">
                <a:latin typeface="Arial"/>
                <a:cs typeface="Arial"/>
              </a:rPr>
              <a:t>her yüzdesel </a:t>
            </a:r>
            <a:r>
              <a:rPr spc="-4" dirty="0">
                <a:latin typeface="Arial"/>
                <a:cs typeface="Arial"/>
              </a:rPr>
              <a:t>değişme karşılığında, arz edilen  </a:t>
            </a:r>
            <a:r>
              <a:rPr dirty="0">
                <a:latin typeface="Arial"/>
                <a:cs typeface="Arial"/>
              </a:rPr>
              <a:t>mal </a:t>
            </a:r>
            <a:r>
              <a:rPr spc="-4" dirty="0">
                <a:latin typeface="Arial"/>
                <a:cs typeface="Arial"/>
              </a:rPr>
              <a:t>miktarında </a:t>
            </a:r>
            <a:r>
              <a:rPr dirty="0">
                <a:latin typeface="Arial"/>
                <a:cs typeface="Arial"/>
              </a:rPr>
              <a:t>meydana gelen yüzdesel </a:t>
            </a:r>
            <a:r>
              <a:rPr spc="-4" dirty="0">
                <a:latin typeface="Arial"/>
                <a:cs typeface="Arial"/>
              </a:rPr>
              <a:t>değişmeye </a:t>
            </a:r>
            <a:r>
              <a:rPr b="1" spc="-4" dirty="0">
                <a:latin typeface="Arial"/>
                <a:cs typeface="Arial"/>
              </a:rPr>
              <a:t>arzın fiyat  elastikiyeti</a:t>
            </a:r>
            <a:r>
              <a:rPr b="1" spc="8" dirty="0">
                <a:latin typeface="Arial"/>
                <a:cs typeface="Arial"/>
              </a:rPr>
              <a:t> </a:t>
            </a:r>
            <a:r>
              <a:rPr spc="-11" dirty="0">
                <a:latin typeface="Arial"/>
                <a:cs typeface="Arial"/>
              </a:rPr>
              <a:t>denilmektedir.</a:t>
            </a:r>
            <a:endParaRPr>
              <a:latin typeface="Arial"/>
              <a:cs typeface="Arial"/>
            </a:endParaRPr>
          </a:p>
          <a:p>
            <a:pPr marL="215265" marR="3810" indent="-205740" algn="just">
              <a:spcBef>
                <a:spcPts val="435"/>
              </a:spcBef>
              <a:buClr>
                <a:srgbClr val="00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Arzın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elastikiyeti de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talebin fiyat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elastikiyetinde olduğu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gibi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nokta ya da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yay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elastikiyeti şeklinde</a:t>
            </a:r>
            <a:r>
              <a:rPr spc="6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hesaplanabilmektedir.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6253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17938" y="1405508"/>
            <a:ext cx="2440305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ESNEKLİKLER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35238"/>
            <a:ext cx="6020753" cy="2822022"/>
          </a:xfrm>
          <a:prstGeom prst="rect">
            <a:avLst/>
          </a:prstGeom>
        </p:spPr>
        <p:txBody>
          <a:bodyPr vert="horz" wrap="square" lIns="0" tIns="34766" rIns="0" bIns="0" rtlCol="0">
            <a:spAutoFit/>
          </a:bodyPr>
          <a:lstStyle/>
          <a:p>
            <a:pPr marL="9525">
              <a:spcBef>
                <a:spcPts val="274"/>
              </a:spcBef>
            </a:pPr>
            <a:r>
              <a:rPr sz="1650" b="1" spc="-8" dirty="0">
                <a:latin typeface="Arial"/>
                <a:cs typeface="Arial"/>
              </a:rPr>
              <a:t>Arz </a:t>
            </a:r>
            <a:r>
              <a:rPr sz="1650" b="1" spc="-4" dirty="0">
                <a:latin typeface="Arial"/>
                <a:cs typeface="Arial"/>
              </a:rPr>
              <a:t>esnekliği</a:t>
            </a:r>
            <a:r>
              <a:rPr sz="1650" b="1" spc="23" dirty="0">
                <a:latin typeface="Arial"/>
                <a:cs typeface="Arial"/>
              </a:rPr>
              <a:t> </a:t>
            </a:r>
            <a:r>
              <a:rPr sz="1650" b="1" spc="-4" dirty="0">
                <a:latin typeface="Arial"/>
                <a:cs typeface="Arial"/>
              </a:rPr>
              <a:t>ölçülürken;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195"/>
              </a:spcBef>
              <a:buFont typeface="Wingdings"/>
              <a:buChar char=""/>
              <a:tabLst>
                <a:tab pos="215265" algn="l"/>
                <a:tab pos="3642360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Arzın yay esnekliği</a:t>
            </a:r>
            <a:r>
              <a:rPr sz="1650" spc="5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ölçülecek</a:t>
            </a:r>
            <a:r>
              <a:rPr sz="1650" spc="1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olursa	(noktalar yakın</a:t>
            </a:r>
            <a:r>
              <a:rPr sz="1650" spc="2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ise);</a:t>
            </a:r>
            <a:endParaRPr sz="1650">
              <a:latin typeface="Arial"/>
              <a:cs typeface="Arial"/>
            </a:endParaRPr>
          </a:p>
          <a:p>
            <a:pPr marL="125730">
              <a:spcBef>
                <a:spcPts val="199"/>
              </a:spcBef>
            </a:pPr>
            <a:r>
              <a:rPr sz="1650" spc="-19" dirty="0">
                <a:solidFill>
                  <a:srgbClr val="2F2F2F"/>
                </a:solidFill>
                <a:latin typeface="Arial"/>
                <a:cs typeface="Arial"/>
              </a:rPr>
              <a:t>ϵ_ap=∆Q/∆P.P/Q</a:t>
            </a:r>
            <a:endParaRPr sz="1650">
              <a:latin typeface="Arial"/>
              <a:cs typeface="Arial"/>
            </a:endParaRPr>
          </a:p>
          <a:p>
            <a:pPr>
              <a:spcBef>
                <a:spcPts val="23"/>
              </a:spcBef>
            </a:pPr>
            <a:endParaRPr sz="1875">
              <a:latin typeface="Times New Roman"/>
              <a:cs typeface="Times New Roman"/>
            </a:endParaRPr>
          </a:p>
          <a:p>
            <a:pPr marL="125730" marR="3810" indent="-116681">
              <a:lnSpc>
                <a:spcPct val="110000"/>
              </a:lnSpc>
              <a:spcBef>
                <a:spcPts val="4"/>
              </a:spcBef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Arzın ortalama nokta esnekliği ölçülecekse (noktalar uzak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ise); 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ϵ_ap=∆Q/∆P.(P_1+P_2)/(Q_1+Q_2</a:t>
            </a:r>
            <a:r>
              <a:rPr sz="1650" spc="4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)</a:t>
            </a:r>
            <a:endParaRPr sz="1650">
              <a:latin typeface="Arial"/>
              <a:cs typeface="Arial"/>
            </a:endParaRPr>
          </a:p>
          <a:p>
            <a:pPr>
              <a:spcBef>
                <a:spcPts val="23"/>
              </a:spcBef>
              <a:buClr>
                <a:srgbClr val="2F2F2F"/>
              </a:buClr>
              <a:buFont typeface="Wingdings"/>
              <a:buChar char=""/>
            </a:pPr>
            <a:endParaRPr sz="1875">
              <a:latin typeface="Times New Roman"/>
              <a:cs typeface="Times New Roman"/>
            </a:endParaRPr>
          </a:p>
          <a:p>
            <a:pPr marL="125730" marR="3479483" indent="-116681">
              <a:lnSpc>
                <a:spcPct val="110000"/>
              </a:lnSpc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Arzın nokta esnekliği ise;  </a:t>
            </a:r>
            <a:r>
              <a:rPr sz="1650" spc="-19" dirty="0">
                <a:solidFill>
                  <a:srgbClr val="2F2F2F"/>
                </a:solidFill>
                <a:latin typeface="Arial"/>
                <a:cs typeface="Arial"/>
              </a:rPr>
              <a:t>ϵ_ap=dQ/dP.P/Q</a:t>
            </a:r>
            <a:endParaRPr sz="1650">
              <a:latin typeface="Arial"/>
              <a:cs typeface="Arial"/>
            </a:endParaRPr>
          </a:p>
          <a:p>
            <a:pPr marL="125730">
              <a:spcBef>
                <a:spcPts val="199"/>
              </a:spcBef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formüllerinden</a:t>
            </a:r>
            <a:r>
              <a:rPr sz="1650" spc="2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yararlanılmaktadır.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3774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KAYNAKLAR</a:t>
            </a:r>
            <a:endParaRPr sz="2700" dirty="0"/>
          </a:p>
        </p:txBody>
      </p:sp>
      <p:sp>
        <p:nvSpPr>
          <p:cNvPr id="4" name="object 4"/>
          <p:cNvSpPr txBox="1"/>
          <p:nvPr/>
        </p:nvSpPr>
        <p:spPr>
          <a:xfrm>
            <a:off x="434341" y="2218372"/>
            <a:ext cx="7795260" cy="25621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Giriş: Prensipler ve Politika, İlker Parasız, Ezgi Kitabevi Yayınları, Bursa, 2003.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İktisadın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ABC’si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İlker Parasız, Ezgi Kitabevi Yayınları, Bursa, 2004.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Bilimine Giriş, Gülden Ülgen, Der Yayınları, İstanbul, 2002.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Biliminin Temelleri, Halil Seyidoğlu,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Güzem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Can Yayınları, İstanbul, 2006.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Zeynel Dinler, Ekin Kitapevi Yayınları, Bursa, 2007.</a:t>
            </a:r>
          </a:p>
          <a:p>
            <a:pPr marL="9525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tabLst>
                <a:tab pos="215265" algn="l"/>
              </a:tabLst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5187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12472</TotalTime>
  <Words>363</Words>
  <Application>Microsoft Office PowerPoint</Application>
  <PresentationFormat>Ekran Gösterisi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ESNEKLİKLER</vt:lpstr>
      <vt:lpstr>ESNEKLİKLER</vt:lpstr>
      <vt:lpstr>ESNEKLİKLER</vt:lpstr>
      <vt:lpstr>ESNEKLİKLER</vt:lpstr>
      <vt:lpstr>ESNEKLİKLER</vt:lpstr>
      <vt:lpstr>ESNEKLİKLER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814</cp:revision>
  <cp:lastPrinted>2016-10-24T07:53:35Z</cp:lastPrinted>
  <dcterms:created xsi:type="dcterms:W3CDTF">2016-09-18T09:35:24Z</dcterms:created>
  <dcterms:modified xsi:type="dcterms:W3CDTF">2020-02-24T11:32:34Z</dcterms:modified>
</cp:coreProperties>
</file>