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2"/>
  </p:notesMasterIdLst>
  <p:sldIdLst>
    <p:sldId id="1091" r:id="rId4"/>
    <p:sldId id="1084" r:id="rId5"/>
    <p:sldId id="1085" r:id="rId6"/>
    <p:sldId id="1086" r:id="rId7"/>
    <p:sldId id="1087" r:id="rId8"/>
    <p:sldId id="1089" r:id="rId9"/>
    <p:sldId id="1090" r:id="rId10"/>
    <p:sldId id="1092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83" autoAdjust="0"/>
    <p:restoredTop sz="91471" autoAdjust="0"/>
  </p:normalViewPr>
  <p:slideViewPr>
    <p:cSldViewPr snapToGrid="0">
      <p:cViewPr varScale="1">
        <p:scale>
          <a:sx n="84" d="100"/>
          <a:sy n="84" d="100"/>
        </p:scale>
        <p:origin x="1428" y="90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2/24/2020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2/24/2020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2/24/2020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2/24/2020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2/24/2020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2/24/2020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2/24/2020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2/24/2020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2/24/2020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21960" y="1940434"/>
            <a:ext cx="3700081" cy="1522729"/>
          </a:xfrm>
          <a:prstGeom prst="rect">
            <a:avLst/>
          </a:prstGeom>
        </p:spPr>
        <p:txBody>
          <a:bodyPr lIns="0" tIns="0" rIns="0" bIns="0"/>
          <a:lstStyle>
            <a:lvl1pPr>
              <a:defRPr sz="4050" b="1" i="0">
                <a:solidFill>
                  <a:srgbClr val="25252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19365" y="2210562"/>
            <a:ext cx="6877050" cy="1489075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 b="0" i="0">
                <a:solidFill>
                  <a:srgbClr val="2F2F2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4073782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632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7" r:id="rId3"/>
    <p:sldLayoutId id="2147483698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EKONOMİ I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(MİKROEKONOMİ)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Prof. Dr. </a:t>
            </a:r>
            <a:r>
              <a:rPr lang="en-US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Harun </a:t>
            </a: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TANRIVERMİŞ </a:t>
            </a:r>
            <a:r>
              <a:rPr lang="tr-TR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 Doç. Dr. </a:t>
            </a:r>
            <a:r>
              <a:rPr lang="tr-TR" sz="1600" b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Yeşim TANRIVERMİŞ</a:t>
            </a:r>
            <a:endParaRPr lang="tr-TR" sz="1600" b="1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84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17938" y="1405508"/>
            <a:ext cx="2440305" cy="4251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700" spc="-4" dirty="0"/>
              <a:t>ESNEKLİKLER</a:t>
            </a:r>
            <a:endParaRPr sz="2700"/>
          </a:p>
        </p:txBody>
      </p:sp>
      <p:sp>
        <p:nvSpPr>
          <p:cNvPr id="4" name="object 4"/>
          <p:cNvSpPr txBox="1"/>
          <p:nvPr/>
        </p:nvSpPr>
        <p:spPr>
          <a:xfrm>
            <a:off x="990790" y="2131123"/>
            <a:ext cx="6934200" cy="2937503"/>
          </a:xfrm>
          <a:prstGeom prst="rect">
            <a:avLst/>
          </a:prstGeom>
        </p:spPr>
        <p:txBody>
          <a:bodyPr vert="horz" wrap="square" lIns="0" tIns="64294" rIns="0" bIns="0" rtlCol="0">
            <a:spAutoFit/>
          </a:bodyPr>
          <a:lstStyle/>
          <a:p>
            <a:pPr marL="38100" algn="just">
              <a:spcBef>
                <a:spcPts val="506"/>
              </a:spcBef>
            </a:pPr>
            <a:r>
              <a:rPr b="1" dirty="0">
                <a:solidFill>
                  <a:srgbClr val="2F2F2F"/>
                </a:solidFill>
                <a:latin typeface="Arial"/>
                <a:cs typeface="Arial"/>
              </a:rPr>
              <a:t>GELİR</a:t>
            </a:r>
            <a:r>
              <a:rPr b="1" spc="-11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b="1" spc="-4" dirty="0">
                <a:solidFill>
                  <a:srgbClr val="2F2F2F"/>
                </a:solidFill>
                <a:latin typeface="Arial"/>
                <a:cs typeface="Arial"/>
              </a:rPr>
              <a:t>ESNEKLİĞİ</a:t>
            </a:r>
            <a:endParaRPr>
              <a:latin typeface="Arial"/>
              <a:cs typeface="Arial"/>
            </a:endParaRPr>
          </a:p>
          <a:p>
            <a:pPr marL="38100" marR="32385" algn="just">
              <a:spcBef>
                <a:spcPts val="431"/>
              </a:spcBef>
            </a:pP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Herhangi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bir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mala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olan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talebin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gelir esnekliğinin sıfırdan büyük  olması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(e</a:t>
            </a:r>
            <a:r>
              <a:rPr baseline="-20833" dirty="0">
                <a:solidFill>
                  <a:srgbClr val="2F2F2F"/>
                </a:solidFill>
                <a:latin typeface="Arial"/>
                <a:cs typeface="Arial"/>
              </a:rPr>
              <a:t>m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&gt;0),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tüketicinin, gelir </a:t>
            </a:r>
            <a:r>
              <a:rPr spc="-8" dirty="0">
                <a:solidFill>
                  <a:srgbClr val="2F2F2F"/>
                </a:solidFill>
                <a:latin typeface="Arial"/>
                <a:cs typeface="Arial"/>
              </a:rPr>
              <a:t>artınca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daha fazla, gelir azalınca  daha az mal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talep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ettiği anlamına </a:t>
            </a:r>
            <a:r>
              <a:rPr spc="-11" dirty="0">
                <a:solidFill>
                  <a:srgbClr val="2F2F2F"/>
                </a:solidFill>
                <a:latin typeface="Arial"/>
                <a:cs typeface="Arial"/>
              </a:rPr>
              <a:t>gelmektedir.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Bu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durumda gelir  </a:t>
            </a:r>
            <a:r>
              <a:rPr spc="-8" dirty="0">
                <a:solidFill>
                  <a:srgbClr val="2F2F2F"/>
                </a:solidFill>
                <a:latin typeface="Arial"/>
                <a:cs typeface="Arial"/>
              </a:rPr>
              <a:t>artınca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o mala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olan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talep artıyorsa o mal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için </a:t>
            </a:r>
            <a:r>
              <a:rPr b="1" dirty="0">
                <a:solidFill>
                  <a:srgbClr val="2F2F2F"/>
                </a:solidFill>
                <a:latin typeface="Arial"/>
                <a:cs typeface="Arial"/>
              </a:rPr>
              <a:t>üstün </a:t>
            </a:r>
            <a:r>
              <a:rPr b="1" spc="-4" dirty="0">
                <a:solidFill>
                  <a:srgbClr val="2F2F2F"/>
                </a:solidFill>
                <a:latin typeface="Arial"/>
                <a:cs typeface="Arial"/>
              </a:rPr>
              <a:t>mal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diye  sınıflandırabiliriz.</a:t>
            </a:r>
            <a:endParaRPr>
              <a:latin typeface="Arial"/>
              <a:cs typeface="Arial"/>
            </a:endParaRPr>
          </a:p>
          <a:p>
            <a:pPr marL="243840" marR="32385" indent="-205740" algn="just">
              <a:spcBef>
                <a:spcPts val="435"/>
              </a:spcBef>
              <a:buClr>
                <a:srgbClr val="000000"/>
              </a:buClr>
              <a:buFont typeface="Wingdings"/>
              <a:buChar char=""/>
              <a:tabLst>
                <a:tab pos="243840" algn="l"/>
              </a:tabLst>
            </a:pP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Bir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mala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olan talep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gelir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artıkça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ters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yönlü değişiyorsa yani gelir  artmasına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rağmen talep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düşüyorsa bu mallar düşük mal olarak  </a:t>
            </a:r>
            <a:r>
              <a:rPr spc="-8" dirty="0">
                <a:solidFill>
                  <a:srgbClr val="2F2F2F"/>
                </a:solidFill>
                <a:latin typeface="Arial"/>
                <a:cs typeface="Arial"/>
              </a:rPr>
              <a:t>adlandırılmaktadır. </a:t>
            </a:r>
            <a:r>
              <a:rPr spc="-11" dirty="0">
                <a:solidFill>
                  <a:srgbClr val="2F2F2F"/>
                </a:solidFill>
                <a:latin typeface="Arial"/>
                <a:cs typeface="Arial"/>
              </a:rPr>
              <a:t>Bu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tip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mallarda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gelir esnekliği sıfırdan  küçüktür (e</a:t>
            </a:r>
            <a:r>
              <a:rPr spc="-5" baseline="-20833" dirty="0">
                <a:solidFill>
                  <a:srgbClr val="2F2F2F"/>
                </a:solidFill>
                <a:latin typeface="Arial"/>
                <a:cs typeface="Arial"/>
              </a:rPr>
              <a:t>m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&lt; 0</a:t>
            </a:r>
            <a:r>
              <a:rPr spc="-165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).</a:t>
            </a:r>
            <a:endParaRPr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41477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17938" y="1405508"/>
            <a:ext cx="2440305" cy="4251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700" spc="-4" dirty="0"/>
              <a:t>ESNEKLİKLER</a:t>
            </a:r>
            <a:endParaRPr sz="2700"/>
          </a:p>
        </p:txBody>
      </p:sp>
      <p:sp>
        <p:nvSpPr>
          <p:cNvPr id="4" name="object 4"/>
          <p:cNvSpPr txBox="1"/>
          <p:nvPr/>
        </p:nvSpPr>
        <p:spPr>
          <a:xfrm>
            <a:off x="1019365" y="2131124"/>
            <a:ext cx="6875621" cy="1829507"/>
          </a:xfrm>
          <a:prstGeom prst="rect">
            <a:avLst/>
          </a:prstGeom>
        </p:spPr>
        <p:txBody>
          <a:bodyPr vert="horz" wrap="square" lIns="0" tIns="64294" rIns="0" bIns="0" rtlCol="0">
            <a:spAutoFit/>
          </a:bodyPr>
          <a:lstStyle/>
          <a:p>
            <a:pPr marL="9525">
              <a:spcBef>
                <a:spcPts val="506"/>
              </a:spcBef>
            </a:pPr>
            <a:r>
              <a:rPr b="1" dirty="0">
                <a:solidFill>
                  <a:srgbClr val="2F2F2F"/>
                </a:solidFill>
                <a:latin typeface="Arial"/>
                <a:cs typeface="Arial"/>
              </a:rPr>
              <a:t>GELİR</a:t>
            </a:r>
            <a:r>
              <a:rPr b="1" spc="-11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b="1" spc="-4" dirty="0">
                <a:solidFill>
                  <a:srgbClr val="2F2F2F"/>
                </a:solidFill>
                <a:latin typeface="Arial"/>
                <a:cs typeface="Arial"/>
              </a:rPr>
              <a:t>ESNEKLİĞİ</a:t>
            </a:r>
            <a:endParaRPr>
              <a:latin typeface="Arial"/>
              <a:cs typeface="Arial"/>
            </a:endParaRPr>
          </a:p>
          <a:p>
            <a:pPr marL="215265" marR="3810" indent="-205740" algn="just">
              <a:spcBef>
                <a:spcPts val="431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</a:tabLst>
            </a:pP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Alman İstatistikçi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Ernest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Engel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talebin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gelir esnekliğini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grafiksel  olarak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yorumlamış olan, gelirle tüketim arasındaki ilişkiyi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ampirik 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düzeyde araştıran ilk</a:t>
            </a:r>
            <a:r>
              <a:rPr spc="38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15" dirty="0">
                <a:solidFill>
                  <a:srgbClr val="2F2F2F"/>
                </a:solidFill>
                <a:latin typeface="Arial"/>
                <a:cs typeface="Arial"/>
              </a:rPr>
              <a:t>kişidir.</a:t>
            </a:r>
            <a:endParaRPr>
              <a:latin typeface="Arial"/>
              <a:cs typeface="Arial"/>
            </a:endParaRPr>
          </a:p>
          <a:p>
            <a:pPr marL="215265" marR="3810" indent="-205740" algn="just">
              <a:spcBef>
                <a:spcPts val="435"/>
              </a:spcBef>
              <a:buClr>
                <a:srgbClr val="000000"/>
              </a:buClr>
              <a:buFont typeface="Wingdings"/>
              <a:buChar char=""/>
              <a:tabLst>
                <a:tab pos="215265" algn="l"/>
              </a:tabLst>
            </a:pP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Engel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Kanununa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göre hane halkı geliri ne kadar düşükse gelirin  </a:t>
            </a:r>
            <a:r>
              <a:rPr spc="-8" dirty="0">
                <a:solidFill>
                  <a:srgbClr val="2F2F2F"/>
                </a:solidFill>
                <a:latin typeface="Arial"/>
                <a:cs typeface="Arial"/>
              </a:rPr>
              <a:t>gıda için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harcadığı </a:t>
            </a:r>
            <a:r>
              <a:rPr spc="-8" dirty="0">
                <a:solidFill>
                  <a:srgbClr val="2F2F2F"/>
                </a:solidFill>
                <a:latin typeface="Arial"/>
                <a:cs typeface="Arial"/>
              </a:rPr>
              <a:t>kısım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da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o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kadar yüksek</a:t>
            </a:r>
            <a:r>
              <a:rPr spc="90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11" dirty="0">
                <a:solidFill>
                  <a:srgbClr val="2F2F2F"/>
                </a:solidFill>
                <a:latin typeface="Arial"/>
                <a:cs typeface="Arial"/>
              </a:rPr>
              <a:t>olmaktadır.</a:t>
            </a:r>
            <a:endParaRPr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99039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17938" y="1405508"/>
            <a:ext cx="2440305" cy="4251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700" spc="-4" dirty="0"/>
              <a:t>ESNEKLİKLER</a:t>
            </a:r>
            <a:endParaRPr sz="2700"/>
          </a:p>
        </p:txBody>
      </p:sp>
      <p:sp>
        <p:nvSpPr>
          <p:cNvPr id="4" name="object 4"/>
          <p:cNvSpPr txBox="1"/>
          <p:nvPr/>
        </p:nvSpPr>
        <p:spPr>
          <a:xfrm>
            <a:off x="1000315" y="2460117"/>
            <a:ext cx="6166961" cy="998511"/>
          </a:xfrm>
          <a:prstGeom prst="rect">
            <a:avLst/>
          </a:prstGeom>
        </p:spPr>
        <p:txBody>
          <a:bodyPr vert="horz" wrap="square" lIns="0" tIns="64294" rIns="0" bIns="0" rtlCol="0">
            <a:spAutoFit/>
          </a:bodyPr>
          <a:lstStyle/>
          <a:p>
            <a:pPr marL="28575">
              <a:spcBef>
                <a:spcPts val="506"/>
              </a:spcBef>
            </a:pPr>
            <a:r>
              <a:rPr b="1" dirty="0">
                <a:solidFill>
                  <a:srgbClr val="2F2F2F"/>
                </a:solidFill>
                <a:latin typeface="Arial"/>
                <a:cs typeface="Arial"/>
              </a:rPr>
              <a:t>GELİR</a:t>
            </a:r>
            <a:r>
              <a:rPr b="1" spc="-11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b="1" spc="-4" dirty="0">
                <a:solidFill>
                  <a:srgbClr val="2F2F2F"/>
                </a:solidFill>
                <a:latin typeface="Arial"/>
                <a:cs typeface="Arial"/>
              </a:rPr>
              <a:t>ESNEKLİĞİ</a:t>
            </a:r>
            <a:endParaRPr>
              <a:latin typeface="Arial"/>
              <a:cs typeface="Arial"/>
            </a:endParaRPr>
          </a:p>
          <a:p>
            <a:pPr marL="234315" indent="-205740">
              <a:spcBef>
                <a:spcPts val="435"/>
              </a:spcBef>
              <a:buClr>
                <a:srgbClr val="000000"/>
              </a:buClr>
              <a:buFont typeface="Wingdings"/>
              <a:buChar char=""/>
              <a:tabLst>
                <a:tab pos="234315" algn="l"/>
              </a:tabLst>
            </a:pP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Üstün mallarda (e</a:t>
            </a:r>
            <a:r>
              <a:rPr spc="-5" baseline="-20833" dirty="0">
                <a:solidFill>
                  <a:srgbClr val="2F2F2F"/>
                </a:solidFill>
                <a:latin typeface="Arial"/>
                <a:cs typeface="Arial"/>
              </a:rPr>
              <a:t>m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&gt;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1) Engel eğrisi pozitif</a:t>
            </a:r>
            <a:r>
              <a:rPr spc="-90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15" dirty="0">
                <a:solidFill>
                  <a:srgbClr val="2F2F2F"/>
                </a:solidFill>
                <a:latin typeface="Arial"/>
                <a:cs typeface="Arial"/>
              </a:rPr>
              <a:t>eğimlidir.</a:t>
            </a:r>
            <a:endParaRPr>
              <a:latin typeface="Arial"/>
              <a:cs typeface="Arial"/>
            </a:endParaRPr>
          </a:p>
          <a:p>
            <a:pPr marL="234315" indent="-205740">
              <a:spcBef>
                <a:spcPts val="431"/>
              </a:spcBef>
              <a:buClr>
                <a:srgbClr val="000000"/>
              </a:buClr>
              <a:buFont typeface="Wingdings"/>
              <a:buChar char=""/>
              <a:tabLst>
                <a:tab pos="234315" algn="l"/>
              </a:tabLst>
            </a:pP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Düşük mallarda ise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(em &lt;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1), Engel eğrisi negatif</a:t>
            </a:r>
            <a:r>
              <a:rPr spc="86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15" dirty="0">
                <a:solidFill>
                  <a:srgbClr val="2F2F2F"/>
                </a:solidFill>
                <a:latin typeface="Arial"/>
                <a:cs typeface="Arial"/>
              </a:rPr>
              <a:t>eğimlidir.</a:t>
            </a:r>
            <a:endParaRPr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13019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17938" y="1405508"/>
            <a:ext cx="2440305" cy="4251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700" spc="-4" dirty="0"/>
              <a:t>ESNEKLİKLER</a:t>
            </a:r>
            <a:endParaRPr sz="2700"/>
          </a:p>
        </p:txBody>
      </p:sp>
      <p:sp>
        <p:nvSpPr>
          <p:cNvPr id="4" name="object 4"/>
          <p:cNvSpPr txBox="1"/>
          <p:nvPr/>
        </p:nvSpPr>
        <p:spPr>
          <a:xfrm>
            <a:off x="1000315" y="2131124"/>
            <a:ext cx="6914674" cy="1778211"/>
          </a:xfrm>
          <a:prstGeom prst="rect">
            <a:avLst/>
          </a:prstGeom>
        </p:spPr>
        <p:txBody>
          <a:bodyPr vert="horz" wrap="square" lIns="0" tIns="64294" rIns="0" bIns="0" rtlCol="0">
            <a:spAutoFit/>
          </a:bodyPr>
          <a:lstStyle/>
          <a:p>
            <a:pPr marL="28575">
              <a:spcBef>
                <a:spcPts val="506"/>
              </a:spcBef>
            </a:pPr>
            <a:r>
              <a:rPr b="1" dirty="0">
                <a:solidFill>
                  <a:srgbClr val="2F2F2F"/>
                </a:solidFill>
                <a:latin typeface="Arial"/>
                <a:cs typeface="Arial"/>
              </a:rPr>
              <a:t>GELİR</a:t>
            </a:r>
            <a:r>
              <a:rPr b="1" spc="-11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b="1" spc="-4" dirty="0">
                <a:solidFill>
                  <a:srgbClr val="2F2F2F"/>
                </a:solidFill>
                <a:latin typeface="Arial"/>
                <a:cs typeface="Arial"/>
              </a:rPr>
              <a:t>ESNEKLİĞİ</a:t>
            </a:r>
            <a:endParaRPr>
              <a:latin typeface="Arial"/>
              <a:cs typeface="Arial"/>
            </a:endParaRPr>
          </a:p>
          <a:p>
            <a:pPr marL="234315" marR="22860" indent="-205740" algn="just">
              <a:spcBef>
                <a:spcPts val="431"/>
              </a:spcBef>
              <a:buClr>
                <a:srgbClr val="AC0000"/>
              </a:buClr>
              <a:buFont typeface="Wingdings"/>
              <a:buChar char=""/>
              <a:tabLst>
                <a:tab pos="234315" algn="l"/>
              </a:tabLst>
            </a:pP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Tüketicinin bir maldan talep ettiği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miktardaki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değişme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gelirdeki 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değişmeden daha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küçük oranda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olması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durumda,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talebin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gelir 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esnekliği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birden küçük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(e</a:t>
            </a:r>
            <a:r>
              <a:rPr spc="-5" baseline="-20833" dirty="0">
                <a:solidFill>
                  <a:srgbClr val="2F2F2F"/>
                </a:solidFill>
                <a:latin typeface="Arial"/>
                <a:cs typeface="Arial"/>
              </a:rPr>
              <a:t>m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&lt;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1) </a:t>
            </a:r>
            <a:r>
              <a:rPr spc="-15" dirty="0">
                <a:solidFill>
                  <a:srgbClr val="2F2F2F"/>
                </a:solidFill>
                <a:latin typeface="Arial"/>
                <a:cs typeface="Arial"/>
              </a:rPr>
              <a:t>olmaktadır.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Gelir esnekliği sıfırdan  büyük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fakat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birden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küçük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olan mallara </a:t>
            </a:r>
            <a:r>
              <a:rPr b="1" dirty="0">
                <a:solidFill>
                  <a:srgbClr val="2F2F2F"/>
                </a:solidFill>
                <a:latin typeface="Arial"/>
                <a:cs typeface="Arial"/>
              </a:rPr>
              <a:t>zorunlu </a:t>
            </a:r>
            <a:r>
              <a:rPr b="1" spc="-4" dirty="0">
                <a:solidFill>
                  <a:srgbClr val="2F2F2F"/>
                </a:solidFill>
                <a:latin typeface="Arial"/>
                <a:cs typeface="Arial"/>
              </a:rPr>
              <a:t>mallar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ve gelir  </a:t>
            </a:r>
            <a:r>
              <a:rPr spc="-8" dirty="0">
                <a:solidFill>
                  <a:srgbClr val="2F2F2F"/>
                </a:solidFill>
                <a:latin typeface="Arial"/>
                <a:cs typeface="Arial"/>
              </a:rPr>
              <a:t>esnekliği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birden büyük mallara da </a:t>
            </a:r>
            <a:r>
              <a:rPr b="1" dirty="0">
                <a:solidFill>
                  <a:srgbClr val="2F2F2F"/>
                </a:solidFill>
                <a:latin typeface="Arial"/>
                <a:cs typeface="Arial"/>
              </a:rPr>
              <a:t>lüks mallar</a:t>
            </a:r>
            <a:r>
              <a:rPr b="1" spc="68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19" dirty="0">
                <a:solidFill>
                  <a:srgbClr val="2F2F2F"/>
                </a:solidFill>
                <a:latin typeface="Arial"/>
                <a:cs typeface="Arial"/>
              </a:rPr>
              <a:t>denir.</a:t>
            </a:r>
            <a:endParaRPr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00051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17938" y="1405508"/>
            <a:ext cx="2440305" cy="4251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700" spc="-4" dirty="0"/>
              <a:t>ESNEKLİKLER</a:t>
            </a:r>
            <a:endParaRPr sz="2700"/>
          </a:p>
        </p:txBody>
      </p:sp>
      <p:sp>
        <p:nvSpPr>
          <p:cNvPr id="4" name="object 4"/>
          <p:cNvSpPr txBox="1"/>
          <p:nvPr/>
        </p:nvSpPr>
        <p:spPr>
          <a:xfrm>
            <a:off x="1019365" y="2131124"/>
            <a:ext cx="6876098" cy="1829507"/>
          </a:xfrm>
          <a:prstGeom prst="rect">
            <a:avLst/>
          </a:prstGeom>
        </p:spPr>
        <p:txBody>
          <a:bodyPr vert="horz" wrap="square" lIns="0" tIns="64294" rIns="0" bIns="0" rtlCol="0">
            <a:spAutoFit/>
          </a:bodyPr>
          <a:lstStyle/>
          <a:p>
            <a:pPr marL="9525" algn="just">
              <a:spcBef>
                <a:spcPts val="506"/>
              </a:spcBef>
            </a:pPr>
            <a:r>
              <a:rPr b="1" spc="-4" dirty="0">
                <a:solidFill>
                  <a:srgbClr val="2F2F2F"/>
                </a:solidFill>
                <a:latin typeface="Arial"/>
                <a:cs typeface="Arial"/>
              </a:rPr>
              <a:t>Arzın </a:t>
            </a:r>
            <a:r>
              <a:rPr b="1" spc="-8" dirty="0">
                <a:solidFill>
                  <a:srgbClr val="2F2F2F"/>
                </a:solidFill>
                <a:latin typeface="Arial"/>
                <a:cs typeface="Arial"/>
              </a:rPr>
              <a:t>Fiyat </a:t>
            </a:r>
            <a:r>
              <a:rPr b="1" spc="-4" dirty="0">
                <a:solidFill>
                  <a:srgbClr val="2F2F2F"/>
                </a:solidFill>
                <a:latin typeface="Arial"/>
                <a:cs typeface="Arial"/>
              </a:rPr>
              <a:t>Elastikiyetinin</a:t>
            </a:r>
            <a:r>
              <a:rPr b="1" spc="11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b="1" spc="-4" dirty="0">
                <a:solidFill>
                  <a:srgbClr val="2F2F2F"/>
                </a:solidFill>
                <a:latin typeface="Arial"/>
                <a:cs typeface="Arial"/>
              </a:rPr>
              <a:t>Ölçülmesi</a:t>
            </a:r>
            <a:endParaRPr>
              <a:latin typeface="Arial"/>
              <a:cs typeface="Arial"/>
            </a:endParaRPr>
          </a:p>
          <a:p>
            <a:pPr marL="215265" marR="3810" indent="-205740" algn="just">
              <a:spcBef>
                <a:spcPts val="431"/>
              </a:spcBef>
              <a:buFont typeface="Wingdings"/>
              <a:buChar char=""/>
              <a:tabLst>
                <a:tab pos="215265" algn="l"/>
              </a:tabLst>
            </a:pPr>
            <a:r>
              <a:rPr spc="-4" dirty="0">
                <a:latin typeface="Arial"/>
                <a:cs typeface="Arial"/>
              </a:rPr>
              <a:t>Bir </a:t>
            </a:r>
            <a:r>
              <a:rPr dirty="0">
                <a:latin typeface="Arial"/>
                <a:cs typeface="Arial"/>
              </a:rPr>
              <a:t>malın </a:t>
            </a:r>
            <a:r>
              <a:rPr spc="-4" dirty="0">
                <a:latin typeface="Arial"/>
                <a:cs typeface="Arial"/>
              </a:rPr>
              <a:t>fiyatındaki </a:t>
            </a:r>
            <a:r>
              <a:rPr dirty="0">
                <a:latin typeface="Arial"/>
                <a:cs typeface="Arial"/>
              </a:rPr>
              <a:t>her yüzdesel </a:t>
            </a:r>
            <a:r>
              <a:rPr spc="-4" dirty="0">
                <a:latin typeface="Arial"/>
                <a:cs typeface="Arial"/>
              </a:rPr>
              <a:t>değişme karşılığında, arz edilen  </a:t>
            </a:r>
            <a:r>
              <a:rPr dirty="0">
                <a:latin typeface="Arial"/>
                <a:cs typeface="Arial"/>
              </a:rPr>
              <a:t>mal </a:t>
            </a:r>
            <a:r>
              <a:rPr spc="-4" dirty="0">
                <a:latin typeface="Arial"/>
                <a:cs typeface="Arial"/>
              </a:rPr>
              <a:t>miktarında </a:t>
            </a:r>
            <a:r>
              <a:rPr dirty="0">
                <a:latin typeface="Arial"/>
                <a:cs typeface="Arial"/>
              </a:rPr>
              <a:t>meydana gelen yüzdesel </a:t>
            </a:r>
            <a:r>
              <a:rPr spc="-4" dirty="0">
                <a:latin typeface="Arial"/>
                <a:cs typeface="Arial"/>
              </a:rPr>
              <a:t>değişmeye </a:t>
            </a:r>
            <a:r>
              <a:rPr b="1" spc="-4" dirty="0">
                <a:latin typeface="Arial"/>
                <a:cs typeface="Arial"/>
              </a:rPr>
              <a:t>arzın fiyat  elastikiyeti</a:t>
            </a:r>
            <a:r>
              <a:rPr b="1" spc="8" dirty="0">
                <a:latin typeface="Arial"/>
                <a:cs typeface="Arial"/>
              </a:rPr>
              <a:t> </a:t>
            </a:r>
            <a:r>
              <a:rPr spc="-11" dirty="0">
                <a:latin typeface="Arial"/>
                <a:cs typeface="Arial"/>
              </a:rPr>
              <a:t>denilmektedir.</a:t>
            </a:r>
            <a:endParaRPr>
              <a:latin typeface="Arial"/>
              <a:cs typeface="Arial"/>
            </a:endParaRPr>
          </a:p>
          <a:p>
            <a:pPr marL="215265" marR="3810" indent="-205740" algn="just">
              <a:spcBef>
                <a:spcPts val="435"/>
              </a:spcBef>
              <a:buClr>
                <a:srgbClr val="000000"/>
              </a:buClr>
              <a:buFont typeface="Wingdings"/>
              <a:buChar char=""/>
              <a:tabLst>
                <a:tab pos="215265" algn="l"/>
              </a:tabLst>
            </a:pP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Arzın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fiyat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elastikiyeti de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talebin fiyat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elastikiyetinde olduğu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gibi 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nokta ya da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yay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elastikiyeti şeklinde</a:t>
            </a:r>
            <a:r>
              <a:rPr spc="60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8" dirty="0">
                <a:solidFill>
                  <a:srgbClr val="2F2F2F"/>
                </a:solidFill>
                <a:latin typeface="Arial"/>
                <a:cs typeface="Arial"/>
              </a:rPr>
              <a:t>hesaplanabilmektedir.</a:t>
            </a:r>
            <a:endParaRPr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96253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17938" y="1405508"/>
            <a:ext cx="2440305" cy="4251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700" spc="-4" dirty="0"/>
              <a:t>ESNEKLİKLER</a:t>
            </a:r>
            <a:endParaRPr sz="2700"/>
          </a:p>
        </p:txBody>
      </p:sp>
      <p:sp>
        <p:nvSpPr>
          <p:cNvPr id="4" name="object 4"/>
          <p:cNvSpPr txBox="1"/>
          <p:nvPr/>
        </p:nvSpPr>
        <p:spPr>
          <a:xfrm>
            <a:off x="1019365" y="2135238"/>
            <a:ext cx="6020753" cy="2822022"/>
          </a:xfrm>
          <a:prstGeom prst="rect">
            <a:avLst/>
          </a:prstGeom>
        </p:spPr>
        <p:txBody>
          <a:bodyPr vert="horz" wrap="square" lIns="0" tIns="34766" rIns="0" bIns="0" rtlCol="0">
            <a:spAutoFit/>
          </a:bodyPr>
          <a:lstStyle/>
          <a:p>
            <a:pPr marL="9525">
              <a:spcBef>
                <a:spcPts val="274"/>
              </a:spcBef>
            </a:pPr>
            <a:r>
              <a:rPr sz="1650" b="1" spc="-8" dirty="0">
                <a:latin typeface="Arial"/>
                <a:cs typeface="Arial"/>
              </a:rPr>
              <a:t>Arz </a:t>
            </a:r>
            <a:r>
              <a:rPr sz="1650" b="1" spc="-4" dirty="0">
                <a:latin typeface="Arial"/>
                <a:cs typeface="Arial"/>
              </a:rPr>
              <a:t>esnekliği</a:t>
            </a:r>
            <a:r>
              <a:rPr sz="1650" b="1" spc="23" dirty="0">
                <a:latin typeface="Arial"/>
                <a:cs typeface="Arial"/>
              </a:rPr>
              <a:t> </a:t>
            </a:r>
            <a:r>
              <a:rPr sz="1650" b="1" spc="-4" dirty="0">
                <a:latin typeface="Arial"/>
                <a:cs typeface="Arial"/>
              </a:rPr>
              <a:t>ölçülürken;</a:t>
            </a:r>
            <a:endParaRPr sz="1650">
              <a:latin typeface="Arial"/>
              <a:cs typeface="Arial"/>
            </a:endParaRPr>
          </a:p>
          <a:p>
            <a:pPr marL="215265" indent="-205740">
              <a:spcBef>
                <a:spcPts val="195"/>
              </a:spcBef>
              <a:buFont typeface="Wingdings"/>
              <a:buChar char=""/>
              <a:tabLst>
                <a:tab pos="215265" algn="l"/>
                <a:tab pos="3642360" algn="l"/>
              </a:tabLst>
            </a:pP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Arzın yay esnekliği</a:t>
            </a:r>
            <a:r>
              <a:rPr sz="1650" spc="56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ölçülecek</a:t>
            </a:r>
            <a:r>
              <a:rPr sz="1650" spc="15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olursa	(noktalar yakın</a:t>
            </a:r>
            <a:r>
              <a:rPr sz="1650" spc="23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ise);</a:t>
            </a:r>
            <a:endParaRPr sz="1650">
              <a:latin typeface="Arial"/>
              <a:cs typeface="Arial"/>
            </a:endParaRPr>
          </a:p>
          <a:p>
            <a:pPr marL="125730">
              <a:spcBef>
                <a:spcPts val="199"/>
              </a:spcBef>
            </a:pPr>
            <a:r>
              <a:rPr sz="1650" spc="-19" dirty="0">
                <a:solidFill>
                  <a:srgbClr val="2F2F2F"/>
                </a:solidFill>
                <a:latin typeface="Arial"/>
                <a:cs typeface="Arial"/>
              </a:rPr>
              <a:t>ϵ_ap=∆Q/∆P.P/Q</a:t>
            </a:r>
            <a:endParaRPr sz="1650">
              <a:latin typeface="Arial"/>
              <a:cs typeface="Arial"/>
            </a:endParaRPr>
          </a:p>
          <a:p>
            <a:pPr>
              <a:spcBef>
                <a:spcPts val="23"/>
              </a:spcBef>
            </a:pPr>
            <a:endParaRPr sz="1875">
              <a:latin typeface="Times New Roman"/>
              <a:cs typeface="Times New Roman"/>
            </a:endParaRPr>
          </a:p>
          <a:p>
            <a:pPr marL="125730" marR="3810" indent="-116681">
              <a:lnSpc>
                <a:spcPct val="110000"/>
              </a:lnSpc>
              <a:spcBef>
                <a:spcPts val="4"/>
              </a:spcBef>
              <a:buFont typeface="Wingdings"/>
              <a:buChar char=""/>
              <a:tabLst>
                <a:tab pos="215265" algn="l"/>
              </a:tabLst>
            </a:pP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Arzın ortalama nokta esnekliği ölçülecekse (noktalar uzak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ise);  </a:t>
            </a:r>
            <a:r>
              <a:rPr sz="1650" spc="-11" dirty="0">
                <a:solidFill>
                  <a:srgbClr val="2F2F2F"/>
                </a:solidFill>
                <a:latin typeface="Arial"/>
                <a:cs typeface="Arial"/>
              </a:rPr>
              <a:t>ϵ_ap=∆Q/∆P.(P_1+P_2)/(Q_1+Q_2</a:t>
            </a:r>
            <a:r>
              <a:rPr sz="1650" spc="45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)</a:t>
            </a:r>
            <a:endParaRPr sz="1650">
              <a:latin typeface="Arial"/>
              <a:cs typeface="Arial"/>
            </a:endParaRPr>
          </a:p>
          <a:p>
            <a:pPr>
              <a:spcBef>
                <a:spcPts val="23"/>
              </a:spcBef>
              <a:buClr>
                <a:srgbClr val="2F2F2F"/>
              </a:buClr>
              <a:buFont typeface="Wingdings"/>
              <a:buChar char=""/>
            </a:pPr>
            <a:endParaRPr sz="1875">
              <a:latin typeface="Times New Roman"/>
              <a:cs typeface="Times New Roman"/>
            </a:endParaRPr>
          </a:p>
          <a:p>
            <a:pPr marL="125730" marR="3479483" indent="-116681">
              <a:lnSpc>
                <a:spcPct val="110000"/>
              </a:lnSpc>
              <a:buFont typeface="Wingdings"/>
              <a:buChar char=""/>
              <a:tabLst>
                <a:tab pos="215265" algn="l"/>
              </a:tabLst>
            </a:pP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Arzın nokta esnekliği ise;  </a:t>
            </a:r>
            <a:r>
              <a:rPr sz="1650" spc="-19" dirty="0">
                <a:solidFill>
                  <a:srgbClr val="2F2F2F"/>
                </a:solidFill>
                <a:latin typeface="Arial"/>
                <a:cs typeface="Arial"/>
              </a:rPr>
              <a:t>ϵ_ap=dQ/dP.P/Q</a:t>
            </a:r>
            <a:endParaRPr sz="1650">
              <a:latin typeface="Arial"/>
              <a:cs typeface="Arial"/>
            </a:endParaRPr>
          </a:p>
          <a:p>
            <a:pPr marL="125730">
              <a:spcBef>
                <a:spcPts val="199"/>
              </a:spcBef>
            </a:pP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formüllerinden</a:t>
            </a:r>
            <a:r>
              <a:rPr sz="1650" spc="23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yararlanılmaktadır.</a:t>
            </a:r>
            <a:endParaRPr sz="165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23774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98867" y="1405508"/>
            <a:ext cx="5875496" cy="4251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algn="ctr">
              <a:lnSpc>
                <a:spcPct val="100000"/>
              </a:lnSpc>
              <a:spcBef>
                <a:spcPts val="75"/>
              </a:spcBef>
            </a:pPr>
            <a:r>
              <a:rPr sz="2700" dirty="0" smtClean="0"/>
              <a:t>KAYNAKLAR</a:t>
            </a:r>
            <a:endParaRPr sz="2700" dirty="0"/>
          </a:p>
        </p:txBody>
      </p:sp>
      <p:sp>
        <p:nvSpPr>
          <p:cNvPr id="4" name="object 4"/>
          <p:cNvSpPr txBox="1"/>
          <p:nvPr/>
        </p:nvSpPr>
        <p:spPr>
          <a:xfrm>
            <a:off x="434341" y="2218372"/>
            <a:ext cx="7795260" cy="2562112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İktisada Giriş: Prensipler ve Politika, İlker Parasız, Ezgi Kitabevi Yayınları, Bursa, 2003.</a:t>
            </a:r>
          </a:p>
          <a:p>
            <a:pPr algn="just">
              <a:lnSpc>
                <a:spcPct val="150000"/>
              </a:lnSpc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İktisadın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ABC’si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, İlker Parasız, Ezgi Kitabevi Yayınları, Bursa, 2004.</a:t>
            </a:r>
          </a:p>
          <a:p>
            <a:pPr algn="just">
              <a:lnSpc>
                <a:spcPct val="150000"/>
              </a:lnSpc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İktisat Bilimine Giriş, Gülden Ülgen, Der Yayınları, İstanbul, 2002.</a:t>
            </a:r>
          </a:p>
          <a:p>
            <a:pPr algn="just">
              <a:lnSpc>
                <a:spcPct val="150000"/>
              </a:lnSpc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İktisat Biliminin Temelleri, Halil Seyidoğlu,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Güzem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Can Yayınları, İstanbul, 2006.</a:t>
            </a:r>
          </a:p>
          <a:p>
            <a:pPr algn="just">
              <a:lnSpc>
                <a:spcPct val="150000"/>
              </a:lnSpc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İktisat, Zeynel Dinler, Ekin Kitapevi Yayınları, Bursa, 2007.</a:t>
            </a:r>
          </a:p>
          <a:p>
            <a:pPr marL="9525" algn="just">
              <a:lnSpc>
                <a:spcPct val="150000"/>
              </a:lnSpc>
              <a:spcBef>
                <a:spcPts val="75"/>
              </a:spcBef>
              <a:buClr>
                <a:srgbClr val="AC0000"/>
              </a:buClr>
              <a:tabLst>
                <a:tab pos="215265" algn="l"/>
              </a:tabLst>
            </a:pP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5187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12472</TotalTime>
  <Words>363</Words>
  <Application>Microsoft Office PowerPoint</Application>
  <PresentationFormat>Ekran Gösterisi (4:3)</PresentationFormat>
  <Paragraphs>38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8</vt:i4>
      </vt:variant>
    </vt:vector>
  </HeadingPairs>
  <TitlesOfParts>
    <vt:vector size="16" baseType="lpstr">
      <vt:lpstr>ＭＳ Ｐゴシック</vt:lpstr>
      <vt:lpstr>Arial</vt:lpstr>
      <vt:lpstr>Calibri</vt:lpstr>
      <vt:lpstr>Times New Roman</vt:lpstr>
      <vt:lpstr>Wingdings</vt:lpstr>
      <vt:lpstr>ekonomi</vt:lpstr>
      <vt:lpstr>1_Rics</vt:lpstr>
      <vt:lpstr>h.t.</vt:lpstr>
      <vt:lpstr>PowerPoint Sunusu</vt:lpstr>
      <vt:lpstr>ESNEKLİKLER</vt:lpstr>
      <vt:lpstr>ESNEKLİKLER</vt:lpstr>
      <vt:lpstr>ESNEKLİKLER</vt:lpstr>
      <vt:lpstr>ESNEKLİKLER</vt:lpstr>
      <vt:lpstr>ESNEKLİKLER</vt:lpstr>
      <vt:lpstr>ESNEKLİKLER</vt:lpstr>
      <vt:lpstr>KAYNAKLAR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Taşınmaz</cp:lastModifiedBy>
  <cp:revision>814</cp:revision>
  <cp:lastPrinted>2016-10-24T07:53:35Z</cp:lastPrinted>
  <dcterms:created xsi:type="dcterms:W3CDTF">2016-09-18T09:35:24Z</dcterms:created>
  <dcterms:modified xsi:type="dcterms:W3CDTF">2020-02-24T11:32:34Z</dcterms:modified>
</cp:coreProperties>
</file>