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60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83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49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0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0175577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07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78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41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24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427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753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7517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Ökaryotik</a:t>
            </a:r>
            <a:r>
              <a:rPr lang="tr-TR" dirty="0" smtClean="0"/>
              <a:t> Hücre Oluşumu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4970024"/>
          </a:xfrm>
        </p:spPr>
        <p:txBody>
          <a:bodyPr>
            <a:normAutofit/>
          </a:bodyPr>
          <a:lstStyle/>
          <a:p>
            <a:r>
              <a:rPr lang="tr-TR" dirty="0" smtClean="0"/>
              <a:t>2 hipotez vardır:</a:t>
            </a:r>
          </a:p>
          <a:p>
            <a:pPr marL="578358" indent="-514350">
              <a:buAutoNum type="alphaLcPeriod"/>
            </a:pPr>
            <a:r>
              <a:rPr lang="tr-TR" dirty="0" err="1" smtClean="0"/>
              <a:t>Ökaryotlar</a:t>
            </a:r>
            <a:r>
              <a:rPr lang="tr-TR" dirty="0" smtClean="0"/>
              <a:t> çekirdek taşıyan soy olarak başlamış, mitokondri ve kloroplastı </a:t>
            </a:r>
            <a:r>
              <a:rPr lang="tr-TR" dirty="0" err="1" smtClean="0"/>
              <a:t>endosimbiyoz</a:t>
            </a:r>
            <a:r>
              <a:rPr lang="tr-TR" dirty="0" smtClean="0"/>
              <a:t> ile sonradan kazanmış.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5144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AutoNum type="arabicPeriod"/>
            </a:pPr>
            <a:r>
              <a:rPr lang="tr-TR" dirty="0" err="1" smtClean="0"/>
              <a:t>Fenotipik</a:t>
            </a:r>
            <a:r>
              <a:rPr lang="tr-TR" dirty="0" smtClean="0"/>
              <a:t>: morfolojik, </a:t>
            </a:r>
            <a:r>
              <a:rPr lang="tr-TR" dirty="0" err="1" smtClean="0"/>
              <a:t>metabolik</a:t>
            </a:r>
            <a:r>
              <a:rPr lang="tr-TR" dirty="0" smtClean="0"/>
              <a:t>, fizyolojik ve kimyasal karakterler</a:t>
            </a:r>
          </a:p>
          <a:p>
            <a:pPr marL="578358" indent="-514350">
              <a:buAutoNum type="arabicPeriod"/>
            </a:pPr>
            <a:r>
              <a:rPr lang="tr-TR" dirty="0" err="1" smtClean="0"/>
              <a:t>Genotipik</a:t>
            </a:r>
            <a:r>
              <a:rPr lang="tr-TR" dirty="0" smtClean="0"/>
              <a:t>: genomun karakterleri üzerinde durur.</a:t>
            </a:r>
          </a:p>
          <a:p>
            <a:pPr marL="578358" indent="-514350">
              <a:buAutoNum type="arabicPeriod"/>
            </a:pPr>
            <a:r>
              <a:rPr lang="tr-TR" dirty="0" err="1" smtClean="0"/>
              <a:t>Filogenetik</a:t>
            </a:r>
            <a:r>
              <a:rPr lang="tr-TR" dirty="0" smtClean="0"/>
              <a:t>: organizmaları evrimsel bir çerçeve içerisine yerleştirir.</a:t>
            </a:r>
          </a:p>
          <a:p>
            <a:pPr marL="578358" indent="-51435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3544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C000"/>
                </a:solidFill>
              </a:rPr>
              <a:t>Bergey’s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b="1" dirty="0" err="1" smtClean="0">
                <a:solidFill>
                  <a:srgbClr val="FFC000"/>
                </a:solidFill>
              </a:rPr>
              <a:t>Manual</a:t>
            </a:r>
            <a:endParaRPr lang="tr-TR" b="1" dirty="0" smtClean="0">
              <a:solidFill>
                <a:srgbClr val="FFC000"/>
              </a:solidFill>
            </a:endParaRPr>
          </a:p>
          <a:p>
            <a:r>
              <a:rPr lang="tr-TR" dirty="0" err="1" smtClean="0"/>
              <a:t>Bacteria</a:t>
            </a:r>
            <a:r>
              <a:rPr lang="tr-TR" dirty="0" smtClean="0"/>
              <a:t> ve </a:t>
            </a:r>
            <a:r>
              <a:rPr lang="tr-TR" dirty="0" err="1" smtClean="0"/>
              <a:t>Archae’lerin</a:t>
            </a:r>
            <a:r>
              <a:rPr lang="tr-TR" dirty="0" smtClean="0"/>
              <a:t> esas olarak </a:t>
            </a:r>
            <a:r>
              <a:rPr lang="tr-TR" dirty="0" err="1" smtClean="0"/>
              <a:t>taksonomik</a:t>
            </a:r>
            <a:r>
              <a:rPr lang="tr-TR" dirty="0" smtClean="0"/>
              <a:t> seviyede ele alındığı sınıflandırma sistemi</a:t>
            </a:r>
          </a:p>
          <a:p>
            <a:pPr>
              <a:buNone/>
            </a:pPr>
            <a:r>
              <a:rPr lang="tr-TR" b="1" dirty="0" err="1" smtClean="0">
                <a:solidFill>
                  <a:srgbClr val="FFC000"/>
                </a:solidFill>
              </a:rPr>
              <a:t>Prokaryotes</a:t>
            </a:r>
            <a:endParaRPr lang="tr-TR" b="1" dirty="0" smtClean="0">
              <a:solidFill>
                <a:srgbClr val="FFC000"/>
              </a:solidFill>
            </a:endParaRPr>
          </a:p>
          <a:p>
            <a:r>
              <a:rPr lang="tr-TR" dirty="0" err="1" smtClean="0"/>
              <a:t>Bacteria</a:t>
            </a:r>
            <a:r>
              <a:rPr lang="tr-TR" dirty="0" smtClean="0"/>
              <a:t> ve </a:t>
            </a:r>
            <a:r>
              <a:rPr lang="tr-TR" dirty="0" err="1" smtClean="0"/>
              <a:t>Archae’nin</a:t>
            </a:r>
            <a:r>
              <a:rPr lang="tr-TR" dirty="0" smtClean="0"/>
              <a:t> zenginleştirilmesi, izolasyonu ve kültüre edilmesi ile ilgili detayları içerir.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7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1700808"/>
            <a:ext cx="8229600" cy="6454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C000"/>
                </a:solidFill>
              </a:rPr>
              <a:t>b. </a:t>
            </a: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 Hipotezi: </a:t>
            </a:r>
            <a:r>
              <a:rPr lang="tr-TR" dirty="0" err="1" smtClean="0"/>
              <a:t>Ökaryotik</a:t>
            </a:r>
            <a:r>
              <a:rPr lang="tr-TR" dirty="0" smtClean="0"/>
              <a:t> hücreler H2 üreticisi </a:t>
            </a:r>
            <a:r>
              <a:rPr lang="tr-TR" dirty="0" err="1" smtClean="0"/>
              <a:t>Bacteria</a:t>
            </a:r>
            <a:r>
              <a:rPr lang="tr-TR" dirty="0" smtClean="0"/>
              <a:t> türü (mitokondriyi oluşturur) ile konakçı bir H2 tüketicisi </a:t>
            </a:r>
            <a:r>
              <a:rPr lang="tr-TR" dirty="0" err="1" smtClean="0"/>
              <a:t>Archae</a:t>
            </a:r>
            <a:r>
              <a:rPr lang="tr-TR" dirty="0" smtClean="0"/>
              <a:t> türünün birlikteliği ile ortaya çıkmıştır.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752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Filogenetik</a:t>
            </a:r>
            <a:r>
              <a:rPr lang="tr-TR" sz="3200" dirty="0"/>
              <a:t> analizlerde iş gören genler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268760"/>
            <a:ext cx="8229600" cy="5186048"/>
          </a:xfrm>
        </p:spPr>
        <p:txBody>
          <a:bodyPr>
            <a:normAutofit/>
          </a:bodyPr>
          <a:lstStyle/>
          <a:p>
            <a:r>
              <a:rPr lang="tr-TR" dirty="0" smtClean="0"/>
              <a:t>16S </a:t>
            </a:r>
            <a:r>
              <a:rPr lang="tr-TR" dirty="0" err="1" smtClean="0"/>
              <a:t>rRNA</a:t>
            </a:r>
            <a:r>
              <a:rPr lang="tr-TR" dirty="0" smtClean="0"/>
              <a:t> (</a:t>
            </a:r>
            <a:r>
              <a:rPr lang="tr-TR" dirty="0" err="1" smtClean="0"/>
              <a:t>prokaryot</a:t>
            </a:r>
            <a:r>
              <a:rPr lang="tr-TR" dirty="0" smtClean="0"/>
              <a:t>) ve 18S </a:t>
            </a:r>
            <a:r>
              <a:rPr lang="tr-TR" dirty="0" err="1" smtClean="0"/>
              <a:t>rRNA</a:t>
            </a:r>
            <a:r>
              <a:rPr lang="tr-TR" dirty="0" smtClean="0"/>
              <a:t> (</a:t>
            </a:r>
            <a:r>
              <a:rPr lang="tr-TR" dirty="0" err="1" smtClean="0"/>
              <a:t>ökaryot</a:t>
            </a:r>
            <a:r>
              <a:rPr lang="tr-TR" dirty="0" smtClean="0"/>
              <a:t>) ribozomun küçük alt biriminin parçası.</a:t>
            </a:r>
          </a:p>
          <a:p>
            <a:r>
              <a:rPr lang="tr-TR" b="1" dirty="0" smtClean="0"/>
              <a:t>SSU </a:t>
            </a:r>
            <a:r>
              <a:rPr lang="tr-TR" b="1" dirty="0" err="1" smtClean="0"/>
              <a:t>rRNA</a:t>
            </a:r>
            <a:r>
              <a:rPr lang="tr-TR" b="1" dirty="0" smtClean="0"/>
              <a:t> genleri </a:t>
            </a:r>
            <a:r>
              <a:rPr lang="tr-TR" b="1" dirty="0" err="1" smtClean="0"/>
              <a:t>filogenetik</a:t>
            </a:r>
            <a:r>
              <a:rPr lang="tr-TR" b="1" dirty="0" smtClean="0"/>
              <a:t> analizler için mükemmel. Çünkü;</a:t>
            </a:r>
          </a:p>
          <a:p>
            <a:pPr marL="578358" indent="-514350">
              <a:buAutoNum type="alphaLcPeriod"/>
            </a:pPr>
            <a:r>
              <a:rPr lang="tr-TR" dirty="0" smtClean="0"/>
              <a:t>Evrensel olarak yaygın</a:t>
            </a:r>
          </a:p>
          <a:p>
            <a:pPr marL="578358" indent="-514350">
              <a:buAutoNum type="alphaLcPeriod"/>
            </a:pPr>
            <a:r>
              <a:rPr lang="tr-TR" dirty="0" smtClean="0"/>
              <a:t>İşlevleri sabit</a:t>
            </a:r>
          </a:p>
          <a:p>
            <a:pPr marL="578358" indent="-514350">
              <a:buAutoNum type="alphaLcPeriod"/>
            </a:pPr>
            <a:r>
              <a:rPr lang="tr-TR" dirty="0" smtClean="0"/>
              <a:t>Oldukça korunmuş</a:t>
            </a:r>
          </a:p>
          <a:p>
            <a:pPr marL="578358" indent="-514350">
              <a:buAutoNum type="alphaLcPeriod"/>
            </a:pPr>
            <a:r>
              <a:rPr lang="tr-TR" dirty="0" smtClean="0"/>
              <a:t>Yeterli uzunlukta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45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SSU </a:t>
            </a:r>
            <a:r>
              <a:rPr lang="tr-TR" dirty="0" err="1" smtClean="0"/>
              <a:t>rRNA</a:t>
            </a:r>
            <a:r>
              <a:rPr lang="tr-TR" dirty="0" smtClean="0"/>
              <a:t> </a:t>
            </a:r>
            <a:r>
              <a:rPr lang="tr-TR" dirty="0" err="1" smtClean="0"/>
              <a:t>lar</a:t>
            </a:r>
            <a:r>
              <a:rPr lang="tr-TR" dirty="0" smtClean="0"/>
              <a:t> yakın akraba türlerin ayırt edilmesinde çoğunlukla yetersiz (bu durumu çözmek için diğer gen dizileri ve çoklu genler kullanılır)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34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Mikrobiyel</a:t>
            </a:r>
            <a:r>
              <a:rPr lang="tr-TR" dirty="0" smtClean="0"/>
              <a:t> </a:t>
            </a:r>
            <a:r>
              <a:rPr lang="tr-TR" dirty="0" err="1" smtClean="0"/>
              <a:t>Filogeni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12776"/>
            <a:ext cx="8229600" cy="5042032"/>
          </a:xfrm>
        </p:spPr>
        <p:txBody>
          <a:bodyPr/>
          <a:lstStyle/>
          <a:p>
            <a:r>
              <a:rPr lang="tr-TR" dirty="0" smtClean="0"/>
              <a:t>Dünya üzerindeki hücresel yaşam “domain” olarak adlandırılan 3 temel soy hattı üzerinden evrimleşmiştir:</a:t>
            </a:r>
          </a:p>
          <a:p>
            <a:r>
              <a:rPr lang="tr-TR" i="1" dirty="0" err="1" smtClean="0"/>
              <a:t>Bacteria</a:t>
            </a:r>
            <a:r>
              <a:rPr lang="tr-TR" i="1" dirty="0" smtClean="0"/>
              <a:t>, </a:t>
            </a:r>
            <a:r>
              <a:rPr lang="tr-TR" i="1" dirty="0" err="1" smtClean="0"/>
              <a:t>Archaea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 smtClean="0"/>
              <a:t>Eukarya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8544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Bacteria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80 den fazla filum var</a:t>
            </a:r>
          </a:p>
          <a:p>
            <a:r>
              <a:rPr lang="tr-TR" dirty="0" err="1" smtClean="0"/>
              <a:t>Proteobacteria</a:t>
            </a:r>
            <a:r>
              <a:rPr lang="tr-TR" dirty="0" smtClean="0"/>
              <a:t> en çok bilineni</a:t>
            </a:r>
          </a:p>
          <a:p>
            <a:r>
              <a:rPr lang="tr-TR" dirty="0" err="1" smtClean="0"/>
              <a:t>Organeller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</a:t>
            </a:r>
            <a:r>
              <a:rPr lang="tr-TR" dirty="0" err="1" smtClean="0"/>
              <a:t>domaininden</a:t>
            </a:r>
            <a:r>
              <a:rPr lang="tr-TR" dirty="0" smtClean="0"/>
              <a:t> köken almış</a:t>
            </a:r>
          </a:p>
          <a:p>
            <a:pPr>
              <a:buNone/>
            </a:pPr>
            <a:r>
              <a:rPr lang="tr-TR" dirty="0" smtClean="0"/>
              <a:t>Mitokondri </a:t>
            </a:r>
            <a:r>
              <a:rPr lang="tr-TR" dirty="0" err="1" smtClean="0"/>
              <a:t>Proteobacteria’dan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Kloroplast </a:t>
            </a:r>
            <a:r>
              <a:rPr lang="tr-TR" dirty="0" err="1" smtClean="0"/>
              <a:t>Siyanobakterilerden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1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Archae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2808"/>
            <a:ext cx="8507288" cy="4572000"/>
          </a:xfrm>
        </p:spPr>
        <p:txBody>
          <a:bodyPr>
            <a:normAutofit/>
          </a:bodyPr>
          <a:lstStyle/>
          <a:p>
            <a:r>
              <a:rPr lang="tr-TR" dirty="0"/>
              <a:t>5</a:t>
            </a:r>
            <a:r>
              <a:rPr lang="tr-TR" dirty="0" smtClean="0"/>
              <a:t> filum var (</a:t>
            </a:r>
            <a:r>
              <a:rPr lang="tr-TR" i="1" dirty="0" smtClean="0"/>
              <a:t>Crenarchaeota, Euryarchaeota, </a:t>
            </a:r>
            <a:r>
              <a:rPr lang="tr-TR" i="1" dirty="0" err="1" smtClean="0"/>
              <a:t>Nanoarchaeota</a:t>
            </a:r>
            <a:r>
              <a:rPr lang="tr-TR" i="1" dirty="0" smtClean="0"/>
              <a:t>, </a:t>
            </a:r>
            <a:r>
              <a:rPr lang="tr-TR" i="1" dirty="0" err="1" smtClean="0"/>
              <a:t>Korarchaeota</a:t>
            </a:r>
            <a:r>
              <a:rPr lang="tr-TR" i="1" dirty="0" smtClean="0"/>
              <a:t>, </a:t>
            </a:r>
            <a:r>
              <a:rPr lang="tr-TR" i="1" dirty="0" err="1" smtClean="0"/>
              <a:t>Thaumarchaeota</a:t>
            </a:r>
            <a:r>
              <a:rPr lang="tr-TR" dirty="0" smtClean="0"/>
              <a:t>)</a:t>
            </a:r>
          </a:p>
          <a:p>
            <a:r>
              <a:rPr lang="tr-TR" dirty="0" smtClean="0"/>
              <a:t>Crenarchaeota evrensel ağacın köküne yakın. </a:t>
            </a:r>
            <a:r>
              <a:rPr lang="tr-TR" dirty="0" err="1" smtClean="0"/>
              <a:t>Pyrolobus</a:t>
            </a:r>
            <a:r>
              <a:rPr lang="tr-TR" dirty="0" smtClean="0"/>
              <a:t> </a:t>
            </a:r>
            <a:r>
              <a:rPr lang="tr-TR" dirty="0" err="1" smtClean="0"/>
              <a:t>hipertermofil</a:t>
            </a:r>
            <a:endParaRPr lang="tr-TR" dirty="0" smtClean="0"/>
          </a:p>
          <a:p>
            <a:r>
              <a:rPr lang="tr-TR" dirty="0" err="1" smtClean="0"/>
              <a:t>Euryarchaeota’ya</a:t>
            </a:r>
            <a:r>
              <a:rPr lang="tr-TR" dirty="0" smtClean="0"/>
              <a:t> dahil </a:t>
            </a:r>
            <a:r>
              <a:rPr lang="tr-TR" dirty="0" err="1" smtClean="0"/>
              <a:t>metanojenik</a:t>
            </a:r>
            <a:r>
              <a:rPr lang="tr-TR" dirty="0" smtClean="0"/>
              <a:t>, ekstrem </a:t>
            </a:r>
            <a:r>
              <a:rPr lang="tr-TR" dirty="0" err="1" smtClean="0"/>
              <a:t>halofil</a:t>
            </a:r>
            <a:r>
              <a:rPr lang="tr-TR" dirty="0" smtClean="0"/>
              <a:t> ve ekstrem </a:t>
            </a:r>
            <a:r>
              <a:rPr lang="tr-TR" dirty="0" err="1" smtClean="0"/>
              <a:t>asidofil</a:t>
            </a:r>
            <a:r>
              <a:rPr lang="tr-TR" dirty="0" smtClean="0"/>
              <a:t> türler mevcut.</a:t>
            </a:r>
          </a:p>
        </p:txBody>
      </p:sp>
    </p:spTree>
    <p:extLst>
      <p:ext uri="{BB962C8B-B14F-4D97-AF65-F5344CB8AC3E}">
        <p14:creationId xmlns:p14="http://schemas.microsoft.com/office/powerpoint/2010/main" val="386828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Bakteriyel taksonomi de geleneksel yaklaşımlar; </a:t>
            </a:r>
          </a:p>
          <a:p>
            <a:pPr>
              <a:buNone/>
            </a:pPr>
            <a:r>
              <a:rPr lang="tr-TR" dirty="0" smtClean="0"/>
              <a:t>	Teşhis ve tanımlama da çoğunlukla </a:t>
            </a:r>
            <a:r>
              <a:rPr lang="tr-TR" dirty="0" err="1" smtClean="0"/>
              <a:t>fenotipik</a:t>
            </a:r>
            <a:r>
              <a:rPr lang="tr-TR" dirty="0" smtClean="0"/>
              <a:t> aktiviteleri karşılaştırır. Örneğin; morfoloji, hareket, metabolizma, fizyoloji, hücre duvarı kimyası, hücresel yağ asidi, pigment oluşturma, </a:t>
            </a:r>
            <a:r>
              <a:rPr lang="tr-TR" dirty="0" err="1" smtClean="0"/>
              <a:t>lüminesens</a:t>
            </a:r>
            <a:r>
              <a:rPr lang="tr-TR" dirty="0" smtClean="0"/>
              <a:t> özellik, antibiyotik duyarlılık gibi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7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Günümüzde ise,DNA dizi verilerini kullanarak </a:t>
            </a:r>
            <a:r>
              <a:rPr lang="tr-TR" dirty="0" err="1" smtClean="0"/>
              <a:t>filogenetik</a:t>
            </a:r>
            <a:r>
              <a:rPr lang="tr-TR" dirty="0" smtClean="0"/>
              <a:t> akrabalık ilişkilerini yansıtır.</a:t>
            </a:r>
          </a:p>
          <a:p>
            <a:r>
              <a:rPr lang="tr-TR" dirty="0" smtClean="0"/>
              <a:t>Taksonomide artık </a:t>
            </a:r>
            <a:r>
              <a:rPr lang="tr-TR" dirty="0" err="1" smtClean="0"/>
              <a:t>polifazik</a:t>
            </a:r>
            <a:r>
              <a:rPr lang="tr-TR" dirty="0" smtClean="0"/>
              <a:t> yaklaşım var yani bakterilerin teşhisi ve tanımlanmasında 3 çeşit yöntem kullanılır: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692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Geniş ekran</PresentationFormat>
  <Paragraphs>36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Verdana</vt:lpstr>
      <vt:lpstr>Wingdings 2</vt:lpstr>
      <vt:lpstr>Canlı</vt:lpstr>
      <vt:lpstr>Ökaryotik Hücre Oluşumu</vt:lpstr>
      <vt:lpstr>PowerPoint Sunusu</vt:lpstr>
      <vt:lpstr>Filogenetik analizlerde iş gören genler</vt:lpstr>
      <vt:lpstr>PowerPoint Sunusu</vt:lpstr>
      <vt:lpstr> Mikrobiyel Filogeni </vt:lpstr>
      <vt:lpstr>Bacteria</vt:lpstr>
      <vt:lpstr>Archae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Ökaryotik Hücre Oluşumu</dc:title>
  <dc:creator>sevgi</dc:creator>
  <cp:lastModifiedBy>sevgi</cp:lastModifiedBy>
  <cp:revision>1</cp:revision>
  <dcterms:created xsi:type="dcterms:W3CDTF">2020-01-07T09:17:19Z</dcterms:created>
  <dcterms:modified xsi:type="dcterms:W3CDTF">2020-01-07T09:17:38Z</dcterms:modified>
</cp:coreProperties>
</file>