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AC733C-B213-4BB7-A293-16E276DE0EE3}" type="datetimeFigureOut">
              <a:rPr lang="tr-TR" smtClean="0"/>
              <a:t>2.05.2019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326B85-271F-4773-999C-F18471E9D7B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255778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710485-B720-4AE4-9E29-25D0A579F7B9}" type="slidenum">
              <a:rPr lang="tr-TR" smtClean="0"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942806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710485-B720-4AE4-9E29-25D0A579F7B9}" type="slidenum">
              <a:rPr lang="tr-TR" smtClean="0"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740552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710485-B720-4AE4-9E29-25D0A579F7B9}" type="slidenum">
              <a:rPr lang="tr-TR" smtClean="0"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7968516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As well as being more efficient, this helps maintain carcass hygiene</a:t>
            </a:r>
          </a:p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because, for example, the men removing the skin will not touch the</a:t>
            </a:r>
          </a:p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insides of the carcass. All equipment and tools will also be restricted</a:t>
            </a:r>
          </a:p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to use for one particular purpose and therefore will also not be a</a:t>
            </a:r>
          </a:p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potential cause of cross contamination.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710485-B720-4AE4-9E29-25D0A579F7B9}" type="slidenum">
              <a:rPr lang="tr-TR" smtClean="0"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4167885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traditional dressing on the floor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710485-B720-4AE4-9E29-25D0A579F7B9}" type="slidenum">
              <a:rPr lang="tr-TR" smtClean="0"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2905828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dirty="0" smtClean="0"/>
              <a:t>Pig </a:t>
            </a:r>
            <a:r>
              <a:rPr lang="tr-TR" dirty="0" err="1" smtClean="0"/>
              <a:t>carcass</a:t>
            </a:r>
            <a:r>
              <a:rPr lang="tr-TR" dirty="0" smtClean="0"/>
              <a:t> </a:t>
            </a:r>
            <a:r>
              <a:rPr lang="tr-TR" dirty="0" err="1" smtClean="0"/>
              <a:t>also</a:t>
            </a:r>
            <a:r>
              <a:rPr lang="tr-TR" dirty="0" smtClean="0"/>
              <a:t> </a:t>
            </a:r>
            <a:r>
              <a:rPr lang="en-US" dirty="0" smtClean="0"/>
              <a:t>passes through a gas flame which burns off any remaining hair and</a:t>
            </a:r>
            <a:r>
              <a:rPr lang="tr-TR" dirty="0" smtClean="0"/>
              <a:t> </a:t>
            </a:r>
            <a:r>
              <a:rPr lang="tr-TR" dirty="0" err="1" smtClean="0"/>
              <a:t>tightens</a:t>
            </a:r>
            <a:r>
              <a:rPr lang="tr-TR" dirty="0" smtClean="0"/>
              <a:t> </a:t>
            </a:r>
            <a:r>
              <a:rPr lang="tr-TR" dirty="0" err="1" smtClean="0"/>
              <a:t>up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skin.</a:t>
            </a:r>
          </a:p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710485-B720-4AE4-9E29-25D0A579F7B9}" type="slidenum">
              <a:rPr lang="tr-TR" smtClean="0"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4475909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carcass is split longitudinally by an electric saw along the vertebral column into two halves.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710485-B720-4AE4-9E29-25D0A579F7B9}" type="slidenum">
              <a:rPr lang="tr-TR" smtClean="0"/>
              <a:t>13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0013696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710485-B720-4AE4-9E29-25D0A579F7B9}" type="slidenum">
              <a:rPr lang="tr-TR" smtClean="0"/>
              <a:t>15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349507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13019-12CC-489A-87C6-6F822A346C28}" type="datetimeFigureOut">
              <a:rPr lang="tr-TR" smtClean="0"/>
              <a:t>2.05.2019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8C9ED-0863-45A9-8BE0-844DBA0C435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308596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13019-12CC-489A-87C6-6F822A346C28}" type="datetimeFigureOut">
              <a:rPr lang="tr-TR" smtClean="0"/>
              <a:t>2.05.2019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8C9ED-0863-45A9-8BE0-844DBA0C435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971588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13019-12CC-489A-87C6-6F822A346C28}" type="datetimeFigureOut">
              <a:rPr lang="tr-TR" smtClean="0"/>
              <a:t>2.05.2019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8C9ED-0863-45A9-8BE0-844DBA0C435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610181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13019-12CC-489A-87C6-6F822A346C28}" type="datetimeFigureOut">
              <a:rPr lang="tr-TR" smtClean="0"/>
              <a:t>2.05.2019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8C9ED-0863-45A9-8BE0-844DBA0C435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057346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13019-12CC-489A-87C6-6F822A346C28}" type="datetimeFigureOut">
              <a:rPr lang="tr-TR" smtClean="0"/>
              <a:t>2.05.2019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8C9ED-0863-45A9-8BE0-844DBA0C435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296179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13019-12CC-489A-87C6-6F822A346C28}" type="datetimeFigureOut">
              <a:rPr lang="tr-TR" smtClean="0"/>
              <a:t>2.05.2019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8C9ED-0863-45A9-8BE0-844DBA0C435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823534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13019-12CC-489A-87C6-6F822A346C28}" type="datetimeFigureOut">
              <a:rPr lang="tr-TR" smtClean="0"/>
              <a:t>2.05.2019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8C9ED-0863-45A9-8BE0-844DBA0C435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129451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13019-12CC-489A-87C6-6F822A346C28}" type="datetimeFigureOut">
              <a:rPr lang="tr-TR" smtClean="0"/>
              <a:t>2.05.2019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8C9ED-0863-45A9-8BE0-844DBA0C435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098642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13019-12CC-489A-87C6-6F822A346C28}" type="datetimeFigureOut">
              <a:rPr lang="tr-TR" smtClean="0"/>
              <a:t>2.05.2019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8C9ED-0863-45A9-8BE0-844DBA0C435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293857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13019-12CC-489A-87C6-6F822A346C28}" type="datetimeFigureOut">
              <a:rPr lang="tr-TR" smtClean="0"/>
              <a:t>2.05.2019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8C9ED-0863-45A9-8BE0-844DBA0C435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154127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13019-12CC-489A-87C6-6F822A346C28}" type="datetimeFigureOut">
              <a:rPr lang="tr-TR" smtClean="0"/>
              <a:t>2.05.2019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8C9ED-0863-45A9-8BE0-844DBA0C435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858006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D13019-12CC-489A-87C6-6F822A346C28}" type="datetimeFigureOut">
              <a:rPr lang="tr-TR" smtClean="0"/>
              <a:t>2.05.2019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A8C9ED-0863-45A9-8BE0-844DBA0C435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901814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b="1" dirty="0" err="1" smtClean="0"/>
              <a:t>The</a:t>
            </a:r>
            <a:r>
              <a:rPr lang="tr-TR" b="1" dirty="0" smtClean="0"/>
              <a:t> </a:t>
            </a:r>
            <a:r>
              <a:rPr lang="tr-TR" b="1" dirty="0" err="1" smtClean="0"/>
              <a:t>Slaughter</a:t>
            </a:r>
            <a:r>
              <a:rPr lang="tr-TR" b="1" dirty="0" smtClean="0"/>
              <a:t> of Animals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415644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107494" y="406401"/>
            <a:ext cx="8244417" cy="5747985"/>
          </a:xfrm>
        </p:spPr>
        <p:txBody>
          <a:bodyPr>
            <a:normAutofit/>
          </a:bodyPr>
          <a:lstStyle/>
          <a:p>
            <a:r>
              <a:rPr lang="tr-TR" dirty="0" smtClean="0"/>
              <a:t>T</a:t>
            </a:r>
            <a:r>
              <a:rPr lang="en-US" dirty="0" smtClean="0"/>
              <a:t>he </a:t>
            </a:r>
            <a:r>
              <a:rPr lang="en-US" dirty="0"/>
              <a:t>forelegs, the head and the tail are removed from the </a:t>
            </a:r>
            <a:r>
              <a:rPr lang="en-US" dirty="0" smtClean="0"/>
              <a:t>carcass.</a:t>
            </a:r>
            <a:endParaRPr lang="tr-TR" dirty="0" smtClean="0"/>
          </a:p>
          <a:p>
            <a:r>
              <a:rPr lang="tr-TR" dirty="0" smtClean="0"/>
              <a:t>T</a:t>
            </a:r>
            <a:r>
              <a:rPr lang="en-US" dirty="0" smtClean="0"/>
              <a:t>he </a:t>
            </a:r>
            <a:r>
              <a:rPr lang="en-US" dirty="0"/>
              <a:t>head is hanged up for inspection</a:t>
            </a:r>
            <a:r>
              <a:rPr lang="en-US" dirty="0" smtClean="0"/>
              <a:t>.</a:t>
            </a:r>
            <a:endParaRPr lang="tr-TR" dirty="0" smtClean="0"/>
          </a:p>
          <a:p>
            <a:r>
              <a:rPr lang="en-US" dirty="0"/>
              <a:t>In cattle and sheep the </a:t>
            </a:r>
            <a:r>
              <a:rPr lang="en-US" dirty="0" err="1"/>
              <a:t>oesophagus</a:t>
            </a:r>
            <a:r>
              <a:rPr lang="en-US" dirty="0"/>
              <a:t> is sometimes tied </a:t>
            </a:r>
            <a:r>
              <a:rPr lang="en-US" dirty="0" smtClean="0"/>
              <a:t>or</a:t>
            </a:r>
            <a:r>
              <a:rPr lang="tr-TR" dirty="0" smtClean="0"/>
              <a:t> </a:t>
            </a:r>
            <a:r>
              <a:rPr lang="en-US" dirty="0" smtClean="0"/>
              <a:t>closed </a:t>
            </a:r>
            <a:r>
              <a:rPr lang="en-US" dirty="0"/>
              <a:t>with a clip to prevent backflow of the rumen </a:t>
            </a:r>
            <a:r>
              <a:rPr lang="en-US" dirty="0" smtClean="0"/>
              <a:t>content</a:t>
            </a:r>
            <a:r>
              <a:rPr lang="tr-TR" dirty="0" smtClean="0"/>
              <a:t>.</a:t>
            </a:r>
          </a:p>
          <a:p>
            <a:r>
              <a:rPr lang="tr-TR" dirty="0" err="1" smtClean="0"/>
              <a:t>Next</a:t>
            </a:r>
            <a:r>
              <a:rPr lang="tr-TR" dirty="0" smtClean="0"/>
              <a:t> step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/>
              <a:t>carcass</a:t>
            </a:r>
            <a:r>
              <a:rPr lang="tr-TR" dirty="0"/>
              <a:t> is </a:t>
            </a:r>
            <a:r>
              <a:rPr lang="tr-TR" dirty="0" err="1" smtClean="0"/>
              <a:t>skinned</a:t>
            </a:r>
            <a:r>
              <a:rPr lang="tr-TR" dirty="0" smtClean="0"/>
              <a:t>.</a:t>
            </a:r>
          </a:p>
          <a:p>
            <a:r>
              <a:rPr lang="en-US" dirty="0"/>
              <a:t>Because of the dangers of contamination of the </a:t>
            </a:r>
            <a:r>
              <a:rPr lang="en-US" dirty="0" smtClean="0"/>
              <a:t>surface</a:t>
            </a:r>
            <a:r>
              <a:rPr lang="tr-TR" dirty="0" smtClean="0"/>
              <a:t> </a:t>
            </a:r>
            <a:r>
              <a:rPr lang="en-US" dirty="0" smtClean="0"/>
              <a:t>of </a:t>
            </a:r>
            <a:r>
              <a:rPr lang="en-US" dirty="0"/>
              <a:t>the carcass with soil and dirt from the hide or pelt, skinning </a:t>
            </a:r>
            <a:r>
              <a:rPr lang="en-US" dirty="0" smtClean="0"/>
              <a:t>requires</a:t>
            </a:r>
            <a:r>
              <a:rPr lang="tr-TR" dirty="0" smtClean="0"/>
              <a:t> </a:t>
            </a:r>
            <a:r>
              <a:rPr lang="tr-TR" dirty="0" err="1" smtClean="0"/>
              <a:t>considerable</a:t>
            </a:r>
            <a:r>
              <a:rPr lang="tr-TR" dirty="0" smtClean="0"/>
              <a:t> </a:t>
            </a:r>
            <a:r>
              <a:rPr lang="tr-TR" dirty="0" err="1"/>
              <a:t>care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skill</a:t>
            </a:r>
            <a:r>
              <a:rPr lang="tr-TR" dirty="0" smtClean="0"/>
              <a:t>.</a:t>
            </a:r>
          </a:p>
          <a:p>
            <a:r>
              <a:rPr lang="en-US" dirty="0"/>
              <a:t>After the initial cuts with a </a:t>
            </a:r>
            <a:r>
              <a:rPr lang="en-US" dirty="0" smtClean="0"/>
              <a:t>knife,</a:t>
            </a:r>
            <a:r>
              <a:rPr lang="tr-TR" dirty="0" smtClean="0"/>
              <a:t> </a:t>
            </a:r>
            <a:r>
              <a:rPr lang="en-US" dirty="0" smtClean="0"/>
              <a:t>mechanical </a:t>
            </a:r>
            <a:r>
              <a:rPr lang="en-US" dirty="0"/>
              <a:t>hide-pullers may be used to pull the hide or pelt from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carcass</a:t>
            </a:r>
            <a:r>
              <a:rPr lang="tr-T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88194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152650" y="349957"/>
            <a:ext cx="7886700" cy="6050843"/>
          </a:xfrm>
        </p:spPr>
        <p:txBody>
          <a:bodyPr>
            <a:normAutofit/>
          </a:bodyPr>
          <a:lstStyle/>
          <a:p>
            <a:r>
              <a:rPr lang="en-US" dirty="0"/>
              <a:t>Pigs are generally not skinned </a:t>
            </a:r>
            <a:r>
              <a:rPr lang="en-US" dirty="0" smtClean="0"/>
              <a:t>but </a:t>
            </a:r>
            <a:r>
              <a:rPr lang="en-US" dirty="0"/>
              <a:t>the hair is removed by </a:t>
            </a:r>
            <a:r>
              <a:rPr lang="en-US" dirty="0" smtClean="0"/>
              <a:t>scraping.</a:t>
            </a:r>
            <a:endParaRPr lang="tr-TR" dirty="0" smtClean="0"/>
          </a:p>
          <a:p>
            <a:r>
              <a:rPr lang="en-US" dirty="0" smtClean="0"/>
              <a:t>This </a:t>
            </a:r>
            <a:r>
              <a:rPr lang="en-US" dirty="0"/>
              <a:t>is facilitated by </a:t>
            </a:r>
            <a:r>
              <a:rPr lang="en-US" dirty="0" smtClean="0"/>
              <a:t>immersing</a:t>
            </a:r>
            <a:r>
              <a:rPr lang="tr-TR" dirty="0" smtClean="0"/>
              <a:t> </a:t>
            </a:r>
            <a:r>
              <a:rPr lang="en-US" dirty="0" smtClean="0"/>
              <a:t>the </a:t>
            </a:r>
            <a:r>
              <a:rPr lang="en-US" dirty="0"/>
              <a:t>pig, after completion of bleeding, in a tank of water at 60°C </a:t>
            </a:r>
            <a:r>
              <a:rPr lang="en-US" dirty="0" smtClean="0"/>
              <a:t>for</a:t>
            </a:r>
            <a:r>
              <a:rPr lang="tr-TR" dirty="0" smtClean="0"/>
              <a:t> </a:t>
            </a:r>
            <a:r>
              <a:rPr lang="en-US" dirty="0" smtClean="0"/>
              <a:t>about </a:t>
            </a:r>
            <a:r>
              <a:rPr lang="en-US" dirty="0"/>
              <a:t>5 min (scalding</a:t>
            </a:r>
            <a:r>
              <a:rPr lang="en-US" dirty="0" smtClean="0"/>
              <a:t>).</a:t>
            </a:r>
            <a:endParaRPr lang="tr-TR" dirty="0" smtClean="0"/>
          </a:p>
          <a:p>
            <a:r>
              <a:rPr lang="en-US" dirty="0" smtClean="0"/>
              <a:t>The </a:t>
            </a:r>
            <a:r>
              <a:rPr lang="en-US" dirty="0"/>
              <a:t>hot water loosens the hairs and the </a:t>
            </a:r>
            <a:r>
              <a:rPr lang="en-US" dirty="0" smtClean="0"/>
              <a:t>outer</a:t>
            </a:r>
            <a:r>
              <a:rPr lang="tr-TR" dirty="0" smtClean="0"/>
              <a:t> </a:t>
            </a:r>
            <a:r>
              <a:rPr lang="en-US" dirty="0" smtClean="0"/>
              <a:t>layer </a:t>
            </a:r>
            <a:r>
              <a:rPr lang="en-US" dirty="0"/>
              <a:t>of skin, which can then be scraped </a:t>
            </a:r>
            <a:r>
              <a:rPr lang="en-US" dirty="0" smtClean="0"/>
              <a:t>off</a:t>
            </a:r>
            <a:r>
              <a:rPr lang="tr-TR" dirty="0" smtClean="0"/>
              <a:t>.</a:t>
            </a:r>
          </a:p>
          <a:p>
            <a:r>
              <a:rPr lang="tr-TR" dirty="0" smtClean="0"/>
              <a:t>Pig </a:t>
            </a:r>
            <a:r>
              <a:rPr lang="tr-TR" dirty="0" err="1" smtClean="0"/>
              <a:t>carcass</a:t>
            </a:r>
            <a:r>
              <a:rPr lang="tr-TR" dirty="0" smtClean="0"/>
              <a:t> </a:t>
            </a:r>
            <a:r>
              <a:rPr lang="tr-TR" dirty="0" err="1" smtClean="0"/>
              <a:t>also</a:t>
            </a:r>
            <a:r>
              <a:rPr lang="tr-TR" dirty="0" smtClean="0"/>
              <a:t> </a:t>
            </a:r>
            <a:r>
              <a:rPr lang="en-US" dirty="0" smtClean="0"/>
              <a:t>passes </a:t>
            </a:r>
            <a:r>
              <a:rPr lang="en-US" dirty="0"/>
              <a:t>through a gas flame which burns off any remaining hair </a:t>
            </a:r>
            <a:r>
              <a:rPr lang="en-US" dirty="0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tightens</a:t>
            </a:r>
            <a:r>
              <a:rPr lang="tr-TR" dirty="0" smtClean="0"/>
              <a:t> </a:t>
            </a:r>
            <a:r>
              <a:rPr lang="tr-TR" dirty="0" err="1"/>
              <a:t>up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skin.</a:t>
            </a:r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22193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 smtClean="0"/>
              <a:t>Evisceration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152650" y="1543403"/>
            <a:ext cx="7886700" cy="4665486"/>
          </a:xfrm>
        </p:spPr>
        <p:txBody>
          <a:bodyPr>
            <a:normAutofit/>
          </a:bodyPr>
          <a:lstStyle/>
          <a:p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eviscerate</a:t>
            </a:r>
            <a:r>
              <a:rPr lang="tr-TR" dirty="0"/>
              <a:t> </a:t>
            </a:r>
            <a:r>
              <a:rPr lang="tr-TR" dirty="0" err="1" smtClean="0"/>
              <a:t>the</a:t>
            </a:r>
            <a:r>
              <a:rPr lang="tr-TR" dirty="0"/>
              <a:t> </a:t>
            </a:r>
            <a:r>
              <a:rPr lang="en-US" dirty="0" smtClean="0"/>
              <a:t>animal </a:t>
            </a:r>
            <a:r>
              <a:rPr lang="en-US" dirty="0"/>
              <a:t>a cut is made around the anus allowing the rectum and the </a:t>
            </a:r>
            <a:r>
              <a:rPr lang="en-US" dirty="0" smtClean="0"/>
              <a:t>rest</a:t>
            </a:r>
            <a:r>
              <a:rPr lang="tr-TR" dirty="0" smtClean="0"/>
              <a:t> </a:t>
            </a:r>
            <a:r>
              <a:rPr lang="en-US" dirty="0" smtClean="0"/>
              <a:t>of </a:t>
            </a:r>
            <a:r>
              <a:rPr lang="en-US" dirty="0"/>
              <a:t>the gut to be removed from the abdominal cavity through a </a:t>
            </a:r>
            <a:r>
              <a:rPr lang="en-US" dirty="0" smtClean="0"/>
              <a:t>ventral</a:t>
            </a:r>
            <a:r>
              <a:rPr lang="tr-TR" dirty="0" smtClean="0"/>
              <a:t> </a:t>
            </a:r>
            <a:r>
              <a:rPr lang="en-US" dirty="0" smtClean="0"/>
              <a:t>incision </a:t>
            </a:r>
            <a:r>
              <a:rPr lang="en-US" dirty="0"/>
              <a:t>along the whole length of the </a:t>
            </a:r>
            <a:r>
              <a:rPr lang="en-US" dirty="0" smtClean="0"/>
              <a:t>carcass.</a:t>
            </a:r>
            <a:endParaRPr lang="tr-TR" dirty="0" smtClean="0"/>
          </a:p>
          <a:p>
            <a:r>
              <a:rPr lang="en-US" dirty="0" smtClean="0"/>
              <a:t>This </a:t>
            </a:r>
            <a:r>
              <a:rPr lang="en-US" dirty="0"/>
              <a:t>cut </a:t>
            </a:r>
            <a:r>
              <a:rPr lang="en-US" dirty="0" smtClean="0"/>
              <a:t>continues</a:t>
            </a:r>
            <a:r>
              <a:rPr lang="tr-TR" dirty="0" smtClean="0"/>
              <a:t> </a:t>
            </a:r>
            <a:r>
              <a:rPr lang="en-US" dirty="0" smtClean="0"/>
              <a:t>through </a:t>
            </a:r>
            <a:r>
              <a:rPr lang="en-US" dirty="0"/>
              <a:t>the breastbone (sternum), allowing access to the </a:t>
            </a:r>
            <a:r>
              <a:rPr lang="en-US" dirty="0" smtClean="0"/>
              <a:t>thoracic</a:t>
            </a:r>
            <a:r>
              <a:rPr lang="tr-TR" dirty="0" smtClean="0"/>
              <a:t> </a:t>
            </a:r>
            <a:r>
              <a:rPr lang="tr-TR" dirty="0" err="1" smtClean="0"/>
              <a:t>cavity</a:t>
            </a:r>
            <a:r>
              <a:rPr lang="tr-TR" dirty="0"/>
              <a:t>,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throat</a:t>
            </a:r>
            <a:r>
              <a:rPr lang="tr-TR" dirty="0" smtClean="0"/>
              <a:t>.</a:t>
            </a:r>
          </a:p>
          <a:p>
            <a:r>
              <a:rPr lang="en-US" dirty="0"/>
              <a:t>The diaphragm is cut round and the </a:t>
            </a:r>
            <a:r>
              <a:rPr lang="en-US" dirty="0" smtClean="0"/>
              <a:t>trachea</a:t>
            </a:r>
            <a:r>
              <a:rPr lang="tr-TR" dirty="0" smtClean="0"/>
              <a:t> </a:t>
            </a:r>
            <a:r>
              <a:rPr lang="en-US" dirty="0" smtClean="0"/>
              <a:t>(windpipe</a:t>
            </a:r>
            <a:r>
              <a:rPr lang="en-US" dirty="0"/>
              <a:t>), lungs, </a:t>
            </a:r>
            <a:r>
              <a:rPr lang="en-US" dirty="0" err="1"/>
              <a:t>oesophagus</a:t>
            </a:r>
            <a:r>
              <a:rPr lang="en-US" dirty="0"/>
              <a:t> (gullet), heart and liver are </a:t>
            </a:r>
            <a:r>
              <a:rPr lang="en-US" dirty="0" smtClean="0"/>
              <a:t>removed</a:t>
            </a:r>
            <a:r>
              <a:rPr lang="tr-TR" dirty="0" smtClean="0"/>
              <a:t> </a:t>
            </a:r>
            <a:r>
              <a:rPr lang="tr-TR" dirty="0" err="1" smtClean="0"/>
              <a:t>together</a:t>
            </a:r>
            <a:r>
              <a:rPr lang="tr-TR" dirty="0" smtClean="0"/>
              <a:t> </a:t>
            </a:r>
            <a:r>
              <a:rPr lang="tr-TR" dirty="0"/>
              <a:t>as </a:t>
            </a:r>
            <a:r>
              <a:rPr lang="tr-TR" dirty="0" err="1"/>
              <a:t>the</a:t>
            </a:r>
            <a:r>
              <a:rPr lang="tr-TR" dirty="0"/>
              <a:t> ‘</a:t>
            </a:r>
            <a:r>
              <a:rPr lang="tr-TR" dirty="0" err="1"/>
              <a:t>pluck</a:t>
            </a:r>
            <a:r>
              <a:rPr lang="tr-TR" dirty="0"/>
              <a:t>’</a:t>
            </a:r>
          </a:p>
        </p:txBody>
      </p:sp>
    </p:spTree>
    <p:extLst>
      <p:ext uri="{BB962C8B-B14F-4D97-AF65-F5344CB8AC3E}">
        <p14:creationId xmlns:p14="http://schemas.microsoft.com/office/powerpoint/2010/main" val="1600196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028472" y="338049"/>
            <a:ext cx="7886700" cy="4351338"/>
          </a:xfrm>
        </p:spPr>
        <p:txBody>
          <a:bodyPr/>
          <a:lstStyle/>
          <a:p>
            <a:r>
              <a:rPr lang="en-US" dirty="0"/>
              <a:t>The carcass is often then split into the two sides by sawing </a:t>
            </a:r>
            <a:r>
              <a:rPr lang="en-US" dirty="0" smtClean="0"/>
              <a:t>down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/>
              <a:t>backbone</a:t>
            </a:r>
            <a:r>
              <a:rPr lang="tr-TR" dirty="0" smtClean="0"/>
              <a:t>.</a:t>
            </a:r>
          </a:p>
          <a:p>
            <a:r>
              <a:rPr lang="en-US" dirty="0"/>
              <a:t>Immediately before chilling the carcass may be </a:t>
            </a:r>
            <a:r>
              <a:rPr lang="en-US" dirty="0" smtClean="0"/>
              <a:t>washed,</a:t>
            </a:r>
            <a:r>
              <a:rPr lang="tr-TR" dirty="0" smtClean="0"/>
              <a:t> </a:t>
            </a:r>
            <a:r>
              <a:rPr lang="tr-TR" dirty="0" err="1" smtClean="0"/>
              <a:t>weighed</a:t>
            </a:r>
            <a:r>
              <a:rPr lang="tr-TR" dirty="0" smtClean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graded</a:t>
            </a:r>
            <a:r>
              <a:rPr lang="tr-T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40353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 smtClean="0"/>
              <a:t>Poultry</a:t>
            </a:r>
            <a:r>
              <a:rPr lang="tr-TR" b="1" dirty="0" smtClean="0"/>
              <a:t> </a:t>
            </a:r>
            <a:r>
              <a:rPr lang="tr-TR" b="1" dirty="0" err="1" smtClean="0"/>
              <a:t>Processing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To remove the feathers the birds are scalded, usually at a fairly </a:t>
            </a:r>
            <a:r>
              <a:rPr lang="en-US" dirty="0" smtClean="0"/>
              <a:t>low</a:t>
            </a:r>
            <a:r>
              <a:rPr lang="tr-TR" dirty="0" smtClean="0"/>
              <a:t> </a:t>
            </a:r>
            <a:r>
              <a:rPr lang="en-US" dirty="0" smtClean="0"/>
              <a:t>temperature </a:t>
            </a:r>
            <a:r>
              <a:rPr lang="en-US" dirty="0"/>
              <a:t>(less than 55°C for broilers) for about 30 </a:t>
            </a:r>
            <a:r>
              <a:rPr lang="en-US" dirty="0" smtClean="0"/>
              <a:t>s.</a:t>
            </a:r>
            <a:endParaRPr lang="tr-TR" dirty="0" smtClean="0"/>
          </a:p>
          <a:p>
            <a:r>
              <a:rPr lang="en-US" dirty="0" smtClean="0"/>
              <a:t>The </a:t>
            </a:r>
            <a:r>
              <a:rPr lang="en-US" dirty="0"/>
              <a:t>hot </a:t>
            </a:r>
            <a:r>
              <a:rPr lang="en-US" dirty="0" smtClean="0"/>
              <a:t>water</a:t>
            </a:r>
            <a:r>
              <a:rPr lang="tr-TR" dirty="0" smtClean="0"/>
              <a:t> </a:t>
            </a:r>
            <a:r>
              <a:rPr lang="en-US" dirty="0"/>
              <a:t>softens the skin so that the feathers are easily pulled </a:t>
            </a:r>
            <a:r>
              <a:rPr lang="en-US" dirty="0" smtClean="0"/>
              <a:t>out.</a:t>
            </a:r>
            <a:endParaRPr lang="tr-TR" dirty="0" smtClean="0"/>
          </a:p>
          <a:p>
            <a:r>
              <a:rPr lang="en-US" dirty="0" smtClean="0"/>
              <a:t>Use </a:t>
            </a:r>
            <a:r>
              <a:rPr lang="en-US" dirty="0"/>
              <a:t>of </a:t>
            </a:r>
            <a:r>
              <a:rPr lang="en-US" dirty="0" smtClean="0"/>
              <a:t>higher</a:t>
            </a:r>
            <a:r>
              <a:rPr lang="tr-TR" dirty="0" smtClean="0"/>
              <a:t> </a:t>
            </a:r>
            <a:r>
              <a:rPr lang="en-US" dirty="0" smtClean="0"/>
              <a:t>temperatures </a:t>
            </a:r>
            <a:r>
              <a:rPr lang="en-US" dirty="0"/>
              <a:t>damages the skin and downgrades the appearance of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carcasses</a:t>
            </a:r>
            <a:r>
              <a:rPr lang="en-US" dirty="0"/>
              <a:t>. </a:t>
            </a:r>
            <a:endParaRPr lang="tr-TR" dirty="0" smtClean="0"/>
          </a:p>
          <a:p>
            <a:r>
              <a:rPr lang="en-US" dirty="0" smtClean="0"/>
              <a:t>Plucking </a:t>
            </a:r>
            <a:r>
              <a:rPr lang="en-US" dirty="0"/>
              <a:t>is by rubber-fingered rotating cylinders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88222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152650" y="519289"/>
            <a:ext cx="7886700" cy="5994400"/>
          </a:xfrm>
        </p:spPr>
        <p:txBody>
          <a:bodyPr>
            <a:normAutofit/>
          </a:bodyPr>
          <a:lstStyle/>
          <a:p>
            <a:r>
              <a:rPr lang="en-US" dirty="0"/>
              <a:t>Evisceration is physically separated from the </a:t>
            </a:r>
            <a:r>
              <a:rPr lang="en-US" dirty="0" err="1"/>
              <a:t>defeathering</a:t>
            </a:r>
            <a:r>
              <a:rPr lang="en-US" dirty="0"/>
              <a:t> </a:t>
            </a:r>
            <a:r>
              <a:rPr lang="en-US" dirty="0" smtClean="0"/>
              <a:t>process</a:t>
            </a:r>
            <a:r>
              <a:rPr lang="tr-TR" dirty="0" smtClean="0"/>
              <a:t> </a:t>
            </a:r>
            <a:r>
              <a:rPr lang="en-US" dirty="0" smtClean="0"/>
              <a:t>to </a:t>
            </a:r>
            <a:r>
              <a:rPr lang="en-US" dirty="0"/>
              <a:t>reduce carcass </a:t>
            </a:r>
            <a:r>
              <a:rPr lang="en-US" dirty="0" smtClean="0"/>
              <a:t>contamination.</a:t>
            </a:r>
            <a:endParaRPr lang="tr-TR" dirty="0" smtClean="0"/>
          </a:p>
          <a:p>
            <a:r>
              <a:rPr lang="en-US" dirty="0" smtClean="0"/>
              <a:t>The </a:t>
            </a:r>
            <a:r>
              <a:rPr lang="en-US" dirty="0"/>
              <a:t>skin along the back of the neck </a:t>
            </a:r>
            <a:r>
              <a:rPr lang="en-US" dirty="0" smtClean="0"/>
              <a:t>is</a:t>
            </a:r>
            <a:r>
              <a:rPr lang="tr-TR" dirty="0" smtClean="0"/>
              <a:t> </a:t>
            </a:r>
            <a:r>
              <a:rPr lang="en-US" dirty="0" smtClean="0"/>
              <a:t>cut </a:t>
            </a:r>
            <a:r>
              <a:rPr lang="en-US" dirty="0"/>
              <a:t>and the trachea and crop </a:t>
            </a:r>
            <a:r>
              <a:rPr lang="en-US" dirty="0" smtClean="0"/>
              <a:t>freed.</a:t>
            </a:r>
            <a:endParaRPr lang="tr-TR" dirty="0" smtClean="0"/>
          </a:p>
          <a:p>
            <a:r>
              <a:rPr lang="en-US" dirty="0" smtClean="0"/>
              <a:t>The </a:t>
            </a:r>
            <a:r>
              <a:rPr lang="en-US" dirty="0"/>
              <a:t>abdominal cavity is opened </a:t>
            </a:r>
            <a:r>
              <a:rPr lang="en-US" dirty="0" smtClean="0"/>
              <a:t>up</a:t>
            </a:r>
            <a:r>
              <a:rPr lang="tr-TR" dirty="0" smtClean="0"/>
              <a:t> </a:t>
            </a:r>
            <a:r>
              <a:rPr lang="en-US" dirty="0" smtClean="0"/>
              <a:t>by </a:t>
            </a:r>
            <a:r>
              <a:rPr lang="en-US" dirty="0"/>
              <a:t>an incision around the vent (cloaca) to enable the viscera to </a:t>
            </a:r>
            <a:r>
              <a:rPr lang="en-US" dirty="0" smtClean="0"/>
              <a:t>be</a:t>
            </a:r>
            <a:r>
              <a:rPr lang="tr-TR" dirty="0" smtClean="0"/>
              <a:t> </a:t>
            </a:r>
            <a:r>
              <a:rPr lang="en-US" dirty="0" smtClean="0"/>
              <a:t>pulled </a:t>
            </a:r>
            <a:r>
              <a:rPr lang="en-US" dirty="0"/>
              <a:t>out. These include the intestines, gizzard, liver </a:t>
            </a:r>
            <a:r>
              <a:rPr lang="en-US" dirty="0" smtClean="0"/>
              <a:t>and </a:t>
            </a:r>
            <a:r>
              <a:rPr lang="en-US" dirty="0"/>
              <a:t>heart </a:t>
            </a:r>
            <a:r>
              <a:rPr lang="en-US" dirty="0" smtClean="0"/>
              <a:t>and</a:t>
            </a:r>
            <a:r>
              <a:rPr lang="tr-TR" dirty="0" smtClean="0"/>
              <a:t> </a:t>
            </a:r>
            <a:r>
              <a:rPr lang="en-US" dirty="0" smtClean="0"/>
              <a:t>reproductive </a:t>
            </a:r>
            <a:r>
              <a:rPr lang="en-US" dirty="0"/>
              <a:t>system. </a:t>
            </a:r>
            <a:endParaRPr lang="tr-TR" dirty="0" smtClean="0"/>
          </a:p>
          <a:p>
            <a:r>
              <a:rPr lang="en-US" dirty="0"/>
              <a:t>Poultry processing is now highly mechanized with </a:t>
            </a:r>
            <a:r>
              <a:rPr lang="en-US" dirty="0" smtClean="0"/>
              <a:t>most</a:t>
            </a:r>
            <a:r>
              <a:rPr lang="tr-TR" dirty="0" smtClean="0"/>
              <a:t> </a:t>
            </a:r>
            <a:r>
              <a:rPr lang="en-US" dirty="0" smtClean="0"/>
              <a:t>operations </a:t>
            </a:r>
            <a:r>
              <a:rPr lang="en-US" dirty="0"/>
              <a:t>carried out by machine.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05889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 smtClean="0"/>
              <a:t>Electrical</a:t>
            </a:r>
            <a:r>
              <a:rPr lang="tr-TR" b="1" dirty="0" smtClean="0"/>
              <a:t> </a:t>
            </a:r>
            <a:r>
              <a:rPr lang="tr-TR" b="1" dirty="0" err="1" smtClean="0"/>
              <a:t>stunning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U</a:t>
            </a:r>
            <a:r>
              <a:rPr lang="en-US" dirty="0" smtClean="0"/>
              <a:t>se </a:t>
            </a:r>
            <a:r>
              <a:rPr lang="en-US" dirty="0"/>
              <a:t>of an electrical current passed through the brain</a:t>
            </a:r>
            <a:r>
              <a:rPr lang="en-US" dirty="0" smtClean="0"/>
              <a:t>.</a:t>
            </a:r>
            <a:endParaRPr lang="tr-TR" dirty="0" smtClean="0"/>
          </a:p>
          <a:p>
            <a:r>
              <a:rPr lang="tr-TR" dirty="0" err="1"/>
              <a:t>Usually</a:t>
            </a:r>
            <a:r>
              <a:rPr lang="tr-TR" dirty="0"/>
              <a:t>, a </a:t>
            </a:r>
            <a:r>
              <a:rPr lang="tr-TR" dirty="0" err="1" smtClean="0"/>
              <a:t>voltage</a:t>
            </a:r>
            <a:r>
              <a:rPr lang="tr-TR" dirty="0" smtClean="0"/>
              <a:t> </a:t>
            </a:r>
            <a:r>
              <a:rPr lang="en-US" dirty="0" smtClean="0"/>
              <a:t>ranging </a:t>
            </a:r>
            <a:r>
              <a:rPr lang="en-US" dirty="0"/>
              <a:t>from 150 to 700 V (AC, 50–60 Hz) is used depending on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system</a:t>
            </a:r>
            <a:r>
              <a:rPr lang="tr-TR" dirty="0" smtClean="0"/>
              <a:t>.</a:t>
            </a:r>
          </a:p>
          <a:p>
            <a:r>
              <a:rPr lang="tr-TR" dirty="0" err="1"/>
              <a:t>T</a:t>
            </a:r>
            <a:r>
              <a:rPr lang="tr-TR" dirty="0" err="1" smtClean="0"/>
              <a:t>he</a:t>
            </a:r>
            <a:r>
              <a:rPr lang="tr-TR" dirty="0" smtClean="0"/>
              <a:t> </a:t>
            </a:r>
            <a:r>
              <a:rPr lang="tr-TR" dirty="0" err="1"/>
              <a:t>positioning</a:t>
            </a:r>
            <a:r>
              <a:rPr lang="tr-TR" dirty="0"/>
              <a:t> </a:t>
            </a:r>
            <a:r>
              <a:rPr lang="tr-TR" dirty="0" smtClean="0"/>
              <a:t>of </a:t>
            </a:r>
            <a:r>
              <a:rPr lang="en-US" dirty="0" smtClean="0"/>
              <a:t>the </a:t>
            </a:r>
            <a:r>
              <a:rPr lang="en-US" dirty="0"/>
              <a:t>electrodes through which the current is applied is </a:t>
            </a:r>
            <a:r>
              <a:rPr lang="en-US" dirty="0" smtClean="0"/>
              <a:t>important</a:t>
            </a:r>
            <a:r>
              <a:rPr lang="tr-TR" dirty="0" smtClean="0"/>
              <a:t>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9686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H</a:t>
            </a:r>
            <a:r>
              <a:rPr lang="en-US" dirty="0" err="1" smtClean="0"/>
              <a:t>ead</a:t>
            </a:r>
            <a:r>
              <a:rPr lang="en-US" dirty="0" smtClean="0"/>
              <a:t>-to-body </a:t>
            </a:r>
            <a:r>
              <a:rPr lang="en-US" dirty="0"/>
              <a:t>stunning. In this, current </a:t>
            </a:r>
            <a:r>
              <a:rPr lang="en-US" dirty="0" smtClean="0"/>
              <a:t>flows</a:t>
            </a:r>
            <a:r>
              <a:rPr lang="tr-TR" dirty="0" smtClean="0"/>
              <a:t> </a:t>
            </a:r>
            <a:r>
              <a:rPr lang="en-US" dirty="0" smtClean="0"/>
              <a:t>both </a:t>
            </a:r>
            <a:r>
              <a:rPr lang="en-US" dirty="0"/>
              <a:t>through the brain and between the head and the rest of the </a:t>
            </a:r>
            <a:r>
              <a:rPr lang="en-US" dirty="0" smtClean="0"/>
              <a:t>body</a:t>
            </a:r>
            <a:r>
              <a:rPr lang="tr-TR" dirty="0" smtClean="0"/>
              <a:t> </a:t>
            </a:r>
            <a:r>
              <a:rPr lang="en-US" dirty="0" smtClean="0"/>
              <a:t>through </a:t>
            </a:r>
            <a:r>
              <a:rPr lang="en-US" dirty="0"/>
              <a:t>the heart </a:t>
            </a:r>
            <a:endParaRPr lang="tr-TR" dirty="0"/>
          </a:p>
          <a:p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electrical</a:t>
            </a:r>
            <a:r>
              <a:rPr lang="tr-TR" dirty="0"/>
              <a:t> </a:t>
            </a:r>
            <a:r>
              <a:rPr lang="tr-TR" dirty="0" err="1"/>
              <a:t>current</a:t>
            </a:r>
            <a:r>
              <a:rPr lang="tr-TR" dirty="0"/>
              <a:t> </a:t>
            </a:r>
            <a:r>
              <a:rPr lang="tr-TR" dirty="0" err="1" smtClean="0"/>
              <a:t>flowing</a:t>
            </a:r>
            <a:r>
              <a:rPr lang="tr-TR" dirty="0" smtClean="0"/>
              <a:t> </a:t>
            </a:r>
            <a:r>
              <a:rPr lang="en-US" dirty="0" smtClean="0"/>
              <a:t>through </a:t>
            </a:r>
            <a:r>
              <a:rPr lang="en-US" dirty="0"/>
              <a:t>the heart stops it so the animal is killed as well as stunned.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0112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152650" y="365127"/>
            <a:ext cx="7886700" cy="876652"/>
          </a:xfrm>
        </p:spPr>
        <p:txBody>
          <a:bodyPr/>
          <a:lstStyle/>
          <a:p>
            <a:r>
              <a:rPr lang="tr-TR" b="1" dirty="0" err="1"/>
              <a:t>Stunning</a:t>
            </a:r>
            <a:r>
              <a:rPr lang="tr-TR" b="1" dirty="0"/>
              <a:t> </a:t>
            </a:r>
            <a:r>
              <a:rPr lang="tr-TR" b="1" dirty="0" err="1"/>
              <a:t>with</a:t>
            </a:r>
            <a:r>
              <a:rPr lang="tr-TR" b="1" dirty="0"/>
              <a:t> </a:t>
            </a:r>
            <a:r>
              <a:rPr lang="tr-TR" b="1" dirty="0" err="1"/>
              <a:t>gases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836561" y="1227316"/>
            <a:ext cx="8639528" cy="2768953"/>
          </a:xfrm>
        </p:spPr>
        <p:txBody>
          <a:bodyPr/>
          <a:lstStyle/>
          <a:p>
            <a:r>
              <a:rPr lang="tr-TR" dirty="0" err="1"/>
              <a:t>S</a:t>
            </a:r>
            <a:r>
              <a:rPr lang="en-US" dirty="0" err="1" smtClean="0"/>
              <a:t>tunn</a:t>
            </a:r>
            <a:r>
              <a:rPr lang="tr-TR" dirty="0" err="1" smtClean="0"/>
              <a:t>ing</a:t>
            </a:r>
            <a:r>
              <a:rPr lang="en-US" dirty="0" smtClean="0"/>
              <a:t> </a:t>
            </a:r>
            <a:r>
              <a:rPr lang="en-US" dirty="0"/>
              <a:t>by exposure to carbon dioxide </a:t>
            </a:r>
            <a:r>
              <a:rPr lang="en-US" dirty="0" smtClean="0"/>
              <a:t>gas.</a:t>
            </a:r>
            <a:endParaRPr lang="tr-TR" dirty="0" smtClean="0"/>
          </a:p>
          <a:p>
            <a:r>
              <a:rPr lang="en-US" dirty="0" smtClean="0"/>
              <a:t>A concentration</a:t>
            </a:r>
            <a:r>
              <a:rPr lang="tr-TR" dirty="0" smtClean="0"/>
              <a:t> </a:t>
            </a:r>
            <a:r>
              <a:rPr lang="en-US" dirty="0" smtClean="0"/>
              <a:t>of </a:t>
            </a:r>
            <a:r>
              <a:rPr lang="en-US" dirty="0"/>
              <a:t>80–90% by volume (in air) is </a:t>
            </a:r>
            <a:r>
              <a:rPr lang="en-US" dirty="0" smtClean="0"/>
              <a:t>used.</a:t>
            </a:r>
            <a:endParaRPr lang="tr-TR" dirty="0" smtClean="0"/>
          </a:p>
          <a:p>
            <a:r>
              <a:rPr lang="en-US" dirty="0" smtClean="0"/>
              <a:t>Because </a:t>
            </a:r>
            <a:r>
              <a:rPr lang="en-US" dirty="0"/>
              <a:t>carbon dioxide </a:t>
            </a:r>
            <a:r>
              <a:rPr lang="en-US" dirty="0" smtClean="0"/>
              <a:t>is</a:t>
            </a:r>
            <a:r>
              <a:rPr lang="tr-TR" dirty="0" smtClean="0"/>
              <a:t> </a:t>
            </a:r>
            <a:r>
              <a:rPr lang="en-US" dirty="0" smtClean="0"/>
              <a:t>heavier </a:t>
            </a:r>
            <a:r>
              <a:rPr lang="en-US" dirty="0"/>
              <a:t>than air it can be contained within a pit and the </a:t>
            </a:r>
            <a:r>
              <a:rPr lang="en-US" dirty="0" smtClean="0"/>
              <a:t>animals</a:t>
            </a:r>
            <a:r>
              <a:rPr lang="tr-TR" dirty="0" smtClean="0"/>
              <a:t> </a:t>
            </a:r>
            <a:r>
              <a:rPr lang="en-US" dirty="0" smtClean="0"/>
              <a:t>lowered </a:t>
            </a:r>
            <a:r>
              <a:rPr lang="en-US" dirty="0"/>
              <a:t>into it.</a:t>
            </a:r>
            <a:endParaRPr lang="tr-TR" dirty="0"/>
          </a:p>
        </p:txBody>
      </p:sp>
      <p:sp>
        <p:nvSpPr>
          <p:cNvPr id="6" name="Dikdörtgen 5"/>
          <p:cNvSpPr/>
          <p:nvPr/>
        </p:nvSpPr>
        <p:spPr>
          <a:xfrm>
            <a:off x="2470673" y="3459529"/>
            <a:ext cx="7444292" cy="3046988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en-US" sz="2400" dirty="0"/>
              <a:t>Carbon dioxide works because the carbonic acid</a:t>
            </a:r>
          </a:p>
          <a:p>
            <a:r>
              <a:rPr lang="en-US" sz="2400" dirty="0"/>
              <a:t>formed when it dissolves in the blood reduces the pH of the cerebrospinal</a:t>
            </a:r>
          </a:p>
          <a:p>
            <a:r>
              <a:rPr lang="en-US" sz="2400" dirty="0"/>
              <a:t>fluid that surrounds the brain. The acidification disrupts brain</a:t>
            </a:r>
          </a:p>
          <a:p>
            <a:r>
              <a:rPr lang="en-US" sz="2400" dirty="0"/>
              <a:t>function so the animal loses consciousness when the pH falls below</a:t>
            </a:r>
          </a:p>
          <a:p>
            <a:r>
              <a:rPr lang="en-US" sz="2400" dirty="0"/>
              <a:t>about 7.1.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3011709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117074" y="945092"/>
            <a:ext cx="7886700" cy="4351338"/>
          </a:xfrm>
        </p:spPr>
        <p:txBody>
          <a:bodyPr>
            <a:normAutofit/>
          </a:bodyPr>
          <a:lstStyle/>
          <a:p>
            <a:r>
              <a:rPr lang="en-US" sz="3200" dirty="0"/>
              <a:t>Recently the use of stunning by anoxia has been investigated. </a:t>
            </a:r>
            <a:endParaRPr lang="tr-TR" sz="3200" dirty="0"/>
          </a:p>
          <a:p>
            <a:r>
              <a:rPr lang="en-US" sz="3200" dirty="0"/>
              <a:t>In</a:t>
            </a:r>
            <a:r>
              <a:rPr lang="tr-TR" sz="3200" dirty="0"/>
              <a:t> </a:t>
            </a:r>
            <a:r>
              <a:rPr lang="en-US" sz="3200" dirty="0"/>
              <a:t>this</a:t>
            </a:r>
            <a:r>
              <a:rPr lang="en-US" sz="3200" dirty="0"/>
              <a:t>, the stunning occurs through lack of oxygen</a:t>
            </a:r>
            <a:r>
              <a:rPr lang="en-US" sz="3200" dirty="0"/>
              <a:t>.</a:t>
            </a:r>
            <a:endParaRPr lang="tr-TR" sz="3200" dirty="0"/>
          </a:p>
          <a:p>
            <a:r>
              <a:rPr lang="en-US" sz="3200" dirty="0"/>
              <a:t>Unfortunately, the duration of unconsciousness </a:t>
            </a:r>
            <a:r>
              <a:rPr lang="en-US" sz="3200" dirty="0"/>
              <a:t>after</a:t>
            </a:r>
            <a:r>
              <a:rPr lang="tr-TR" sz="3200" dirty="0"/>
              <a:t> </a:t>
            </a:r>
            <a:r>
              <a:rPr lang="en-US" sz="3200" dirty="0"/>
              <a:t>removal </a:t>
            </a:r>
            <a:r>
              <a:rPr lang="en-US" sz="3200" dirty="0"/>
              <a:t>from the </a:t>
            </a:r>
            <a:r>
              <a:rPr lang="en-US" sz="3200" dirty="0"/>
              <a:t>gas</a:t>
            </a:r>
            <a:r>
              <a:rPr lang="tr-TR" sz="3200" dirty="0"/>
              <a:t>                                            </a:t>
            </a:r>
            <a:r>
              <a:rPr lang="en-US" sz="3200" dirty="0"/>
              <a:t>is </a:t>
            </a:r>
            <a:r>
              <a:rPr lang="en-US" sz="3200" dirty="0"/>
              <a:t>very short, unlike in </a:t>
            </a:r>
            <a:r>
              <a:rPr lang="tr-TR" sz="3200" dirty="0"/>
              <a:t>                                          </a:t>
            </a:r>
            <a:r>
              <a:rPr lang="en-US" sz="3200" dirty="0"/>
              <a:t>carbon </a:t>
            </a:r>
            <a:r>
              <a:rPr lang="en-US" sz="3200" dirty="0"/>
              <a:t>dioxide stunning.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1997557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772356" y="270933"/>
            <a:ext cx="8336246" cy="611857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Signs of correct stunning using a mechanical device are as </a:t>
            </a:r>
            <a:r>
              <a:rPr lang="en-US" dirty="0" smtClean="0"/>
              <a:t>follows</a:t>
            </a:r>
            <a:r>
              <a:rPr lang="tr-TR" dirty="0" smtClean="0"/>
              <a:t>;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dirty="0" smtClean="0"/>
              <a:t>the </a:t>
            </a:r>
            <a:r>
              <a:rPr lang="en-US" dirty="0"/>
              <a:t>animal collapses immediately and does not attempt to stand </a:t>
            </a:r>
            <a:r>
              <a:rPr lang="en-US" dirty="0" smtClean="0"/>
              <a:t>up</a:t>
            </a:r>
            <a:endParaRPr lang="tr-TR" dirty="0" smtClean="0"/>
          </a:p>
          <a:p>
            <a:pPr>
              <a:buFont typeface="Courier New" panose="02070309020205020404" pitchFamily="49" charset="0"/>
              <a:buChar char="o"/>
            </a:pPr>
            <a:r>
              <a:rPr lang="en-US" dirty="0" smtClean="0"/>
              <a:t>the </a:t>
            </a:r>
            <a:r>
              <a:rPr lang="en-US" dirty="0"/>
              <a:t>body and muscles of the animal become tonic (rigid) immediately after the </a:t>
            </a:r>
            <a:r>
              <a:rPr lang="en-US" dirty="0" smtClean="0"/>
              <a:t>shot</a:t>
            </a:r>
            <a:endParaRPr lang="tr-TR" dirty="0" smtClean="0"/>
          </a:p>
          <a:p>
            <a:pPr>
              <a:buFont typeface="Courier New" panose="02070309020205020404" pitchFamily="49" charset="0"/>
              <a:buChar char="o"/>
            </a:pPr>
            <a:r>
              <a:rPr lang="en-US" dirty="0" smtClean="0"/>
              <a:t>normal </a:t>
            </a:r>
            <a:r>
              <a:rPr lang="en-US" dirty="0"/>
              <a:t>rhythmic breathing </a:t>
            </a:r>
            <a:r>
              <a:rPr lang="en-US" dirty="0" smtClean="0"/>
              <a:t>stops</a:t>
            </a:r>
            <a:endParaRPr lang="tr-TR" dirty="0" smtClean="0"/>
          </a:p>
          <a:p>
            <a:pPr>
              <a:buFont typeface="Courier New" panose="02070309020205020404" pitchFamily="49" charset="0"/>
              <a:buChar char="o"/>
            </a:pPr>
            <a:r>
              <a:rPr lang="en-US" dirty="0" smtClean="0"/>
              <a:t>the </a:t>
            </a:r>
            <a:r>
              <a:rPr lang="en-US" dirty="0"/>
              <a:t>eyelid is open with the eyeball facing straight ahead and is not </a:t>
            </a:r>
            <a:r>
              <a:rPr lang="en-US" dirty="0" smtClean="0"/>
              <a:t>rotated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92556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746250" y="220662"/>
            <a:ext cx="7886700" cy="1000830"/>
          </a:xfrm>
        </p:spPr>
        <p:txBody>
          <a:bodyPr/>
          <a:lstStyle/>
          <a:p>
            <a:r>
              <a:rPr lang="tr-TR" b="1" dirty="0" smtClean="0"/>
              <a:t>3. </a:t>
            </a:r>
            <a:r>
              <a:rPr lang="tr-TR" b="1" dirty="0" err="1" smtClean="0"/>
              <a:t>Slaughtering</a:t>
            </a:r>
            <a:r>
              <a:rPr lang="tr-TR" b="1" dirty="0" smtClean="0"/>
              <a:t> &amp; </a:t>
            </a:r>
            <a:r>
              <a:rPr lang="tr-TR" b="1" dirty="0" err="1" smtClean="0"/>
              <a:t>Bleeding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994605" y="1221492"/>
            <a:ext cx="8442679" cy="4351338"/>
          </a:xfrm>
        </p:spPr>
        <p:txBody>
          <a:bodyPr>
            <a:normAutofit fontScale="92500" lnSpcReduction="20000"/>
          </a:bodyPr>
          <a:lstStyle/>
          <a:p>
            <a:r>
              <a:rPr lang="tr-TR" dirty="0"/>
              <a:t>A</a:t>
            </a:r>
            <a:r>
              <a:rPr lang="en-US" dirty="0" smtClean="0"/>
              <a:t> </a:t>
            </a:r>
            <a:r>
              <a:rPr lang="en-US" dirty="0"/>
              <a:t>cut is made at the neck to sever a group of blood vessels including jugular </a:t>
            </a:r>
            <a:r>
              <a:rPr lang="en-US" dirty="0" smtClean="0"/>
              <a:t>veins.</a:t>
            </a:r>
            <a:endParaRPr lang="tr-TR" dirty="0" smtClean="0"/>
          </a:p>
          <a:p>
            <a:r>
              <a:rPr lang="en-US" dirty="0" smtClean="0"/>
              <a:t>The </a:t>
            </a:r>
            <a:r>
              <a:rPr lang="en-US" dirty="0"/>
              <a:t>animal is bled by passing slowly over the bleeding trough.</a:t>
            </a:r>
            <a:endParaRPr lang="tr-TR" dirty="0" smtClean="0"/>
          </a:p>
          <a:p>
            <a:r>
              <a:rPr lang="tr-TR" dirty="0" smtClean="0"/>
              <a:t>A</a:t>
            </a:r>
            <a:r>
              <a:rPr lang="en-US" dirty="0" smtClean="0"/>
              <a:t> </a:t>
            </a:r>
            <a:r>
              <a:rPr lang="en-US" dirty="0"/>
              <a:t>process called sticking or </a:t>
            </a:r>
            <a:r>
              <a:rPr lang="en-US" dirty="0" smtClean="0"/>
              <a:t>exsanguination </a:t>
            </a:r>
            <a:r>
              <a:rPr lang="en-US" dirty="0"/>
              <a:t>by the insertion of a knife into the thoracic cavity and severance of the carotid artery and jugular vein. </a:t>
            </a:r>
            <a:endParaRPr lang="tr-TR" dirty="0" smtClean="0"/>
          </a:p>
          <a:p>
            <a:r>
              <a:rPr lang="en-US" dirty="0" smtClean="0"/>
              <a:t>This </a:t>
            </a:r>
            <a:r>
              <a:rPr lang="en-US" dirty="0"/>
              <a:t>method allows for maximal blood removal from the body. </a:t>
            </a:r>
            <a:endParaRPr lang="tr-TR" dirty="0" smtClean="0"/>
          </a:p>
          <a:p>
            <a:r>
              <a:rPr lang="tr-TR" dirty="0"/>
              <a:t>On </a:t>
            </a:r>
            <a:r>
              <a:rPr lang="tr-TR" dirty="0" err="1" smtClean="0"/>
              <a:t>average</a:t>
            </a:r>
            <a:r>
              <a:rPr lang="tr-TR" dirty="0" smtClean="0"/>
              <a:t>, </a:t>
            </a:r>
            <a:r>
              <a:rPr lang="en-US" dirty="0" smtClean="0"/>
              <a:t>brain </a:t>
            </a:r>
            <a:r>
              <a:rPr lang="en-US" dirty="0"/>
              <a:t>death occurs between about 15 and 20 s after correct sticking. </a:t>
            </a:r>
            <a:r>
              <a:rPr lang="en-US" dirty="0" smtClean="0"/>
              <a:t>By</a:t>
            </a:r>
            <a:r>
              <a:rPr lang="tr-TR" dirty="0" smtClean="0"/>
              <a:t> </a:t>
            </a:r>
            <a:r>
              <a:rPr lang="en-US" dirty="0" smtClean="0"/>
              <a:t>this </a:t>
            </a:r>
            <a:r>
              <a:rPr lang="en-US" dirty="0"/>
              <a:t>time around 50% of the total blood which will be lost </a:t>
            </a:r>
            <a:r>
              <a:rPr lang="en-US" dirty="0" smtClean="0"/>
              <a:t>through</a:t>
            </a:r>
            <a:r>
              <a:rPr lang="tr-TR" dirty="0" smtClean="0"/>
              <a:t> </a:t>
            </a:r>
            <a:r>
              <a:rPr lang="tr-TR" dirty="0" err="1" smtClean="0"/>
              <a:t>exsanguination</a:t>
            </a:r>
            <a:r>
              <a:rPr lang="tr-TR" dirty="0" smtClean="0"/>
              <a:t> </a:t>
            </a:r>
            <a:r>
              <a:rPr lang="tr-TR" dirty="0"/>
              <a:t>has </a:t>
            </a:r>
            <a:r>
              <a:rPr lang="tr-TR" dirty="0" err="1"/>
              <a:t>been</a:t>
            </a:r>
            <a:r>
              <a:rPr lang="tr-TR" dirty="0"/>
              <a:t> </a:t>
            </a:r>
            <a:r>
              <a:rPr lang="tr-TR" dirty="0" err="1" smtClean="0"/>
              <a:t>removed</a:t>
            </a:r>
            <a:r>
              <a:rPr lang="tr-TR" dirty="0" smtClean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85340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655939" y="252238"/>
            <a:ext cx="7886700" cy="686684"/>
          </a:xfrm>
        </p:spPr>
        <p:txBody>
          <a:bodyPr>
            <a:normAutofit fontScale="90000"/>
          </a:bodyPr>
          <a:lstStyle/>
          <a:p>
            <a:r>
              <a:rPr lang="tr-TR" b="1" dirty="0" smtClean="0"/>
              <a:t>4. </a:t>
            </a:r>
            <a:r>
              <a:rPr lang="tr-TR" b="1" dirty="0" err="1" smtClean="0"/>
              <a:t>Carcass</a:t>
            </a:r>
            <a:r>
              <a:rPr lang="tr-TR" b="1" dirty="0" smtClean="0"/>
              <a:t> </a:t>
            </a:r>
            <a:r>
              <a:rPr lang="tr-TR" b="1" dirty="0" err="1" smtClean="0"/>
              <a:t>Dressing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870427" y="1081088"/>
            <a:ext cx="7886700" cy="5647090"/>
          </a:xfrm>
        </p:spPr>
        <p:txBody>
          <a:bodyPr>
            <a:normAutofit/>
          </a:bodyPr>
          <a:lstStyle/>
          <a:p>
            <a:r>
              <a:rPr lang="en-US" dirty="0"/>
              <a:t>The object of dressing the carcass is </a:t>
            </a:r>
            <a:r>
              <a:rPr lang="en-US" dirty="0" smtClean="0"/>
              <a:t>to</a:t>
            </a:r>
            <a:r>
              <a:rPr lang="tr-TR" dirty="0" smtClean="0"/>
              <a:t> </a:t>
            </a:r>
            <a:r>
              <a:rPr lang="en-US" dirty="0" smtClean="0"/>
              <a:t>remove </a:t>
            </a:r>
            <a:r>
              <a:rPr lang="en-US" dirty="0"/>
              <a:t>the skin, together with the associated hair or feathers, and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gut</a:t>
            </a:r>
            <a:r>
              <a:rPr lang="en-US" dirty="0"/>
              <a:t>, and the other non-edible parts of the body, in such a way as </a:t>
            </a:r>
            <a:r>
              <a:rPr lang="en-US" dirty="0" smtClean="0"/>
              <a:t>to</a:t>
            </a:r>
            <a:r>
              <a:rPr lang="tr-TR" dirty="0" smtClean="0"/>
              <a:t> </a:t>
            </a:r>
            <a:r>
              <a:rPr lang="en-US" dirty="0" smtClean="0"/>
              <a:t>prevent</a:t>
            </a:r>
            <a:r>
              <a:rPr lang="en-US" dirty="0"/>
              <a:t>, or reduce to the minimum, contact of the carcass with </a:t>
            </a:r>
            <a:r>
              <a:rPr lang="en-US" dirty="0" smtClean="0"/>
              <a:t>this</a:t>
            </a:r>
            <a:r>
              <a:rPr lang="tr-TR" dirty="0" smtClean="0"/>
              <a:t> </a:t>
            </a:r>
            <a:r>
              <a:rPr lang="tr-TR" dirty="0" err="1" smtClean="0"/>
              <a:t>dirt</a:t>
            </a:r>
            <a:r>
              <a:rPr lang="tr-TR" dirty="0" smtClean="0"/>
              <a:t>.</a:t>
            </a:r>
          </a:p>
          <a:p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system</a:t>
            </a:r>
            <a:endParaRPr lang="tr-TR" dirty="0"/>
          </a:p>
          <a:p>
            <a:pPr marL="0" indent="0">
              <a:buNone/>
            </a:pPr>
            <a:r>
              <a:rPr lang="tr-TR" dirty="0" smtClean="0"/>
              <a:t> </a:t>
            </a:r>
            <a:r>
              <a:rPr lang="en-US" dirty="0" smtClean="0"/>
              <a:t>operates </a:t>
            </a:r>
            <a:r>
              <a:rPr lang="en-US" dirty="0"/>
              <a:t>as a </a:t>
            </a:r>
            <a:r>
              <a:rPr lang="en-US" dirty="0" smtClean="0"/>
              <a:t>production</a:t>
            </a: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 </a:t>
            </a:r>
            <a:r>
              <a:rPr lang="en-US" dirty="0"/>
              <a:t>line with each </a:t>
            </a:r>
            <a:r>
              <a:rPr lang="en-US" dirty="0" smtClean="0"/>
              <a:t>man</a:t>
            </a:r>
            <a:endParaRPr lang="tr-TR" dirty="0" smtClean="0"/>
          </a:p>
          <a:p>
            <a:pPr marL="0" indent="0">
              <a:buNone/>
            </a:pPr>
            <a:r>
              <a:rPr lang="tr-TR" dirty="0"/>
              <a:t> </a:t>
            </a:r>
            <a:r>
              <a:rPr lang="en-US" dirty="0" smtClean="0"/>
              <a:t>carrying </a:t>
            </a:r>
            <a:r>
              <a:rPr lang="en-US" dirty="0"/>
              <a:t>out a single job</a:t>
            </a:r>
            <a:r>
              <a:rPr lang="en-US" dirty="0" smtClean="0"/>
              <a:t>.</a:t>
            </a:r>
            <a:endParaRPr lang="tr-TR" dirty="0" smtClean="0"/>
          </a:p>
          <a:p>
            <a:r>
              <a:rPr lang="en-US" dirty="0" smtClean="0"/>
              <a:t>The </a:t>
            </a:r>
            <a:r>
              <a:rPr lang="en-US" dirty="0"/>
              <a:t>dressing of </a:t>
            </a:r>
            <a:r>
              <a:rPr lang="en-US" dirty="0" smtClean="0"/>
              <a:t>the</a:t>
            </a: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carcass </a:t>
            </a:r>
            <a:r>
              <a:rPr lang="en-US" dirty="0"/>
              <a:t>differs in </a:t>
            </a:r>
            <a:r>
              <a:rPr lang="en-US" dirty="0" smtClean="0"/>
              <a:t>detail</a:t>
            </a: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for </a:t>
            </a:r>
            <a:r>
              <a:rPr lang="en-US" dirty="0"/>
              <a:t>the different species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70692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096206" y="561270"/>
            <a:ext cx="7886700" cy="1854552"/>
          </a:xfrm>
        </p:spPr>
        <p:txBody>
          <a:bodyPr/>
          <a:lstStyle/>
          <a:p>
            <a:r>
              <a:rPr lang="en-US" dirty="0"/>
              <a:t>In modern slaughtering systems this has led to the dressing </a:t>
            </a:r>
            <a:r>
              <a:rPr lang="en-US" dirty="0" smtClean="0"/>
              <a:t>being</a:t>
            </a:r>
            <a:r>
              <a:rPr lang="tr-TR" dirty="0" smtClean="0"/>
              <a:t> </a:t>
            </a:r>
            <a:r>
              <a:rPr lang="en-US" dirty="0" smtClean="0"/>
              <a:t>carried </a:t>
            </a:r>
            <a:r>
              <a:rPr lang="en-US" dirty="0"/>
              <a:t>out with the animal hanging by its hind legs from an </a:t>
            </a:r>
            <a:r>
              <a:rPr lang="en-US" dirty="0" smtClean="0"/>
              <a:t>overhead</a:t>
            </a:r>
            <a:r>
              <a:rPr lang="tr-TR" dirty="0" smtClean="0"/>
              <a:t> </a:t>
            </a:r>
            <a:r>
              <a:rPr lang="en-US" dirty="0" smtClean="0"/>
              <a:t>rail </a:t>
            </a:r>
            <a:r>
              <a:rPr lang="en-US" dirty="0"/>
              <a:t>system from the time it has been exsanguinated.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53393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1080</Words>
  <Application>Microsoft Office PowerPoint</Application>
  <PresentationFormat>Geniş ekran</PresentationFormat>
  <Paragraphs>81</Paragraphs>
  <Slides>15</Slides>
  <Notes>8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15</vt:i4>
      </vt:variant>
    </vt:vector>
  </HeadingPairs>
  <TitlesOfParts>
    <vt:vector size="20" baseType="lpstr">
      <vt:lpstr>Arial</vt:lpstr>
      <vt:lpstr>Calibri</vt:lpstr>
      <vt:lpstr>Calibri Light</vt:lpstr>
      <vt:lpstr>Courier New</vt:lpstr>
      <vt:lpstr>Office Teması</vt:lpstr>
      <vt:lpstr>The Slaughter of Animals</vt:lpstr>
      <vt:lpstr>Electrical stunning</vt:lpstr>
      <vt:lpstr>PowerPoint Sunusu</vt:lpstr>
      <vt:lpstr>Stunning with gases</vt:lpstr>
      <vt:lpstr>PowerPoint Sunusu</vt:lpstr>
      <vt:lpstr>PowerPoint Sunusu</vt:lpstr>
      <vt:lpstr>3. Slaughtering &amp; Bleeding</vt:lpstr>
      <vt:lpstr>4. Carcass Dressing</vt:lpstr>
      <vt:lpstr>PowerPoint Sunusu</vt:lpstr>
      <vt:lpstr>PowerPoint Sunusu</vt:lpstr>
      <vt:lpstr>PowerPoint Sunusu</vt:lpstr>
      <vt:lpstr>Evisceration</vt:lpstr>
      <vt:lpstr>PowerPoint Sunusu</vt:lpstr>
      <vt:lpstr>Poultry Processing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Slaughter of Animals</dc:title>
  <dc:creator>Güzin</dc:creator>
  <cp:lastModifiedBy>Güzin</cp:lastModifiedBy>
  <cp:revision>1</cp:revision>
  <dcterms:created xsi:type="dcterms:W3CDTF">2019-05-02T15:20:00Z</dcterms:created>
  <dcterms:modified xsi:type="dcterms:W3CDTF">2019-05-02T15:20:15Z</dcterms:modified>
</cp:coreProperties>
</file>