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81" r:id="rId2"/>
    <p:sldId id="383" r:id="rId3"/>
    <p:sldId id="384" r:id="rId4"/>
    <p:sldId id="390" r:id="rId5"/>
    <p:sldId id="478" r:id="rId6"/>
    <p:sldId id="479" r:id="rId7"/>
    <p:sldId id="480" r:id="rId8"/>
    <p:sldId id="472" r:id="rId9"/>
    <p:sldId id="403" r:id="rId10"/>
  </p:sldIdLst>
  <p:sldSz cx="9144000" cy="6858000" type="screen4x3"/>
  <p:notesSz cx="6889750" cy="10015538"/>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FE8FD"/>
    <a:srgbClr val="4EDFFC"/>
    <a:srgbClr val="04C7EE"/>
    <a:srgbClr val="A4E6FA"/>
    <a:srgbClr val="061BB6"/>
    <a:srgbClr val="BBC3FD"/>
    <a:srgbClr val="FCDBD4"/>
    <a:srgbClr val="99FF33"/>
    <a:srgbClr val="26E6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4" autoAdjust="0"/>
    <p:restoredTop sz="69275" autoAdjust="0"/>
  </p:normalViewPr>
  <p:slideViewPr>
    <p:cSldViewPr>
      <p:cViewPr varScale="1">
        <p:scale>
          <a:sx n="86" d="100"/>
          <a:sy n="86" d="100"/>
        </p:scale>
        <p:origin x="148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86088" cy="50006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sz="quarter" idx="1"/>
          </p:nvPr>
        </p:nvSpPr>
        <p:spPr>
          <a:xfrm>
            <a:off x="3902075" y="0"/>
            <a:ext cx="2986088" cy="50006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D5F344E-DAE0-4038-8E94-81A344B10BFA}" type="datetimeFigureOut">
              <a:rPr lang="tr-TR"/>
              <a:pPr>
                <a:defRPr/>
              </a:pPr>
              <a:t>8.04.2022</a:t>
            </a:fld>
            <a:endParaRPr lang="tr-TR"/>
          </a:p>
        </p:txBody>
      </p:sp>
      <p:sp>
        <p:nvSpPr>
          <p:cNvPr id="4" name="3 Altbilgi Yer Tutucusu"/>
          <p:cNvSpPr>
            <a:spLocks noGrp="1"/>
          </p:cNvSpPr>
          <p:nvPr>
            <p:ph type="ftr" sz="quarter" idx="2"/>
          </p:nvPr>
        </p:nvSpPr>
        <p:spPr>
          <a:xfrm>
            <a:off x="0" y="9512300"/>
            <a:ext cx="2986088"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5" name="4 Slayt Numarası Yer Tutucusu"/>
          <p:cNvSpPr>
            <a:spLocks noGrp="1"/>
          </p:cNvSpPr>
          <p:nvPr>
            <p:ph type="sldNum" sz="quarter" idx="3"/>
          </p:nvPr>
        </p:nvSpPr>
        <p:spPr>
          <a:xfrm>
            <a:off x="3902075" y="9512300"/>
            <a:ext cx="2986088"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20137B6-0717-440E-8644-CE2A3DB512EF}" type="slidenum">
              <a:rPr lang="tr-TR" altLang="tr-TR"/>
              <a:pPr>
                <a:defRPr/>
              </a:pPr>
              <a:t>‹#›</a:t>
            </a:fld>
            <a:endParaRPr lang="tr-TR" altLang="tr-TR"/>
          </a:p>
        </p:txBody>
      </p:sp>
    </p:spTree>
    <p:extLst>
      <p:ext uri="{BB962C8B-B14F-4D97-AF65-F5344CB8AC3E}">
        <p14:creationId xmlns:p14="http://schemas.microsoft.com/office/powerpoint/2010/main" val="1808700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86088" cy="503238"/>
          </a:xfrm>
          <a:prstGeom prst="rect">
            <a:avLst/>
          </a:prstGeom>
        </p:spPr>
        <p:txBody>
          <a:bodyPr vert="horz" lIns="96597" tIns="48299" rIns="96597" bIns="48299" rtlCol="0"/>
          <a:lstStyle>
            <a:lvl1pPr algn="l" eaLnBrk="1" fontAlgn="auto" hangingPunct="1">
              <a:spcBef>
                <a:spcPts val="0"/>
              </a:spcBef>
              <a:spcAft>
                <a:spcPts val="0"/>
              </a:spcAft>
              <a:defRPr sz="1300">
                <a:latin typeface="+mn-lt"/>
                <a:cs typeface="+mn-cs"/>
              </a:defRPr>
            </a:lvl1pPr>
          </a:lstStyle>
          <a:p>
            <a:pPr>
              <a:defRPr/>
            </a:pPr>
            <a:endParaRPr lang="tr-TR"/>
          </a:p>
        </p:txBody>
      </p:sp>
      <p:sp>
        <p:nvSpPr>
          <p:cNvPr id="3" name="Veri Yer Tutucusu 2"/>
          <p:cNvSpPr>
            <a:spLocks noGrp="1"/>
          </p:cNvSpPr>
          <p:nvPr>
            <p:ph type="dt" idx="1"/>
          </p:nvPr>
        </p:nvSpPr>
        <p:spPr>
          <a:xfrm>
            <a:off x="3902075" y="0"/>
            <a:ext cx="2986088" cy="503238"/>
          </a:xfrm>
          <a:prstGeom prst="rect">
            <a:avLst/>
          </a:prstGeom>
        </p:spPr>
        <p:txBody>
          <a:bodyPr vert="horz" lIns="96597" tIns="48299" rIns="96597" bIns="48299" rtlCol="0"/>
          <a:lstStyle>
            <a:lvl1pPr algn="r" eaLnBrk="1" fontAlgn="auto" hangingPunct="1">
              <a:spcBef>
                <a:spcPts val="0"/>
              </a:spcBef>
              <a:spcAft>
                <a:spcPts val="0"/>
              </a:spcAft>
              <a:defRPr sz="1300">
                <a:latin typeface="+mn-lt"/>
                <a:cs typeface="+mn-cs"/>
              </a:defRPr>
            </a:lvl1pPr>
          </a:lstStyle>
          <a:p>
            <a:pPr>
              <a:defRPr/>
            </a:pPr>
            <a:fld id="{D4F95EF8-D5F6-43E9-9282-B969DFDD3E0A}" type="datetimeFigureOut">
              <a:rPr lang="tr-TR"/>
              <a:pPr>
                <a:defRPr/>
              </a:pPr>
              <a:t>8.04.2022</a:t>
            </a:fld>
            <a:endParaRPr lang="tr-TR"/>
          </a:p>
        </p:txBody>
      </p:sp>
      <p:sp>
        <p:nvSpPr>
          <p:cNvPr id="4" name="Slayt Görüntüsü Yer Tutucusu 3"/>
          <p:cNvSpPr>
            <a:spLocks noGrp="1" noRot="1" noChangeAspect="1"/>
          </p:cNvSpPr>
          <p:nvPr>
            <p:ph type="sldImg" idx="2"/>
          </p:nvPr>
        </p:nvSpPr>
        <p:spPr>
          <a:xfrm>
            <a:off x="1192213" y="1252538"/>
            <a:ext cx="4505325" cy="3379787"/>
          </a:xfrm>
          <a:prstGeom prst="rect">
            <a:avLst/>
          </a:prstGeom>
          <a:noFill/>
          <a:ln w="12700">
            <a:solidFill>
              <a:prstClr val="black"/>
            </a:solidFill>
          </a:ln>
        </p:spPr>
        <p:txBody>
          <a:bodyPr vert="horz" lIns="96597" tIns="48299" rIns="96597" bIns="48299" rtlCol="0" anchor="ctr"/>
          <a:lstStyle/>
          <a:p>
            <a:pPr lvl="0"/>
            <a:endParaRPr lang="tr-TR" noProof="0"/>
          </a:p>
        </p:txBody>
      </p:sp>
      <p:sp>
        <p:nvSpPr>
          <p:cNvPr id="5" name="Not Yer Tutucusu 4"/>
          <p:cNvSpPr>
            <a:spLocks noGrp="1"/>
          </p:cNvSpPr>
          <p:nvPr>
            <p:ph type="body" sz="quarter" idx="3"/>
          </p:nvPr>
        </p:nvSpPr>
        <p:spPr>
          <a:xfrm>
            <a:off x="688975" y="4819650"/>
            <a:ext cx="5511800" cy="3943350"/>
          </a:xfrm>
          <a:prstGeom prst="rect">
            <a:avLst/>
          </a:prstGeom>
        </p:spPr>
        <p:txBody>
          <a:bodyPr vert="horz" lIns="96597" tIns="48299" rIns="96597" bIns="48299" rtlCol="0"/>
          <a:lstStyle/>
          <a:p>
            <a:pPr lvl="0"/>
            <a:r>
              <a:rPr lang="tr-TR" noProof="0"/>
              <a:t>Asıl metin stillerini düzenle</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bilgi Yer Tutucusu 5"/>
          <p:cNvSpPr>
            <a:spLocks noGrp="1"/>
          </p:cNvSpPr>
          <p:nvPr>
            <p:ph type="ftr" sz="quarter" idx="4"/>
          </p:nvPr>
        </p:nvSpPr>
        <p:spPr>
          <a:xfrm>
            <a:off x="0" y="9512300"/>
            <a:ext cx="2986088" cy="503238"/>
          </a:xfrm>
          <a:prstGeom prst="rect">
            <a:avLst/>
          </a:prstGeom>
        </p:spPr>
        <p:txBody>
          <a:bodyPr vert="horz" lIns="96597" tIns="48299" rIns="96597" bIns="48299" rtlCol="0" anchor="b"/>
          <a:lstStyle>
            <a:lvl1pPr algn="l" eaLnBrk="1" fontAlgn="auto" hangingPunct="1">
              <a:spcBef>
                <a:spcPts val="0"/>
              </a:spcBef>
              <a:spcAft>
                <a:spcPts val="0"/>
              </a:spcAft>
              <a:defRPr sz="13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902075" y="9512300"/>
            <a:ext cx="2986088" cy="503238"/>
          </a:xfrm>
          <a:prstGeom prst="rect">
            <a:avLst/>
          </a:prstGeom>
        </p:spPr>
        <p:txBody>
          <a:bodyPr vert="horz" wrap="square" lIns="96597" tIns="48299" rIns="96597" bIns="48299"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0E2EDD05-BB9F-494F-BB98-5C101AB9C906}" type="slidenum">
              <a:rPr lang="tr-TR" altLang="tr-TR"/>
              <a:pPr>
                <a:defRPr/>
              </a:pPr>
              <a:t>‹#›</a:t>
            </a:fld>
            <a:endParaRPr lang="tr-TR" altLang="tr-TR"/>
          </a:p>
        </p:txBody>
      </p:sp>
    </p:spTree>
    <p:extLst>
      <p:ext uri="{BB962C8B-B14F-4D97-AF65-F5344CB8AC3E}">
        <p14:creationId xmlns:p14="http://schemas.microsoft.com/office/powerpoint/2010/main" val="4069417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dirty="0"/>
              <a:t>6222 sayılı Kanunda Spor Federasyonlarının</a:t>
            </a:r>
            <a:r>
              <a:rPr lang="tr-TR" altLang="tr-TR" baseline="0" dirty="0"/>
              <a:t>, spor kulüplerinin, sporcuların ve seyircilerin haksız fiilleri nedeniyle </a:t>
            </a:r>
            <a:r>
              <a:rPr lang="tr-TR" altLang="tr-TR" baseline="0" dirty="0" err="1"/>
              <a:t>sorumlulukarı</a:t>
            </a:r>
            <a:r>
              <a:rPr lang="tr-TR" altLang="tr-TR" baseline="0" dirty="0"/>
              <a:t> düzenlenmiştir.</a:t>
            </a:r>
            <a:endParaRPr lang="tr-TR" altLang="tr-TR" dirty="0"/>
          </a:p>
        </p:txBody>
      </p:sp>
      <p:sp>
        <p:nvSpPr>
          <p:cNvPr id="2662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598119C-160E-4147-9049-EAFA0EAAB58E}" type="slidenum">
              <a:rPr lang="tr-TR" altLang="tr-TR" smtClean="0">
                <a:latin typeface="Calibri" panose="020F0502020204030204" pitchFamily="34" charset="0"/>
              </a:rPr>
              <a:pPr/>
              <a:t>2</a:t>
            </a:fld>
            <a:endParaRPr lang="tr-TR" altLang="tr-TR">
              <a:latin typeface="Calibri" panose="020F0502020204030204" pitchFamily="34" charset="0"/>
            </a:endParaRPr>
          </a:p>
        </p:txBody>
      </p:sp>
    </p:spTree>
    <p:extLst>
      <p:ext uri="{BB962C8B-B14F-4D97-AF65-F5344CB8AC3E}">
        <p14:creationId xmlns:p14="http://schemas.microsoft.com/office/powerpoint/2010/main" val="530506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b="1"/>
              <a:t>Futbol Ve Diğer Spor Müsabakalarında  Bahis Ve Şans Oyunları Düzenlenmesi  Hakkında Kanunun </a:t>
            </a:r>
            <a:endParaRPr lang="tr-TR" altLang="tr-TR"/>
          </a:p>
        </p:txBody>
      </p:sp>
      <p:sp>
        <p:nvSpPr>
          <p:cNvPr id="3994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CFB77F-6C39-4141-8295-571EF5A361E6}" type="slidenum">
              <a:rPr lang="tr-TR" altLang="tr-TR" smtClean="0">
                <a:latin typeface="Calibri" panose="020F0502020204030204" pitchFamily="34" charset="0"/>
              </a:rPr>
              <a:pPr/>
              <a:t>4</a:t>
            </a:fld>
            <a:endParaRPr lang="tr-TR" altLang="tr-TR">
              <a:latin typeface="Calibri" panose="020F0502020204030204" pitchFamily="34" charset="0"/>
            </a:endParaRPr>
          </a:p>
        </p:txBody>
      </p:sp>
    </p:spTree>
    <p:extLst>
      <p:ext uri="{BB962C8B-B14F-4D97-AF65-F5344CB8AC3E}">
        <p14:creationId xmlns:p14="http://schemas.microsoft.com/office/powerpoint/2010/main" val="2477882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a:t>3289 sayılı Kanuna, 4.3.2004 tarihli ve 5105 sayılı Kanunla eklenen ek 9. maddeyle ihdas edilen Spor Genel Müdürlüğü Tahkim Kurulu’nda 2005 yılından bu güne kadar olan dönem içerisinde görülen dosya sayısı </a:t>
            </a:r>
            <a:r>
              <a:rPr lang="tr-TR" altLang="tr-TR" b="1"/>
              <a:t>Tablo 1’de gösterilmektedir.</a:t>
            </a:r>
          </a:p>
          <a:p>
            <a:r>
              <a:rPr lang="tr-TR" altLang="tr-TR"/>
              <a:t>Ayrıca yıllar itibariyle Tahkim Kurulu’nda görülen </a:t>
            </a:r>
            <a:r>
              <a:rPr lang="tr-TR" altLang="tr-TR" b="1"/>
              <a:t>dosya sayısının düzenli olarak arttığı görülmektedir.</a:t>
            </a:r>
          </a:p>
        </p:txBody>
      </p:sp>
      <p:sp>
        <p:nvSpPr>
          <p:cNvPr id="604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E9CFEB-0DC7-42AD-A917-BF31643C6771}" type="slidenum">
              <a:rPr lang="tr-TR" altLang="tr-TR" smtClean="0">
                <a:latin typeface="Calibri" panose="020F0502020204030204" pitchFamily="34" charset="0"/>
              </a:rPr>
              <a:pPr/>
              <a:t>5</a:t>
            </a:fld>
            <a:endParaRPr lang="tr-TR" altLang="tr-TR">
              <a:latin typeface="Calibri" panose="020F0502020204030204" pitchFamily="34" charset="0"/>
            </a:endParaRPr>
          </a:p>
        </p:txBody>
      </p:sp>
    </p:spTree>
    <p:extLst>
      <p:ext uri="{BB962C8B-B14F-4D97-AF65-F5344CB8AC3E}">
        <p14:creationId xmlns:p14="http://schemas.microsoft.com/office/powerpoint/2010/main" val="398473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a:solidFill>
                  <a:srgbClr val="FF0000"/>
                </a:solidFill>
              </a:rPr>
              <a:t>Çalışmamızda 2005-2010 yılları arasında SGM Tahkim Kurulunda görülen dosyalar analiz edilmiş olup, yargılama sonucunda görülen  702 dosyanın 160‘ı kabul, 316’sı ise ret kararı ile sonuçlanmıştır. Beş yıllık dönemde en çok itiraz eden taraflar 315 dosya ile spor kulübü ve kulüp yöneticisi 154 dosya ile sporcular olmuştur.</a:t>
            </a:r>
          </a:p>
          <a:p>
            <a:pPr eaLnBrk="1" hangingPunct="1">
              <a:spcBef>
                <a:spcPct val="0"/>
              </a:spcBef>
            </a:pPr>
            <a:endParaRPr lang="tr-TR" altLang="tr-TR">
              <a:solidFill>
                <a:srgbClr val="FF0000"/>
              </a:solidFill>
            </a:endParaRPr>
          </a:p>
          <a:p>
            <a:pPr eaLnBrk="1" hangingPunct="1">
              <a:spcBef>
                <a:spcPct val="0"/>
              </a:spcBef>
            </a:pPr>
            <a:r>
              <a:rPr lang="tr-TR" altLang="tr-TR" b="1">
                <a:solidFill>
                  <a:srgbClr val="FF0000"/>
                </a:solidFill>
              </a:rPr>
              <a:t>Kabul Kararı: </a:t>
            </a:r>
            <a:r>
              <a:rPr lang="tr-TR" altLang="tr-TR">
                <a:solidFill>
                  <a:srgbClr val="FF0000"/>
                </a:solidFill>
              </a:rPr>
              <a:t>İtirazın kabul edilerek haksız kararın kısmen veya tamamen kaldırılmasını,</a:t>
            </a:r>
          </a:p>
          <a:p>
            <a:pPr eaLnBrk="1" hangingPunct="1">
              <a:spcBef>
                <a:spcPct val="0"/>
              </a:spcBef>
            </a:pPr>
            <a:r>
              <a:rPr lang="tr-TR" altLang="tr-TR" b="1">
                <a:solidFill>
                  <a:srgbClr val="FF0000"/>
                </a:solidFill>
              </a:rPr>
              <a:t>Ret Kararı: </a:t>
            </a:r>
            <a:r>
              <a:rPr lang="tr-TR" altLang="tr-TR">
                <a:solidFill>
                  <a:srgbClr val="FF0000"/>
                </a:solidFill>
              </a:rPr>
              <a:t>İtirazın reddedilmesini,</a:t>
            </a:r>
          </a:p>
          <a:p>
            <a:pPr algn="just" eaLnBrk="1" hangingPunct="1">
              <a:spcBef>
                <a:spcPct val="0"/>
              </a:spcBef>
            </a:pPr>
            <a:r>
              <a:rPr lang="tr-TR" altLang="tr-TR" b="1">
                <a:solidFill>
                  <a:srgbClr val="FF0000"/>
                </a:solidFill>
              </a:rPr>
              <a:t>Diğer:</a:t>
            </a:r>
            <a:r>
              <a:rPr lang="tr-TR" altLang="tr-TR">
                <a:solidFill>
                  <a:srgbClr val="FF0000"/>
                </a:solidFill>
              </a:rPr>
              <a:t> Tahkim Kurulu’nun davanın açılmamış sayılması, karar verilmesine yer olmadığı, birleştirme, ayırma, bilirkişi atamasına ilişkin kararları kapsamaktadır.</a:t>
            </a:r>
            <a:endParaRPr lang="tr-TR" altLang="tr-TR"/>
          </a:p>
          <a:p>
            <a:endParaRPr lang="tr-TR" altLang="tr-TR"/>
          </a:p>
        </p:txBody>
      </p:sp>
      <p:sp>
        <p:nvSpPr>
          <p:cNvPr id="6246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2B8E52-B7EF-410C-B538-5F500FCED97B}" type="slidenum">
              <a:rPr lang="tr-TR" altLang="tr-TR" smtClean="0">
                <a:latin typeface="Calibri" panose="020F0502020204030204" pitchFamily="34" charset="0"/>
              </a:rPr>
              <a:pPr/>
              <a:t>6</a:t>
            </a:fld>
            <a:endParaRPr lang="tr-TR" altLang="tr-TR">
              <a:latin typeface="Calibri" panose="020F0502020204030204" pitchFamily="34" charset="0"/>
            </a:endParaRPr>
          </a:p>
        </p:txBody>
      </p:sp>
    </p:spTree>
    <p:extLst>
      <p:ext uri="{BB962C8B-B14F-4D97-AF65-F5344CB8AC3E}">
        <p14:creationId xmlns:p14="http://schemas.microsoft.com/office/powerpoint/2010/main" val="579146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b="1">
                <a:cs typeface="Calibri" panose="020F0502020204030204" pitchFamily="34" charset="0"/>
              </a:rPr>
              <a:t>Tahkim kararlarının ihtilaf türlerine göre dağılımı incelendiğinde, Genel kurulla ilgili 157 dosya, Hakaret-Küfür-Müessir Fiille ilgili  151 dosya ilk sırayı almıştır.</a:t>
            </a:r>
          </a:p>
          <a:p>
            <a:pPr eaLnBrk="1" hangingPunct="1">
              <a:spcBef>
                <a:spcPct val="0"/>
              </a:spcBef>
            </a:pPr>
            <a:r>
              <a:rPr lang="tr-TR" altLang="tr-TR" b="1">
                <a:cs typeface="Calibri" panose="020F0502020204030204" pitchFamily="34" charset="0"/>
              </a:rPr>
              <a:t>Genel kurul ihtilafı konusunda en başvuru yapan taraf spor kulübü ve kulüp yöneticileri olurmuştur. Hakaret-Küfür-Müessir Fiil ihtilafları ile ilgili, sırası ile en çok sporcular, spor kulübü ve kulüp yöneticileri ile antrenörler başvuru yapmıştır.</a:t>
            </a:r>
          </a:p>
          <a:p>
            <a:endParaRPr lang="tr-TR" altLang="tr-TR"/>
          </a:p>
        </p:txBody>
      </p:sp>
      <p:sp>
        <p:nvSpPr>
          <p:cNvPr id="645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F28883-DE65-4A0F-9B36-5700A913CC85}" type="slidenum">
              <a:rPr lang="tr-TR" altLang="tr-TR" smtClean="0">
                <a:latin typeface="Calibri" panose="020F0502020204030204" pitchFamily="34" charset="0"/>
              </a:rPr>
              <a:pPr/>
              <a:t>7</a:t>
            </a:fld>
            <a:endParaRPr lang="tr-TR" altLang="tr-TR">
              <a:latin typeface="Calibri" panose="020F0502020204030204" pitchFamily="34" charset="0"/>
            </a:endParaRPr>
          </a:p>
        </p:txBody>
      </p:sp>
    </p:spTree>
    <p:extLst>
      <p:ext uri="{BB962C8B-B14F-4D97-AF65-F5344CB8AC3E}">
        <p14:creationId xmlns:p14="http://schemas.microsoft.com/office/powerpoint/2010/main" val="2759794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a:t>DİSİPLİN SUÇLARI: BASKETBOL FEDERASYONU DİSİPLİN TALİMATI TEMEL ALINARAK HAZIRLANMIŞTIR.</a:t>
            </a:r>
          </a:p>
        </p:txBody>
      </p:sp>
      <p:sp>
        <p:nvSpPr>
          <p:cNvPr id="583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D4BCDE-D751-4D22-87E1-D02133D5D568}" type="slidenum">
              <a:rPr lang="tr-TR" altLang="tr-TR" smtClean="0">
                <a:latin typeface="Calibri" panose="020F0502020204030204" pitchFamily="34" charset="0"/>
              </a:rPr>
              <a:pPr/>
              <a:t>8</a:t>
            </a:fld>
            <a:endParaRPr lang="tr-TR" altLang="tr-TR">
              <a:latin typeface="Calibri" panose="020F0502020204030204" pitchFamily="34" charset="0"/>
            </a:endParaRPr>
          </a:p>
        </p:txBody>
      </p:sp>
    </p:spTree>
    <p:extLst>
      <p:ext uri="{BB962C8B-B14F-4D97-AF65-F5344CB8AC3E}">
        <p14:creationId xmlns:p14="http://schemas.microsoft.com/office/powerpoint/2010/main" val="214839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Tree>
    <p:extLst>
      <p:ext uri="{BB962C8B-B14F-4D97-AF65-F5344CB8AC3E}">
        <p14:creationId xmlns:p14="http://schemas.microsoft.com/office/powerpoint/2010/main" val="3992742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Dikey Metin Yer Tutucusu 2"/>
          <p:cNvSpPr>
            <a:spLocks noGrp="1"/>
          </p:cNvSpPr>
          <p:nvPr>
            <p:ph type="body" orient="vert" idx="1"/>
          </p:nvPr>
        </p:nvSpPr>
        <p:spPr>
          <a:xfrm>
            <a:off x="457200" y="1600201"/>
            <a:ext cx="8229600" cy="3484984"/>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F5C63A7-E265-41F4-8479-2DABA5FD4944}" type="datetime1">
              <a:rPr lang="tr-TR"/>
              <a:pPr>
                <a:defRPr/>
              </a:pPr>
              <a:t>8.04.2022</a:t>
            </a:fld>
            <a:endParaRPr lang="tr-TR"/>
          </a:p>
        </p:txBody>
      </p:sp>
      <p:sp>
        <p:nvSpPr>
          <p:cNvPr id="5" name="Altbilgi Yer Tutucusu 4"/>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CCE42113-AEFF-4968-A27D-2D7D1BC45FD3}" type="slidenum">
              <a:rPr lang="tr-TR" altLang="tr-TR"/>
              <a:pPr>
                <a:defRPr/>
              </a:pPr>
              <a:t>‹#›</a:t>
            </a:fld>
            <a:endParaRPr lang="tr-TR" altLang="tr-TR"/>
          </a:p>
        </p:txBody>
      </p:sp>
    </p:spTree>
    <p:extLst>
      <p:ext uri="{BB962C8B-B14F-4D97-AF65-F5344CB8AC3E}">
        <p14:creationId xmlns:p14="http://schemas.microsoft.com/office/powerpoint/2010/main" val="264247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a:prstGeom prst="rect">
            <a:avLst/>
          </a:prstGeo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BE108475-3D24-4744-A437-D1B455952452}" type="datetime1">
              <a:rPr lang="tr-TR"/>
              <a:pPr>
                <a:defRPr/>
              </a:pPr>
              <a:t>8.04.2022</a:t>
            </a:fld>
            <a:endParaRPr lang="tr-TR"/>
          </a:p>
        </p:txBody>
      </p:sp>
      <p:sp>
        <p:nvSpPr>
          <p:cNvPr id="5" name="Altbilgi Yer Tutucusu 4"/>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5C522C95-DC91-4EDA-B2F0-A3DE98C6FBA4}" type="slidenum">
              <a:rPr lang="tr-TR" altLang="tr-TR"/>
              <a:pPr>
                <a:defRPr/>
              </a:pPr>
              <a:t>‹#›</a:t>
            </a:fld>
            <a:endParaRPr lang="tr-TR" altLang="tr-TR"/>
          </a:p>
        </p:txBody>
      </p:sp>
    </p:spTree>
    <p:extLst>
      <p:ext uri="{BB962C8B-B14F-4D97-AF65-F5344CB8AC3E}">
        <p14:creationId xmlns:p14="http://schemas.microsoft.com/office/powerpoint/2010/main" val="3553830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İçerik Yer Tutucusu 2"/>
          <p:cNvSpPr>
            <a:spLocks noGrp="1"/>
          </p:cNvSpPr>
          <p:nvPr>
            <p:ph idx="1"/>
          </p:nvPr>
        </p:nvSpPr>
        <p:spPr>
          <a:xfrm>
            <a:off x="457200" y="1600201"/>
            <a:ext cx="8229600" cy="3484984"/>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B0B2796A-FF6E-45F2-ACA4-05BE0A75BF3F}" type="datetime1">
              <a:rPr lang="tr-TR"/>
              <a:pPr>
                <a:defRPr/>
              </a:pPr>
              <a:t>8.04.2022</a:t>
            </a:fld>
            <a:endParaRPr lang="tr-TR"/>
          </a:p>
        </p:txBody>
      </p:sp>
      <p:sp>
        <p:nvSpPr>
          <p:cNvPr id="5" name="Altbilgi Yer Tutucusu 4"/>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7DF4D741-017E-479F-B780-D7D42D57F9A6}" type="slidenum">
              <a:rPr lang="tr-TR" altLang="tr-TR"/>
              <a:pPr>
                <a:defRPr/>
              </a:pPr>
              <a:t>‹#›</a:t>
            </a:fld>
            <a:endParaRPr lang="tr-TR" altLang="tr-TR"/>
          </a:p>
        </p:txBody>
      </p:sp>
    </p:spTree>
    <p:extLst>
      <p:ext uri="{BB962C8B-B14F-4D97-AF65-F5344CB8AC3E}">
        <p14:creationId xmlns:p14="http://schemas.microsoft.com/office/powerpoint/2010/main" val="151569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0057185-623E-45AB-9DE0-13DFE225E502}" type="datetime1">
              <a:rPr lang="tr-TR"/>
              <a:pPr>
                <a:defRPr/>
              </a:pPr>
              <a:t>8.04.2022</a:t>
            </a:fld>
            <a:endParaRPr lang="tr-TR"/>
          </a:p>
        </p:txBody>
      </p:sp>
      <p:sp>
        <p:nvSpPr>
          <p:cNvPr id="5" name="Altbilgi Yer Tutucusu 4"/>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46AA3B30-3C87-46DD-B466-7FE56BB32CC2}" type="slidenum">
              <a:rPr lang="tr-TR" altLang="tr-TR"/>
              <a:pPr>
                <a:defRPr/>
              </a:pPr>
              <a:t>‹#›</a:t>
            </a:fld>
            <a:endParaRPr lang="tr-TR" altLang="tr-TR"/>
          </a:p>
        </p:txBody>
      </p:sp>
    </p:spTree>
    <p:extLst>
      <p:ext uri="{BB962C8B-B14F-4D97-AF65-F5344CB8AC3E}">
        <p14:creationId xmlns:p14="http://schemas.microsoft.com/office/powerpoint/2010/main" val="346836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68EC5AD-F68B-48CF-A1AC-4228B07D0118}" type="datetime1">
              <a:rPr lang="tr-TR"/>
              <a:pPr>
                <a:defRPr/>
              </a:pPr>
              <a:t>8.04.2022</a:t>
            </a:fld>
            <a:endParaRPr lang="tr-TR"/>
          </a:p>
        </p:txBody>
      </p:sp>
      <p:sp>
        <p:nvSpPr>
          <p:cNvPr id="6" name="Altbilgi Yer Tutucusu 5"/>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55E9F747-4066-4D4E-A8EA-9E9883DF6108}" type="slidenum">
              <a:rPr lang="tr-TR" altLang="tr-TR"/>
              <a:pPr>
                <a:defRPr/>
              </a:pPr>
              <a:t>‹#›</a:t>
            </a:fld>
            <a:endParaRPr lang="tr-TR" altLang="tr-TR"/>
          </a:p>
        </p:txBody>
      </p:sp>
    </p:spTree>
    <p:extLst>
      <p:ext uri="{BB962C8B-B14F-4D97-AF65-F5344CB8AC3E}">
        <p14:creationId xmlns:p14="http://schemas.microsoft.com/office/powerpoint/2010/main" val="73060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D172417-DE99-4816-AA50-2289F5B98BEE}" type="datetime1">
              <a:rPr lang="tr-TR"/>
              <a:pPr>
                <a:defRPr/>
              </a:pPr>
              <a:t>8.04.2022</a:t>
            </a:fld>
            <a:endParaRPr lang="tr-TR"/>
          </a:p>
        </p:txBody>
      </p:sp>
      <p:sp>
        <p:nvSpPr>
          <p:cNvPr id="8" name="Altbilgi Yer Tutucusu 7"/>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9" name="Slayt Numarası Yer Tutucusu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B9C03C87-0E2D-4328-9960-95CE8563413D}" type="slidenum">
              <a:rPr lang="tr-TR" altLang="tr-TR"/>
              <a:pPr>
                <a:defRPr/>
              </a:pPr>
              <a:t>‹#›</a:t>
            </a:fld>
            <a:endParaRPr lang="tr-TR" altLang="tr-TR"/>
          </a:p>
        </p:txBody>
      </p:sp>
    </p:spTree>
    <p:extLst>
      <p:ext uri="{BB962C8B-B14F-4D97-AF65-F5344CB8AC3E}">
        <p14:creationId xmlns:p14="http://schemas.microsoft.com/office/powerpoint/2010/main" val="284879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Veri Yer Tutucusu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05B53104-C25A-4A5C-89B7-362FED1745B3}" type="datetime1">
              <a:rPr lang="tr-TR"/>
              <a:pPr>
                <a:defRPr/>
              </a:pPr>
              <a:t>8.04.2022</a:t>
            </a:fld>
            <a:endParaRPr lang="tr-TR"/>
          </a:p>
        </p:txBody>
      </p:sp>
      <p:sp>
        <p:nvSpPr>
          <p:cNvPr id="4" name="Altbilgi Yer Tutucusu 3"/>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5" name="Slayt Numarası Yer Tutucusu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BFB0C884-751E-4AC4-A3B3-3F24FB7CE934}" type="slidenum">
              <a:rPr lang="tr-TR" altLang="tr-TR"/>
              <a:pPr>
                <a:defRPr/>
              </a:pPr>
              <a:t>‹#›</a:t>
            </a:fld>
            <a:endParaRPr lang="tr-TR" altLang="tr-TR"/>
          </a:p>
        </p:txBody>
      </p:sp>
    </p:spTree>
    <p:extLst>
      <p:ext uri="{BB962C8B-B14F-4D97-AF65-F5344CB8AC3E}">
        <p14:creationId xmlns:p14="http://schemas.microsoft.com/office/powerpoint/2010/main" val="271881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F596643-6A6A-4414-9C06-1EE6D171AEA5}" type="datetime1">
              <a:rPr lang="tr-TR"/>
              <a:pPr>
                <a:defRPr/>
              </a:pPr>
              <a:t>8.04.2022</a:t>
            </a:fld>
            <a:endParaRPr lang="tr-TR"/>
          </a:p>
        </p:txBody>
      </p:sp>
      <p:sp>
        <p:nvSpPr>
          <p:cNvPr id="3" name="Altbilgi Yer Tutucusu 2"/>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4" name="Slayt Numarası Yer Tutucusu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74A154A9-CE72-437D-8857-94EE61AA63E4}" type="slidenum">
              <a:rPr lang="tr-TR" altLang="tr-TR"/>
              <a:pPr>
                <a:defRPr/>
              </a:pPr>
              <a:t>‹#›</a:t>
            </a:fld>
            <a:endParaRPr lang="tr-TR" altLang="tr-TR"/>
          </a:p>
        </p:txBody>
      </p:sp>
    </p:spTree>
    <p:extLst>
      <p:ext uri="{BB962C8B-B14F-4D97-AF65-F5344CB8AC3E}">
        <p14:creationId xmlns:p14="http://schemas.microsoft.com/office/powerpoint/2010/main" val="384564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1E59715F-DBCB-407F-A68C-65F427692511}" type="datetime1">
              <a:rPr lang="tr-TR"/>
              <a:pPr>
                <a:defRPr/>
              </a:pPr>
              <a:t>8.04.2022</a:t>
            </a:fld>
            <a:endParaRPr lang="tr-TR"/>
          </a:p>
        </p:txBody>
      </p:sp>
      <p:sp>
        <p:nvSpPr>
          <p:cNvPr id="6" name="Altbilgi Yer Tutucusu 5"/>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D87E4896-D3CF-4F12-AFE5-5832F135A87B}" type="slidenum">
              <a:rPr lang="tr-TR" altLang="tr-TR"/>
              <a:pPr>
                <a:defRPr/>
              </a:pPr>
              <a:t>‹#›</a:t>
            </a:fld>
            <a:endParaRPr lang="tr-TR" altLang="tr-TR"/>
          </a:p>
        </p:txBody>
      </p:sp>
    </p:spTree>
    <p:extLst>
      <p:ext uri="{BB962C8B-B14F-4D97-AF65-F5344CB8AC3E}">
        <p14:creationId xmlns:p14="http://schemas.microsoft.com/office/powerpoint/2010/main" val="236704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B03956E1-DC03-42FB-BB1F-379A2D6C681E}" type="datetime1">
              <a:rPr lang="tr-TR"/>
              <a:pPr>
                <a:defRPr/>
              </a:pPr>
              <a:t>8.04.2022</a:t>
            </a:fld>
            <a:endParaRPr lang="tr-TR"/>
          </a:p>
        </p:txBody>
      </p:sp>
      <p:sp>
        <p:nvSpPr>
          <p:cNvPr id="6" name="Altbilgi Yer Tutucusu 5"/>
          <p:cNvSpPr>
            <a:spLocks noGrp="1"/>
          </p:cNvSpPr>
          <p:nvPr>
            <p:ph type="ftr" sz="quarter" idx="11"/>
          </p:nvPr>
        </p:nvSpPr>
        <p:spPr>
          <a:xfrm>
            <a:off x="2195513" y="6181725"/>
            <a:ext cx="4824412"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85F7B0D-17A7-4A23-B509-3C709F14D3EE}" type="slidenum">
              <a:rPr lang="tr-TR" altLang="tr-TR"/>
              <a:pPr>
                <a:defRPr/>
              </a:pPr>
              <a:t>‹#›</a:t>
            </a:fld>
            <a:endParaRPr lang="tr-TR" altLang="tr-TR"/>
          </a:p>
        </p:txBody>
      </p:sp>
    </p:spTree>
    <p:extLst>
      <p:ext uri="{BB962C8B-B14F-4D97-AF65-F5344CB8AC3E}">
        <p14:creationId xmlns:p14="http://schemas.microsoft.com/office/powerpoint/2010/main" val="351291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Göktuğ\Üniversite\Ankara Üniversitesi\İdari\İnternet Sitesi\logooooo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68313" y="5589588"/>
            <a:ext cx="10795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C:\Users\Toshıba\Desktop\fakülte türkçe logo.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67625" y="5589588"/>
            <a:ext cx="1204913"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Başlık Yer Tutucusu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9" name="Metin Yer Tutucusu 7"/>
          <p:cNvSpPr>
            <a:spLocks noGrp="1"/>
          </p:cNvSpPr>
          <p:nvPr>
            <p:ph type="body" idx="1"/>
          </p:nvPr>
        </p:nvSpPr>
        <p:spPr bwMode="auto">
          <a:xfrm>
            <a:off x="457200" y="1600200"/>
            <a:ext cx="82296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30" name="Metin kutusu 8"/>
          <p:cNvSpPr txBox="1">
            <a:spLocks noChangeArrowheads="1"/>
          </p:cNvSpPr>
          <p:nvPr userDrawn="1"/>
        </p:nvSpPr>
        <p:spPr bwMode="auto">
          <a:xfrm>
            <a:off x="2339975" y="6249988"/>
            <a:ext cx="4752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tr-TR" altLang="tr-TR" b="1" i="1">
                <a:latin typeface="Times New Roman" panose="02020603050405020304" pitchFamily="18" charset="0"/>
                <a:cs typeface="Times New Roman" panose="02020603050405020304" pitchFamily="18" charset="0"/>
              </a:rPr>
              <a:t>Ankara Üniversitesi Spor Bilimleri Fakültesi</a:t>
            </a:r>
          </a:p>
        </p:txBody>
      </p:sp>
    </p:spTree>
  </p:cSld>
  <p:clrMap bg1="lt1" tx1="dk1" bg2="lt2" tx2="dk2" accent1="accent1" accent2="accent2" accent3="accent3" accent4="accent4" accent5="accent5" accent6="accent6" hlink="hlink" folHlink="folHlink"/>
  <p:sldLayoutIdLst>
    <p:sldLayoutId id="2147484678" r:id="rId1"/>
    <p:sldLayoutId id="2147484679" r:id="rId2"/>
    <p:sldLayoutId id="2147484680" r:id="rId3"/>
    <p:sldLayoutId id="2147484681" r:id="rId4"/>
    <p:sldLayoutId id="2147484682" r:id="rId5"/>
    <p:sldLayoutId id="2147484683" r:id="rId6"/>
    <p:sldLayoutId id="2147484684" r:id="rId7"/>
    <p:sldLayoutId id="2147484685" r:id="rId8"/>
    <p:sldLayoutId id="2147484686" r:id="rId9"/>
    <p:sldLayoutId id="2147484687" r:id="rId10"/>
    <p:sldLayoutId id="214748468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Unvan 3"/>
          <p:cNvSpPr>
            <a:spLocks noGrp="1"/>
          </p:cNvSpPr>
          <p:nvPr>
            <p:ph type="title"/>
          </p:nvPr>
        </p:nvSpPr>
        <p:spPr>
          <a:xfrm>
            <a:off x="250825" y="584528"/>
            <a:ext cx="8785225" cy="523220"/>
          </a:xfrm>
        </p:spPr>
        <p:txBody>
          <a:bodyPr>
            <a:spAutoFit/>
          </a:bodyPr>
          <a:lstStyle/>
          <a:p>
            <a:pPr algn="l"/>
            <a:r>
              <a:rPr lang="tr-TR" altLang="tr-TR" sz="2800" dirty="0">
                <a:latin typeface="Verdana" panose="020B0604030504040204" pitchFamily="34" charset="0"/>
                <a:ea typeface="Verdana" panose="020B0604030504040204" pitchFamily="34" charset="0"/>
                <a:cs typeface="Verdana" panose="020B0604030504040204" pitchFamily="34" charset="0"/>
              </a:rPr>
              <a:t>Özel Hukuktan Doğan Uyuşmazlık Türleri</a:t>
            </a:r>
          </a:p>
        </p:txBody>
      </p:sp>
      <p:sp>
        <p:nvSpPr>
          <p:cNvPr id="5" name="İçerik Yer Tutucusu 4"/>
          <p:cNvSpPr txBox="1">
            <a:spLocks noGrp="1"/>
          </p:cNvSpPr>
          <p:nvPr>
            <p:ph idx="1"/>
          </p:nvPr>
        </p:nvSpPr>
        <p:spPr>
          <a:xfrm>
            <a:off x="473206" y="1766176"/>
            <a:ext cx="8229600" cy="2997744"/>
          </a:xfrm>
        </p:spPr>
        <p:txBody>
          <a:bodyPr>
            <a:spAutoFit/>
          </a:bodyPr>
          <a:lstStyle/>
          <a:p>
            <a:pPr marL="0" indent="0">
              <a:buNone/>
            </a:pPr>
            <a:endParaRPr lang="tr-TR" sz="1600" dirty="0"/>
          </a:p>
          <a:p>
            <a:pPr marL="0" indent="0" algn="just">
              <a:buFont typeface="Arial" panose="020B0604020202020204" pitchFamily="34" charset="0"/>
              <a:buNone/>
              <a:defRPr/>
            </a:pPr>
            <a:r>
              <a:rPr lang="tr-TR" sz="1600" b="1" dirty="0"/>
              <a:t> </a:t>
            </a:r>
            <a:r>
              <a:rPr lang="tr-TR" sz="1800" b="1" dirty="0"/>
              <a:t>Hukuki İşlemlerden Doğan Uyuşmazlıklar: </a:t>
            </a:r>
            <a:r>
              <a:rPr lang="tr-TR" altLang="tr-TR" sz="1800" dirty="0">
                <a:latin typeface="Verdana" panose="020B0604030504040204" pitchFamily="34" charset="0"/>
              </a:rPr>
              <a:t>Hizmet sözleşmesi, Transfer sözleşmesi, Bonservis ücreti, Sponsorluk ve reklam sözleşmesi, Sponsorluk ve reklam sözleşmesi, Yayın sözleşmesi</a:t>
            </a:r>
          </a:p>
          <a:p>
            <a:pPr marL="0" indent="0" algn="just">
              <a:buNone/>
              <a:defRPr/>
            </a:pPr>
            <a:endParaRPr lang="tr-TR" altLang="tr-TR" sz="1600" dirty="0">
              <a:latin typeface="Verdana" panose="020B0604030504040204" pitchFamily="34" charset="0"/>
            </a:endParaRPr>
          </a:p>
          <a:p>
            <a:pPr marL="0" indent="0" algn="just">
              <a:buNone/>
              <a:defRPr/>
            </a:pPr>
            <a:endParaRPr lang="tr-TR" altLang="tr-TR" sz="1600" dirty="0">
              <a:latin typeface="Verdana" panose="020B0604030504040204" pitchFamily="34" charset="0"/>
            </a:endParaRPr>
          </a:p>
          <a:p>
            <a:pPr marL="0" indent="0" algn="just">
              <a:buNone/>
              <a:defRPr/>
            </a:pPr>
            <a:endParaRPr lang="tr-TR" altLang="tr-TR" sz="1600" dirty="0">
              <a:latin typeface="Verdana" panose="020B0604030504040204" pitchFamily="34" charset="0"/>
            </a:endParaRPr>
          </a:p>
          <a:p>
            <a:pPr marL="0" indent="0" algn="ctr">
              <a:buNone/>
              <a:defRPr/>
            </a:pPr>
            <a:endParaRPr lang="tr-TR" altLang="tr-TR" sz="1600" dirty="0">
              <a:latin typeface="Verdana" panose="020B0604030504040204" pitchFamily="34" charset="0"/>
            </a:endParaRPr>
          </a:p>
          <a:p>
            <a:pPr marL="0" indent="0" algn="ctr">
              <a:buNone/>
              <a:defRPr/>
            </a:pPr>
            <a:endParaRPr lang="tr-TR" altLang="tr-TR" sz="1600" dirty="0">
              <a:latin typeface="Verdana" panose="020B0604030504040204" pitchFamily="34" charset="0"/>
            </a:endParaRPr>
          </a:p>
          <a:p>
            <a:pPr marL="0" indent="0" algn="ctr">
              <a:buFont typeface="Arial" panose="020B0604020202020204" pitchFamily="34" charset="0"/>
              <a:buNone/>
              <a:defRPr/>
            </a:pPr>
            <a:endParaRPr lang="tr-TR" sz="1600" dirty="0"/>
          </a:p>
        </p:txBody>
      </p:sp>
      <p:sp>
        <p:nvSpPr>
          <p:cNvPr id="24586"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8C6F4FC-CA89-4C03-9627-2BB18B32728D}" type="slidenum">
              <a:rPr lang="tr-TR" altLang="tr-TR" sz="1800" smtClean="0"/>
              <a:pPr>
                <a:spcBef>
                  <a:spcPct val="0"/>
                </a:spcBef>
                <a:buFontTx/>
                <a:buNone/>
              </a:pPr>
              <a:t>1</a:t>
            </a:fld>
            <a:endParaRPr lang="tr-TR" altLang="tr-T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Unvan 3"/>
          <p:cNvSpPr>
            <a:spLocks noGrp="1"/>
          </p:cNvSpPr>
          <p:nvPr>
            <p:ph type="title"/>
          </p:nvPr>
        </p:nvSpPr>
        <p:spPr>
          <a:xfrm>
            <a:off x="683568" y="606576"/>
            <a:ext cx="8785225" cy="523220"/>
          </a:xfrm>
        </p:spPr>
        <p:txBody>
          <a:bodyPr>
            <a:spAutoFit/>
          </a:bodyPr>
          <a:lstStyle/>
          <a:p>
            <a:pPr algn="l"/>
            <a:r>
              <a:rPr lang="tr-TR" altLang="tr-TR" sz="2800" dirty="0">
                <a:latin typeface="Verdana" panose="020B0604030504040204" pitchFamily="34" charset="0"/>
                <a:ea typeface="Verdana" panose="020B0604030504040204" pitchFamily="34" charset="0"/>
                <a:cs typeface="Verdana" panose="020B0604030504040204" pitchFamily="34" charset="0"/>
              </a:rPr>
              <a:t>Özel Hukuktan Doğan Uyuşmazlık Türleri</a:t>
            </a:r>
          </a:p>
        </p:txBody>
      </p:sp>
      <p:sp>
        <p:nvSpPr>
          <p:cNvPr id="5" name="İçerik Yer Tutucusu 4"/>
          <p:cNvSpPr txBox="1">
            <a:spLocks noGrp="1"/>
          </p:cNvSpPr>
          <p:nvPr>
            <p:ph idx="1"/>
          </p:nvPr>
        </p:nvSpPr>
        <p:spPr>
          <a:xfrm>
            <a:off x="703295" y="1770084"/>
            <a:ext cx="8229600" cy="3317831"/>
          </a:xfrm>
        </p:spPr>
        <p:txBody>
          <a:bodyPr>
            <a:spAutoFit/>
          </a:bodyPr>
          <a:lstStyle/>
          <a:p>
            <a:pPr algn="just">
              <a:defRPr/>
            </a:pPr>
            <a:r>
              <a:rPr lang="tr-TR" sz="2000" dirty="0"/>
              <a:t> </a:t>
            </a:r>
            <a:r>
              <a:rPr lang="tr-TR" sz="2000" dirty="0">
                <a:latin typeface="+mn-lt"/>
              </a:rPr>
              <a:t>-Spor Federasyonlarının spor faaliyetleri dolayısıyla hukuki sorumluluğu</a:t>
            </a:r>
          </a:p>
          <a:p>
            <a:pPr algn="just">
              <a:defRPr/>
            </a:pPr>
            <a:r>
              <a:rPr lang="tr-TR" sz="2000" dirty="0">
                <a:latin typeface="+mn-lt"/>
              </a:rPr>
              <a:t>Spor kulüplerinin spor faaliyetleri dolayısıyla hukuki sorumluluğu</a:t>
            </a:r>
          </a:p>
          <a:p>
            <a:pPr algn="just">
              <a:defRPr/>
            </a:pPr>
            <a:r>
              <a:rPr lang="tr-TR" sz="2000" dirty="0">
                <a:latin typeface="+mn-lt"/>
              </a:rPr>
              <a:t>-Seyircilerin haksız fiilleri nedeniyle hukuki sorumluluğu</a:t>
            </a:r>
          </a:p>
          <a:p>
            <a:pPr algn="just">
              <a:defRPr/>
            </a:pPr>
            <a:r>
              <a:rPr lang="tr-TR" sz="2000" dirty="0">
                <a:latin typeface="+mn-lt"/>
              </a:rPr>
              <a:t>-Sporcuların haksız fiilleri nedeniyle hukuki sorumluluğu</a:t>
            </a:r>
            <a:endParaRPr lang="tr-TR" altLang="tr-TR" sz="2000" dirty="0">
              <a:latin typeface="+mn-lt"/>
            </a:endParaRPr>
          </a:p>
          <a:p>
            <a:pPr algn="just">
              <a:defRPr/>
            </a:pPr>
            <a:endParaRPr lang="tr-TR" altLang="tr-TR" sz="1400" b="1" dirty="0">
              <a:latin typeface="+mn-lt"/>
            </a:endParaRPr>
          </a:p>
          <a:p>
            <a:pPr algn="just">
              <a:defRPr/>
            </a:pPr>
            <a:endParaRPr lang="tr-TR" altLang="tr-TR" sz="1400" b="1" dirty="0">
              <a:latin typeface="+mn-lt"/>
            </a:endParaRPr>
          </a:p>
          <a:p>
            <a:pPr algn="just">
              <a:defRPr/>
            </a:pPr>
            <a:endParaRPr lang="tr-TR" altLang="tr-TR" sz="1400" b="1" dirty="0">
              <a:latin typeface="+mn-lt"/>
            </a:endParaRPr>
          </a:p>
          <a:p>
            <a:pPr marL="0" indent="0">
              <a:buFont typeface="Arial" panose="020B0604020202020204" pitchFamily="34" charset="0"/>
              <a:buNone/>
              <a:defRPr/>
            </a:pPr>
            <a:endParaRPr lang="tr-TR" sz="1400" dirty="0"/>
          </a:p>
          <a:p>
            <a:pPr marL="0" indent="0" algn="just">
              <a:buFont typeface="Arial" panose="020B0604020202020204" pitchFamily="34" charset="0"/>
              <a:buNone/>
              <a:defRPr/>
            </a:pPr>
            <a:endParaRPr lang="tr-TR" sz="1400" dirty="0"/>
          </a:p>
          <a:p>
            <a:pPr>
              <a:defRPr/>
            </a:pPr>
            <a:endParaRPr lang="tr-TR" sz="1400" dirty="0"/>
          </a:p>
          <a:p>
            <a:pPr marL="0" indent="0" algn="just">
              <a:buFont typeface="Arial" panose="020B0604020202020204" pitchFamily="34" charset="0"/>
              <a:buNone/>
              <a:defRPr/>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25618"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399022A-4C00-45B8-A6AE-728F11D60BB9}" type="slidenum">
              <a:rPr lang="tr-TR" altLang="tr-TR" sz="1800" smtClean="0"/>
              <a:pPr>
                <a:spcBef>
                  <a:spcPct val="0"/>
                </a:spcBef>
                <a:buFontTx/>
                <a:buNone/>
              </a:pPr>
              <a:t>2</a:t>
            </a:fld>
            <a:endParaRPr lang="tr-TR" altLang="tr-T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Unvan 3"/>
          <p:cNvSpPr>
            <a:spLocks noGrp="1"/>
          </p:cNvSpPr>
          <p:nvPr>
            <p:ph type="title"/>
          </p:nvPr>
        </p:nvSpPr>
        <p:spPr>
          <a:xfrm>
            <a:off x="35496" y="469425"/>
            <a:ext cx="9433048" cy="523220"/>
          </a:xfrm>
        </p:spPr>
        <p:txBody>
          <a:bodyPr wrap="square">
            <a:spAutoFit/>
          </a:bodyPr>
          <a:lstStyle/>
          <a:p>
            <a:pPr algn="l"/>
            <a:r>
              <a:rPr lang="tr-TR" altLang="tr-TR" sz="2800" dirty="0">
                <a:latin typeface="Verdana" panose="020B0604030504040204" pitchFamily="34" charset="0"/>
                <a:ea typeface="Verdana" panose="020B0604030504040204" pitchFamily="34" charset="0"/>
                <a:cs typeface="Verdana" panose="020B0604030504040204" pitchFamily="34" charset="0"/>
              </a:rPr>
              <a:t>Kamu Hukukundan Doğan Uyuşmazlık Türleri</a:t>
            </a:r>
          </a:p>
        </p:txBody>
      </p:sp>
      <p:sp>
        <p:nvSpPr>
          <p:cNvPr id="5" name="İçerik Yer Tutucusu 4"/>
          <p:cNvSpPr txBox="1">
            <a:spLocks noGrp="1"/>
          </p:cNvSpPr>
          <p:nvPr>
            <p:ph idx="1"/>
          </p:nvPr>
        </p:nvSpPr>
        <p:spPr>
          <a:xfrm>
            <a:off x="487773" y="1713727"/>
            <a:ext cx="8229600" cy="2462213"/>
          </a:xfrm>
        </p:spPr>
        <p:txBody>
          <a:bodyPr>
            <a:spAutoFit/>
          </a:bodyPr>
          <a:lstStyle/>
          <a:p>
            <a:pPr marL="342900" lvl="1" indent="-342900" defTabSz="933450">
              <a:lnSpc>
                <a:spcPct val="90000"/>
              </a:lnSpc>
              <a:spcAft>
                <a:spcPct val="15000"/>
              </a:spcAft>
              <a:buFont typeface="Wingdings" panose="05000000000000000000" pitchFamily="2" charset="2"/>
              <a:buChar char="§"/>
              <a:defRPr/>
            </a:pPr>
            <a:r>
              <a:rPr lang="tr-TR" sz="2000" dirty="0"/>
              <a:t>Spor Faaliyetlerinde Başarı Gösterenlerin Ödüllendirilmesine İlişkin Uyuşmazlıklar</a:t>
            </a:r>
          </a:p>
          <a:p>
            <a:pPr marL="342900" lvl="1" indent="-342900" defTabSz="933450">
              <a:lnSpc>
                <a:spcPct val="90000"/>
              </a:lnSpc>
              <a:spcAft>
                <a:spcPct val="15000"/>
              </a:spcAft>
              <a:buFont typeface="Wingdings" panose="05000000000000000000" pitchFamily="2" charset="2"/>
              <a:buChar char="§"/>
              <a:defRPr/>
            </a:pPr>
            <a:r>
              <a:rPr lang="tr-TR" sz="2000" dirty="0"/>
              <a:t>Millî Sporcuların Öğretmen Olarak Atanmasına İlişkin Uyuşmazlıklar</a:t>
            </a:r>
          </a:p>
          <a:p>
            <a:pPr marL="342900" lvl="1" indent="-342900" defTabSz="933450">
              <a:lnSpc>
                <a:spcPct val="90000"/>
              </a:lnSpc>
              <a:spcAft>
                <a:spcPct val="15000"/>
              </a:spcAft>
              <a:buFont typeface="Wingdings" panose="05000000000000000000" pitchFamily="2" charset="2"/>
              <a:buChar char="§"/>
              <a:defRPr/>
            </a:pPr>
            <a:r>
              <a:rPr lang="tr-TR" sz="2000" dirty="0"/>
              <a:t>Spor Müşaviri Atanmasına İlişkin Uyuşmazlıklar</a:t>
            </a:r>
          </a:p>
          <a:p>
            <a:pPr marL="342900" lvl="1" indent="-342900" defTabSz="933450">
              <a:lnSpc>
                <a:spcPct val="90000"/>
              </a:lnSpc>
              <a:spcAft>
                <a:spcPct val="15000"/>
              </a:spcAft>
              <a:buFont typeface="Wingdings" panose="05000000000000000000" pitchFamily="2" charset="2"/>
              <a:buChar char="§"/>
              <a:defRPr/>
            </a:pPr>
            <a:r>
              <a:rPr lang="tr-TR" sz="2000" dirty="0"/>
              <a:t>Sporcu Şeref Aylığı Bağlanması ve Devlet Sporcusu Unvanı Verilmesine İlişkin Uyuşmazlıklar</a:t>
            </a:r>
          </a:p>
          <a:p>
            <a:pPr marL="342900" lvl="1" indent="-342900" defTabSz="933450">
              <a:lnSpc>
                <a:spcPct val="90000"/>
              </a:lnSpc>
              <a:spcAft>
                <a:spcPct val="15000"/>
              </a:spcAft>
              <a:buFont typeface="Wingdings" panose="05000000000000000000" pitchFamily="2" charset="2"/>
              <a:buChar char="§"/>
              <a:defRPr/>
            </a:pPr>
            <a:r>
              <a:rPr lang="tr-TR" sz="2000" dirty="0"/>
              <a:t>Milli Sporcu Belgesi Verilmesi Hakkında Uyuşmazlıklar</a:t>
            </a:r>
          </a:p>
        </p:txBody>
      </p:sp>
      <p:sp>
        <p:nvSpPr>
          <p:cNvPr id="27655"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C5A3C4E-FBCE-46F7-A027-4F9FD29227C2}" type="slidenum">
              <a:rPr lang="tr-TR" altLang="tr-TR" sz="1800" smtClean="0"/>
              <a:pPr>
                <a:spcBef>
                  <a:spcPct val="0"/>
                </a:spcBef>
                <a:buFontTx/>
                <a:buNone/>
              </a:pPr>
              <a:t>3</a:t>
            </a:fld>
            <a:endParaRPr lang="tr-TR" altLang="tr-T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Unvan 3"/>
          <p:cNvSpPr>
            <a:spLocks noGrp="1"/>
          </p:cNvSpPr>
          <p:nvPr>
            <p:ph type="title"/>
          </p:nvPr>
        </p:nvSpPr>
        <p:spPr>
          <a:xfrm>
            <a:off x="1" y="584528"/>
            <a:ext cx="9036050" cy="523220"/>
          </a:xfrm>
        </p:spPr>
        <p:txBody>
          <a:bodyPr wrap="square">
            <a:spAutoFit/>
          </a:bodyPr>
          <a:lstStyle/>
          <a:p>
            <a:pPr algn="l"/>
            <a:r>
              <a:rPr lang="tr-TR" altLang="tr-TR" sz="2800" dirty="0">
                <a:latin typeface="Verdana" panose="020B0604030504040204" pitchFamily="34" charset="0"/>
                <a:ea typeface="Verdana" panose="020B0604030504040204" pitchFamily="34" charset="0"/>
                <a:cs typeface="Verdana" panose="020B0604030504040204" pitchFamily="34" charset="0"/>
              </a:rPr>
              <a:t>Kamu Hukukundan Doğan Uyuşmazlık Türleri</a:t>
            </a:r>
          </a:p>
        </p:txBody>
      </p:sp>
      <p:sp>
        <p:nvSpPr>
          <p:cNvPr id="5" name="İçerik Yer Tutucusu 4"/>
          <p:cNvSpPr txBox="1">
            <a:spLocks noGrp="1"/>
          </p:cNvSpPr>
          <p:nvPr>
            <p:ph idx="1"/>
          </p:nvPr>
        </p:nvSpPr>
        <p:spPr>
          <a:xfrm>
            <a:off x="312738" y="1208088"/>
            <a:ext cx="8229600" cy="307777"/>
          </a:xfrm>
        </p:spPr>
        <p:txBody>
          <a:bodyPr>
            <a:spAutoFit/>
          </a:bodyPr>
          <a:lstStyle/>
          <a:p>
            <a:pPr marL="0" indent="0" algn="just">
              <a:buFont typeface="Arial" panose="020B0604020202020204" pitchFamily="34" charset="0"/>
              <a:buNone/>
              <a:defRPr/>
            </a:pPr>
            <a:r>
              <a:rPr lang="tr-TR" sz="1400" dirty="0"/>
              <a:t>     </a:t>
            </a: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38918" name="Dikdörtgen 6"/>
          <p:cNvSpPr>
            <a:spLocks noChangeArrowheads="1"/>
          </p:cNvSpPr>
          <p:nvPr/>
        </p:nvSpPr>
        <p:spPr bwMode="auto">
          <a:xfrm>
            <a:off x="2051546" y="5923061"/>
            <a:ext cx="51837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tr-TR" altLang="tr-TR" sz="1400" dirty="0"/>
              <a:t>(</a:t>
            </a:r>
          </a:p>
        </p:txBody>
      </p:sp>
      <p:sp>
        <p:nvSpPr>
          <p:cNvPr id="38919"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BB3AA9C-E49F-4D46-85A5-B479EB74C183}" type="slidenum">
              <a:rPr lang="tr-TR" altLang="tr-TR" sz="1800" smtClean="0"/>
              <a:pPr>
                <a:spcBef>
                  <a:spcPct val="0"/>
                </a:spcBef>
                <a:buFontTx/>
                <a:buNone/>
              </a:pPr>
              <a:t>4</a:t>
            </a:fld>
            <a:endParaRPr lang="tr-TR" altLang="tr-TR" sz="1800"/>
          </a:p>
        </p:txBody>
      </p:sp>
      <p:sp>
        <p:nvSpPr>
          <p:cNvPr id="9" name="Metin kutusu 8">
            <a:extLst>
              <a:ext uri="{FF2B5EF4-FFF2-40B4-BE49-F238E27FC236}">
                <a16:creationId xmlns:a16="http://schemas.microsoft.com/office/drawing/2014/main" id="{7323259E-570C-44AB-9164-EEEDFA973C32}"/>
              </a:ext>
            </a:extLst>
          </p:cNvPr>
          <p:cNvSpPr txBox="1"/>
          <p:nvPr/>
        </p:nvSpPr>
        <p:spPr>
          <a:xfrm>
            <a:off x="894643" y="2047735"/>
            <a:ext cx="7354714" cy="2876172"/>
          </a:xfrm>
          <a:prstGeom prst="rect">
            <a:avLst/>
          </a:prstGeom>
          <a:noFill/>
        </p:spPr>
        <p:txBody>
          <a:bodyPr wrap="square">
            <a:spAutoFit/>
          </a:bodyPr>
          <a:lstStyle/>
          <a:p>
            <a:pPr marL="342900" lvl="1" indent="-342900" defTabSz="933450">
              <a:lnSpc>
                <a:spcPct val="90000"/>
              </a:lnSpc>
              <a:spcAft>
                <a:spcPct val="15000"/>
              </a:spcAft>
              <a:buFont typeface="Wingdings" panose="05000000000000000000" pitchFamily="2" charset="2"/>
              <a:buChar char="§"/>
              <a:defRPr/>
            </a:pPr>
            <a:r>
              <a:rPr lang="tr-TR" sz="1800" dirty="0"/>
              <a:t>Şike ve Teşvik Primi Suçu</a:t>
            </a:r>
          </a:p>
          <a:p>
            <a:pPr marL="342900" lvl="1" indent="-342900" defTabSz="933450">
              <a:lnSpc>
                <a:spcPct val="90000"/>
              </a:lnSpc>
              <a:spcAft>
                <a:spcPct val="15000"/>
              </a:spcAft>
              <a:buFont typeface="Wingdings" panose="05000000000000000000" pitchFamily="2" charset="2"/>
              <a:buChar char="§"/>
              <a:defRPr/>
            </a:pPr>
            <a:r>
              <a:rPr lang="tr-TR" sz="1800" dirty="0"/>
              <a:t>Spor Alanlarına Yasak Madde Sokulması ve Müsabaka Düzeninin Bozulması Suçu</a:t>
            </a:r>
          </a:p>
          <a:p>
            <a:pPr marL="342900" lvl="1" indent="-342900" defTabSz="933450">
              <a:lnSpc>
                <a:spcPct val="90000"/>
              </a:lnSpc>
              <a:spcAft>
                <a:spcPct val="15000"/>
              </a:spcAft>
              <a:buFont typeface="Wingdings" panose="05000000000000000000" pitchFamily="2" charset="2"/>
              <a:buChar char="§"/>
              <a:defRPr/>
            </a:pPr>
            <a:r>
              <a:rPr lang="tr-TR" sz="1800" dirty="0"/>
              <a:t>Spor Alanlarında veya Çevresinde Hakaret İçeren Tezahürat ve Halkı Aşağılama Suçları</a:t>
            </a:r>
          </a:p>
          <a:p>
            <a:pPr marL="342900" lvl="1" indent="-342900" defTabSz="933450">
              <a:lnSpc>
                <a:spcPct val="90000"/>
              </a:lnSpc>
              <a:spcAft>
                <a:spcPct val="15000"/>
              </a:spcAft>
              <a:buFont typeface="Wingdings" panose="05000000000000000000" pitchFamily="2" charset="2"/>
              <a:buChar char="§"/>
              <a:defRPr/>
            </a:pPr>
            <a:r>
              <a:rPr lang="tr-TR" sz="1800" dirty="0"/>
              <a:t>Spor Alanlarına Usulsüz Seyirci Girişi Suçu</a:t>
            </a:r>
          </a:p>
          <a:p>
            <a:pPr marL="342900" lvl="1" indent="-342900" defTabSz="933450">
              <a:lnSpc>
                <a:spcPct val="90000"/>
              </a:lnSpc>
              <a:spcAft>
                <a:spcPct val="15000"/>
              </a:spcAft>
              <a:buFont typeface="Wingdings" panose="05000000000000000000" pitchFamily="2" charset="2"/>
              <a:buChar char="§"/>
              <a:defRPr/>
            </a:pPr>
            <a:r>
              <a:rPr lang="tr-TR" sz="1800" dirty="0"/>
              <a:t>Yasak Alanlara Girme Suçu</a:t>
            </a:r>
          </a:p>
          <a:p>
            <a:pPr marL="342900" lvl="1" indent="-342900" defTabSz="933450">
              <a:lnSpc>
                <a:spcPct val="90000"/>
              </a:lnSpc>
              <a:spcAft>
                <a:spcPct val="15000"/>
              </a:spcAft>
              <a:buFont typeface="Wingdings" panose="05000000000000000000" pitchFamily="2" charset="2"/>
              <a:buChar char="§"/>
              <a:defRPr/>
            </a:pPr>
            <a:r>
              <a:rPr lang="tr-TR" sz="1800" dirty="0"/>
              <a:t>Seyirden Yasaklanan Kişinin Kolluk Birimine Başvurmaması Suçu</a:t>
            </a:r>
          </a:p>
          <a:p>
            <a:pPr marL="342900" lvl="1" indent="-342900" defTabSz="933450">
              <a:lnSpc>
                <a:spcPct val="90000"/>
              </a:lnSpc>
              <a:spcAft>
                <a:spcPct val="15000"/>
              </a:spcAft>
              <a:buFont typeface="Wingdings" panose="05000000000000000000" pitchFamily="2" charset="2"/>
              <a:buChar char="§"/>
              <a:defRPr/>
            </a:pPr>
            <a:r>
              <a:rPr lang="tr-TR" sz="1800" dirty="0"/>
              <a:t>Kasten Yaralama ve Mala Zarar Verme Suçu</a:t>
            </a:r>
          </a:p>
          <a:p>
            <a:pPr marL="342900" lvl="1" indent="-342900" defTabSz="933450">
              <a:lnSpc>
                <a:spcPct val="90000"/>
              </a:lnSpc>
              <a:spcAft>
                <a:spcPct val="15000"/>
              </a:spcAft>
              <a:buFont typeface="Wingdings" panose="05000000000000000000" pitchFamily="2" charset="2"/>
              <a:buChar char="§"/>
              <a:defRPr/>
            </a:pPr>
            <a:r>
              <a:rPr lang="tr-TR" sz="1800" dirty="0"/>
              <a:t>Yasadışı Bahis Suçları</a:t>
            </a:r>
            <a:endParaRPr lang="tr-TR" sz="1800" dirty="0">
              <a:solidFill>
                <a:srgbClr val="03172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İçerik Yer Tutucusu 4"/>
          <p:cNvSpPr>
            <a:spLocks noGrp="1"/>
          </p:cNvSpPr>
          <p:nvPr>
            <p:ph idx="1"/>
          </p:nvPr>
        </p:nvSpPr>
        <p:spPr>
          <a:xfrm>
            <a:off x="611560" y="1268760"/>
            <a:ext cx="8229600" cy="1803571"/>
          </a:xfrm>
        </p:spPr>
        <p:txBody>
          <a:bodyPr>
            <a:spAutoFit/>
          </a:bodyPr>
          <a:lstStyle/>
          <a:p>
            <a:pPr marL="0" indent="0" algn="just">
              <a:buNone/>
            </a:pPr>
            <a:r>
              <a:rPr lang="tr-TR" altLang="tr-TR" sz="1600" dirty="0">
                <a:cs typeface="Calibri" panose="020F0502020204030204" pitchFamily="34" charset="0"/>
              </a:rPr>
              <a:t>     </a:t>
            </a:r>
            <a:r>
              <a:rPr lang="tr-TR" altLang="tr-TR" sz="1600" b="1" dirty="0">
                <a:solidFill>
                  <a:srgbClr val="C00000"/>
                </a:solidFill>
              </a:rPr>
              <a:t>● </a:t>
            </a:r>
            <a:r>
              <a:rPr lang="tr-TR" altLang="tr-TR" sz="1600" dirty="0">
                <a:cs typeface="Calibri" panose="020F0502020204030204" pitchFamily="34" charset="0"/>
              </a:rPr>
              <a:t>Spor Genel Müdürlüğü Tahkim Kurulu 2005-2010 yılları verilen kararların</a:t>
            </a:r>
            <a:r>
              <a:rPr lang="tr-TR" altLang="tr-TR" sz="1600" b="1" dirty="0">
                <a:solidFill>
                  <a:srgbClr val="C00000"/>
                </a:solidFill>
              </a:rPr>
              <a:t> </a:t>
            </a:r>
            <a:r>
              <a:rPr lang="tr-TR" altLang="tr-TR" sz="1600" dirty="0">
                <a:ea typeface="Verdana" panose="020B0604030504040204" pitchFamily="34" charset="0"/>
                <a:cs typeface="Verdana" panose="020B0604030504040204" pitchFamily="34" charset="0"/>
              </a:rPr>
              <a:t>(</a:t>
            </a:r>
            <a:r>
              <a:rPr lang="tr-TR" altLang="tr-TR" sz="1600" dirty="0" err="1">
                <a:ea typeface="Verdana" panose="020B0604030504040204" pitchFamily="34" charset="0"/>
                <a:cs typeface="Verdana" panose="020B0604030504040204" pitchFamily="34" charset="0"/>
              </a:rPr>
              <a:t>Çeribaş</a:t>
            </a:r>
            <a:r>
              <a:rPr lang="tr-TR" altLang="tr-TR" sz="1600" dirty="0">
                <a:ea typeface="Verdana" panose="020B0604030504040204" pitchFamily="34" charset="0"/>
                <a:cs typeface="Verdana" panose="020B0604030504040204" pitchFamily="34" charset="0"/>
              </a:rPr>
              <a:t> ve Özbek, 2018) yıllara göre dağılımı aşağıda verilmiştir.</a:t>
            </a:r>
            <a:endParaRPr lang="tr-TR" altLang="tr-TR" sz="1600" b="1" dirty="0">
              <a:solidFill>
                <a:srgbClr val="C00000"/>
              </a:solidFill>
            </a:endParaRPr>
          </a:p>
          <a:p>
            <a:pPr marL="0" indent="0" algn="just">
              <a:buFont typeface="Arial" panose="020B0604020202020204" pitchFamily="34" charset="0"/>
              <a:buNone/>
            </a:pPr>
            <a:endParaRPr lang="tr-TR" altLang="tr-TR" sz="1600" dirty="0">
              <a:cs typeface="Calibri" panose="020F0502020204030204" pitchFamily="34" charset="0"/>
            </a:endParaRPr>
          </a:p>
          <a:p>
            <a:pPr marL="0" indent="0" algn="just">
              <a:buFont typeface="Arial" panose="020B0604020202020204" pitchFamily="34" charset="0"/>
              <a:buNone/>
            </a:pPr>
            <a:endParaRPr lang="tr-TR" altLang="tr-TR" sz="800" dirty="0"/>
          </a:p>
          <a:p>
            <a:pPr marL="0" indent="0" algn="just">
              <a:buFont typeface="Arial" panose="020B0604020202020204" pitchFamily="34" charset="0"/>
              <a:buNone/>
            </a:pPr>
            <a:r>
              <a:rPr lang="tr-TR" altLang="tr-TR" sz="1400" b="1" dirty="0"/>
              <a:t>     				</a:t>
            </a:r>
            <a:endParaRPr lang="tr-TR" altLang="tr-TR" sz="1400" dirty="0"/>
          </a:p>
          <a:p>
            <a:pPr marL="0" indent="0"/>
            <a:endParaRPr lang="tr-TR" altLang="tr-TR" sz="1400" dirty="0"/>
          </a:p>
          <a:p>
            <a:pPr marL="0" indent="0" algn="just">
              <a:buFont typeface="Arial" panose="020B0604020202020204" pitchFamily="34" charset="0"/>
              <a:buNone/>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59396"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5A228B-F330-4ACA-9E73-2FE43B7C666D}" type="slidenum">
              <a:rPr lang="tr-TR" altLang="tr-TR" sz="1800" smtClean="0"/>
              <a:pPr>
                <a:spcBef>
                  <a:spcPct val="0"/>
                </a:spcBef>
                <a:buFontTx/>
                <a:buNone/>
              </a:pPr>
              <a:t>5</a:t>
            </a:fld>
            <a:endParaRPr lang="tr-TR" altLang="tr-TR" sz="1800"/>
          </a:p>
        </p:txBody>
      </p:sp>
      <p:graphicFrame>
        <p:nvGraphicFramePr>
          <p:cNvPr id="9" name="6 Tablo"/>
          <p:cNvGraphicFramePr>
            <a:graphicFrameLocks noGrp="1"/>
          </p:cNvGraphicFramePr>
          <p:nvPr/>
        </p:nvGraphicFramePr>
        <p:xfrm>
          <a:off x="1692275" y="2060848"/>
          <a:ext cx="5927725" cy="3130552"/>
        </p:xfrm>
        <a:graphic>
          <a:graphicData uri="http://schemas.openxmlformats.org/drawingml/2006/table">
            <a:tbl>
              <a:tblPr/>
              <a:tblGrid>
                <a:gridCol w="2383760">
                  <a:extLst>
                    <a:ext uri="{9D8B030D-6E8A-4147-A177-3AD203B41FA5}">
                      <a16:colId xmlns:a16="http://schemas.microsoft.com/office/drawing/2014/main" val="20000"/>
                    </a:ext>
                  </a:extLst>
                </a:gridCol>
                <a:gridCol w="3543965">
                  <a:extLst>
                    <a:ext uri="{9D8B030D-6E8A-4147-A177-3AD203B41FA5}">
                      <a16:colId xmlns:a16="http://schemas.microsoft.com/office/drawing/2014/main" val="20001"/>
                    </a:ext>
                  </a:extLst>
                </a:gridCol>
              </a:tblGrid>
              <a:tr h="391319">
                <a:tc>
                  <a:txBody>
                    <a:bodyPr/>
                    <a:lstStyle/>
                    <a:p>
                      <a:pPr algn="ctr">
                        <a:lnSpc>
                          <a:spcPct val="107000"/>
                        </a:lnSpc>
                        <a:spcAft>
                          <a:spcPts val="0"/>
                        </a:spcAft>
                      </a:pPr>
                      <a:r>
                        <a:rPr lang="tr-TR" sz="2400" b="1" dirty="0">
                          <a:solidFill>
                            <a:srgbClr val="000000"/>
                          </a:solidFill>
                          <a:latin typeface="Calibri"/>
                          <a:ea typeface="Calibri"/>
                          <a:cs typeface="Times New Roman"/>
                        </a:rPr>
                        <a:t>Yıl</a:t>
                      </a:r>
                      <a:endParaRPr lang="tr-TR" sz="2400" b="1" dirty="0">
                        <a:latin typeface="Calibri"/>
                        <a:ea typeface="Calibri"/>
                        <a:cs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400" b="1" dirty="0">
                          <a:solidFill>
                            <a:srgbClr val="000000"/>
                          </a:solidFill>
                          <a:latin typeface="Calibri"/>
                          <a:ea typeface="Calibri"/>
                          <a:cs typeface="Times New Roman"/>
                        </a:rPr>
                        <a:t>Dosya Sayısı</a:t>
                      </a:r>
                      <a:endParaRPr lang="tr-TR" sz="2400" b="1" dirty="0">
                        <a:latin typeface="Calibri"/>
                        <a:ea typeface="Calibri"/>
                        <a:cs typeface="Times New Roman"/>
                      </a:endParaRP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1319">
                <a:tc>
                  <a:txBody>
                    <a:bodyPr/>
                    <a:lstStyle/>
                    <a:p>
                      <a:pPr algn="ctr">
                        <a:lnSpc>
                          <a:spcPct val="107000"/>
                        </a:lnSpc>
                        <a:spcAft>
                          <a:spcPts val="0"/>
                        </a:spcAft>
                      </a:pPr>
                      <a:r>
                        <a:rPr lang="tr-TR" sz="2400" dirty="0">
                          <a:latin typeface="Calibri"/>
                          <a:ea typeface="Calibri"/>
                          <a:cs typeface="Times New Roman"/>
                        </a:rPr>
                        <a:t>2005</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400" dirty="0">
                          <a:latin typeface="Calibri"/>
                          <a:ea typeface="Calibri"/>
                          <a:cs typeface="Times New Roman"/>
                        </a:rPr>
                        <a:t>24</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1319">
                <a:tc>
                  <a:txBody>
                    <a:bodyPr/>
                    <a:lstStyle/>
                    <a:p>
                      <a:pPr algn="ctr">
                        <a:lnSpc>
                          <a:spcPct val="107000"/>
                        </a:lnSpc>
                        <a:spcAft>
                          <a:spcPts val="0"/>
                        </a:spcAft>
                      </a:pPr>
                      <a:r>
                        <a:rPr lang="tr-TR" sz="2400" dirty="0">
                          <a:latin typeface="Calibri"/>
                          <a:ea typeface="Calibri"/>
                          <a:cs typeface="Times New Roman"/>
                        </a:rPr>
                        <a:t>2006</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400" dirty="0">
                          <a:latin typeface="Calibri"/>
                          <a:ea typeface="Calibri"/>
                          <a:cs typeface="Times New Roman"/>
                        </a:rPr>
                        <a:t>40</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1319">
                <a:tc>
                  <a:txBody>
                    <a:bodyPr/>
                    <a:lstStyle/>
                    <a:p>
                      <a:pPr algn="ctr">
                        <a:lnSpc>
                          <a:spcPct val="107000"/>
                        </a:lnSpc>
                        <a:spcAft>
                          <a:spcPts val="0"/>
                        </a:spcAft>
                      </a:pPr>
                      <a:r>
                        <a:rPr lang="tr-TR" sz="2400" dirty="0">
                          <a:latin typeface="Calibri"/>
                          <a:ea typeface="Calibri"/>
                          <a:cs typeface="Times New Roman"/>
                        </a:rPr>
                        <a:t>2007</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400" dirty="0">
                          <a:latin typeface="Calibri"/>
                          <a:ea typeface="Calibri"/>
                          <a:cs typeface="Times New Roman"/>
                        </a:rPr>
                        <a:t>110</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1319">
                <a:tc>
                  <a:txBody>
                    <a:bodyPr/>
                    <a:lstStyle/>
                    <a:p>
                      <a:pPr algn="ctr">
                        <a:lnSpc>
                          <a:spcPct val="107000"/>
                        </a:lnSpc>
                        <a:spcAft>
                          <a:spcPts val="0"/>
                        </a:spcAft>
                      </a:pPr>
                      <a:r>
                        <a:rPr lang="tr-TR" sz="2400">
                          <a:latin typeface="Calibri"/>
                          <a:ea typeface="Calibri"/>
                          <a:cs typeface="Times New Roman"/>
                        </a:rPr>
                        <a:t>2008</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400" dirty="0">
                          <a:latin typeface="Calibri"/>
                          <a:ea typeface="Calibri"/>
                          <a:cs typeface="Times New Roman"/>
                        </a:rPr>
                        <a:t>94</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1319">
                <a:tc>
                  <a:txBody>
                    <a:bodyPr/>
                    <a:lstStyle/>
                    <a:p>
                      <a:pPr algn="ctr">
                        <a:lnSpc>
                          <a:spcPct val="107000"/>
                        </a:lnSpc>
                        <a:spcAft>
                          <a:spcPts val="0"/>
                        </a:spcAft>
                      </a:pPr>
                      <a:r>
                        <a:rPr lang="tr-TR" sz="2400" dirty="0">
                          <a:latin typeface="Calibri"/>
                          <a:ea typeface="Calibri"/>
                          <a:cs typeface="Times New Roman"/>
                        </a:rPr>
                        <a:t>2009</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400" dirty="0">
                          <a:latin typeface="Calibri"/>
                          <a:ea typeface="Calibri"/>
                          <a:cs typeface="Times New Roman"/>
                        </a:rPr>
                        <a:t>200</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1319">
                <a:tc>
                  <a:txBody>
                    <a:bodyPr/>
                    <a:lstStyle/>
                    <a:p>
                      <a:pPr algn="ctr">
                        <a:lnSpc>
                          <a:spcPct val="107000"/>
                        </a:lnSpc>
                        <a:spcAft>
                          <a:spcPts val="0"/>
                        </a:spcAft>
                      </a:pPr>
                      <a:r>
                        <a:rPr lang="tr-TR" sz="2400" dirty="0">
                          <a:latin typeface="Calibri"/>
                          <a:ea typeface="Calibri"/>
                          <a:cs typeface="Times New Roman"/>
                        </a:rPr>
                        <a:t>2010</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400" dirty="0">
                          <a:latin typeface="Calibri"/>
                          <a:ea typeface="Calibri"/>
                          <a:cs typeface="Times New Roman"/>
                        </a:rPr>
                        <a:t>234</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1319">
                <a:tc>
                  <a:txBody>
                    <a:bodyPr/>
                    <a:lstStyle/>
                    <a:p>
                      <a:pPr algn="ctr">
                        <a:lnSpc>
                          <a:spcPct val="107000"/>
                        </a:lnSpc>
                        <a:spcAft>
                          <a:spcPts val="0"/>
                        </a:spcAft>
                      </a:pPr>
                      <a:r>
                        <a:rPr lang="tr-TR" sz="2400">
                          <a:latin typeface="Calibri"/>
                          <a:ea typeface="Calibri"/>
                          <a:cs typeface="Times New Roman"/>
                        </a:rPr>
                        <a:t>Toplam</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2400" dirty="0">
                          <a:latin typeface="Calibri"/>
                          <a:ea typeface="Calibri"/>
                          <a:cs typeface="Times New Roman"/>
                        </a:rPr>
                        <a:t>702</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Unvan 3"/>
          <p:cNvSpPr>
            <a:spLocks noGrp="1"/>
          </p:cNvSpPr>
          <p:nvPr>
            <p:ph type="title"/>
          </p:nvPr>
        </p:nvSpPr>
        <p:spPr>
          <a:xfrm>
            <a:off x="107504" y="256437"/>
            <a:ext cx="7680981" cy="954107"/>
          </a:xfrm>
        </p:spPr>
        <p:txBody>
          <a:bodyPr wrap="square">
            <a:spAutoFit/>
          </a:bodyPr>
          <a:lstStyle/>
          <a:p>
            <a:r>
              <a:rPr lang="tr-TR" altLang="tr-TR" sz="2800" b="1" dirty="0">
                <a:latin typeface="Verdana" panose="020B0604030504040204" pitchFamily="34" charset="0"/>
                <a:ea typeface="Verdana" panose="020B0604030504040204" pitchFamily="34" charset="0"/>
                <a:cs typeface="Verdana" panose="020B0604030504040204" pitchFamily="34" charset="0"/>
              </a:rPr>
              <a:t>      Sporun Disiplinine ve Yönetimine    İlişkin  Uyuşmazlıklar</a:t>
            </a:r>
          </a:p>
        </p:txBody>
      </p:sp>
    </p:spTree>
    <p:extLst>
      <p:ext uri="{BB962C8B-B14F-4D97-AF65-F5344CB8AC3E}">
        <p14:creationId xmlns:p14="http://schemas.microsoft.com/office/powerpoint/2010/main" val="2370425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İçerik Yer Tutucusu 4"/>
          <p:cNvSpPr>
            <a:spLocks noGrp="1"/>
          </p:cNvSpPr>
          <p:nvPr>
            <p:ph idx="1"/>
          </p:nvPr>
        </p:nvSpPr>
        <p:spPr>
          <a:xfrm>
            <a:off x="312738" y="225425"/>
            <a:ext cx="8229600" cy="2049792"/>
          </a:xfrm>
        </p:spPr>
        <p:txBody>
          <a:bodyPr>
            <a:spAutoFit/>
          </a:bodyPr>
          <a:lstStyle/>
          <a:p>
            <a:pPr marL="0" indent="0" algn="just">
              <a:buNone/>
            </a:pPr>
            <a:r>
              <a:rPr lang="tr-TR" altLang="tr-TR" sz="1600" dirty="0">
                <a:cs typeface="Calibri" panose="020F0502020204030204" pitchFamily="34" charset="0"/>
              </a:rPr>
              <a:t>     </a:t>
            </a:r>
            <a:r>
              <a:rPr lang="tr-TR" altLang="tr-TR" sz="1600" b="1" dirty="0">
                <a:solidFill>
                  <a:srgbClr val="C00000"/>
                </a:solidFill>
              </a:rPr>
              <a:t>● (Gençlik ve Bakanlığı Tahkim Kurulu)</a:t>
            </a:r>
            <a:r>
              <a:rPr lang="tr-TR" altLang="tr-TR" sz="1600" dirty="0">
                <a:cs typeface="Calibri" panose="020F0502020204030204" pitchFamily="34" charset="0"/>
              </a:rPr>
              <a:t>Spor Genel Müdürlüğü Tahkim Kurulu 2005-2010 yılları verilen kararlara itiraz eden taraflara göre dosya dağılımı aşağıdaki şekildedir</a:t>
            </a:r>
            <a:r>
              <a:rPr lang="tr-TR" altLang="tr-TR" sz="1600" b="1" dirty="0">
                <a:solidFill>
                  <a:srgbClr val="C00000"/>
                </a:solidFill>
              </a:rPr>
              <a:t> </a:t>
            </a:r>
            <a:r>
              <a:rPr lang="tr-TR" altLang="tr-TR" sz="1600" dirty="0">
                <a:ea typeface="Verdana" panose="020B0604030504040204" pitchFamily="34" charset="0"/>
                <a:cs typeface="Verdana" panose="020B0604030504040204" pitchFamily="34" charset="0"/>
              </a:rPr>
              <a:t>(</a:t>
            </a:r>
            <a:r>
              <a:rPr lang="tr-TR" altLang="tr-TR" sz="1600" dirty="0" err="1">
                <a:ea typeface="Verdana" panose="020B0604030504040204" pitchFamily="34" charset="0"/>
                <a:cs typeface="Verdana" panose="020B0604030504040204" pitchFamily="34" charset="0"/>
              </a:rPr>
              <a:t>Çeribaş</a:t>
            </a:r>
            <a:r>
              <a:rPr lang="tr-TR" altLang="tr-TR" sz="1600" dirty="0">
                <a:ea typeface="Verdana" panose="020B0604030504040204" pitchFamily="34" charset="0"/>
                <a:cs typeface="Verdana" panose="020B0604030504040204" pitchFamily="34" charset="0"/>
              </a:rPr>
              <a:t> ve Özbek, 2018).</a:t>
            </a:r>
            <a:endParaRPr lang="tr-TR" altLang="tr-TR" sz="1600" b="1" dirty="0">
              <a:solidFill>
                <a:srgbClr val="C00000"/>
              </a:solidFill>
            </a:endParaRPr>
          </a:p>
          <a:p>
            <a:pPr marL="0" indent="0" algn="just">
              <a:buNone/>
            </a:pPr>
            <a:endParaRPr lang="tr-TR" altLang="tr-TR" sz="1600" dirty="0">
              <a:cs typeface="Calibri" panose="020F0502020204030204" pitchFamily="34" charset="0"/>
            </a:endParaRPr>
          </a:p>
          <a:p>
            <a:pPr marL="0" indent="0" algn="just">
              <a:buFont typeface="Arial" panose="020B0604020202020204" pitchFamily="34" charset="0"/>
              <a:buNone/>
            </a:pPr>
            <a:endParaRPr lang="tr-TR" altLang="tr-TR" sz="800" dirty="0"/>
          </a:p>
          <a:p>
            <a:pPr marL="0" indent="0" algn="just">
              <a:buFont typeface="Arial" panose="020B0604020202020204" pitchFamily="34" charset="0"/>
              <a:buNone/>
            </a:pPr>
            <a:r>
              <a:rPr lang="tr-TR" altLang="tr-TR" sz="1400" b="1" dirty="0"/>
              <a:t>     				</a:t>
            </a:r>
            <a:endParaRPr lang="tr-TR" altLang="tr-TR" sz="1400" dirty="0"/>
          </a:p>
          <a:p>
            <a:pPr marL="0" indent="0"/>
            <a:endParaRPr lang="tr-TR" altLang="tr-TR" sz="1400" dirty="0"/>
          </a:p>
          <a:p>
            <a:pPr marL="0" indent="0" algn="just">
              <a:buFont typeface="Arial" panose="020B0604020202020204" pitchFamily="34" charset="0"/>
              <a:buNone/>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61444"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85E3182-18E2-49A4-8523-47DFF219CF9D}" type="slidenum">
              <a:rPr lang="tr-TR" altLang="tr-TR" sz="1800" smtClean="0"/>
              <a:pPr>
                <a:spcBef>
                  <a:spcPct val="0"/>
                </a:spcBef>
                <a:buFontTx/>
                <a:buNone/>
              </a:pPr>
              <a:t>6</a:t>
            </a:fld>
            <a:endParaRPr lang="tr-TR" altLang="tr-TR" sz="1800"/>
          </a:p>
        </p:txBody>
      </p:sp>
      <p:graphicFrame>
        <p:nvGraphicFramePr>
          <p:cNvPr id="7" name="3 Tablo"/>
          <p:cNvGraphicFramePr>
            <a:graphicFrameLocks noGrp="1"/>
          </p:cNvGraphicFramePr>
          <p:nvPr/>
        </p:nvGraphicFramePr>
        <p:xfrm>
          <a:off x="333574" y="1268760"/>
          <a:ext cx="8374062" cy="3712318"/>
        </p:xfrm>
        <a:graphic>
          <a:graphicData uri="http://schemas.openxmlformats.org/drawingml/2006/table">
            <a:tbl>
              <a:tblPr/>
              <a:tblGrid>
                <a:gridCol w="217103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843260">
                  <a:extLst>
                    <a:ext uri="{9D8B030D-6E8A-4147-A177-3AD203B41FA5}">
                      <a16:colId xmlns:a16="http://schemas.microsoft.com/office/drawing/2014/main" val="20003"/>
                    </a:ext>
                  </a:extLst>
                </a:gridCol>
                <a:gridCol w="956940">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46448">
                  <a:extLst>
                    <a:ext uri="{9D8B030D-6E8A-4147-A177-3AD203B41FA5}">
                      <a16:colId xmlns:a16="http://schemas.microsoft.com/office/drawing/2014/main" val="20007"/>
                    </a:ext>
                  </a:extLst>
                </a:gridCol>
              </a:tblGrid>
              <a:tr h="67020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İTİRAZ EDEN TARAFLAR</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Toplam Dosya Sayısı</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İtiraz Ret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İtiraz Kabul</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Görevsizlik</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Diğer Kararlar</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Ceza Verilmesi</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Ceza </a:t>
                      </a:r>
                      <a:r>
                        <a:rPr kumimoji="0" lang="tr-TR" altLang="tr-TR" sz="1200" b="1" i="0" u="none" strike="noStrike" cap="none" normalizeH="0" baseline="0" dirty="0" err="1">
                          <a:ln>
                            <a:noFill/>
                          </a:ln>
                          <a:solidFill>
                            <a:schemeClr val="tx1"/>
                          </a:solidFill>
                          <a:effectLst/>
                          <a:latin typeface="Calibri" panose="020F0502020204030204" pitchFamily="34" charset="0"/>
                          <a:cs typeface="Arial" panose="020B0604020202020204" pitchFamily="34" charset="0"/>
                        </a:rPr>
                        <a:t>Ver.Yer</a:t>
                      </a: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 Olmadığı</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720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Spor Kulübü ve Kulüp Yöneticisi</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315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153</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71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44</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47</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390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Sporcu</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154</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71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44</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27</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12</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720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Federasyon Yöneticileri</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91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18</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7</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11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34</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16</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81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Antrenör</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51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29</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6</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720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Başkan Adayı ve Delege</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38</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20</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10</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18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Hakem</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34</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10</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16</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81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Federasyon ve SGM</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19</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310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GENEL TOPLAM</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702</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316</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160</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94</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82</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34</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16</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13803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İçerik Yer Tutucusu 4"/>
          <p:cNvSpPr>
            <a:spLocks noGrp="1"/>
          </p:cNvSpPr>
          <p:nvPr>
            <p:ph idx="1"/>
          </p:nvPr>
        </p:nvSpPr>
        <p:spPr>
          <a:xfrm>
            <a:off x="312738" y="225425"/>
            <a:ext cx="8229600" cy="1803571"/>
          </a:xfrm>
        </p:spPr>
        <p:txBody>
          <a:bodyPr>
            <a:spAutoFit/>
          </a:bodyPr>
          <a:lstStyle/>
          <a:p>
            <a:pPr marL="0" indent="0" algn="just">
              <a:buNone/>
            </a:pPr>
            <a:r>
              <a:rPr lang="tr-TR" altLang="tr-TR" sz="1600" dirty="0">
                <a:cs typeface="Calibri" panose="020F0502020204030204" pitchFamily="34" charset="0"/>
              </a:rPr>
              <a:t>     </a:t>
            </a:r>
            <a:r>
              <a:rPr lang="tr-TR" altLang="tr-TR" sz="1600" b="1" dirty="0">
                <a:solidFill>
                  <a:srgbClr val="C00000"/>
                </a:solidFill>
              </a:rPr>
              <a:t>● </a:t>
            </a:r>
            <a:r>
              <a:rPr lang="tr-TR" altLang="tr-TR" sz="1600" dirty="0">
                <a:cs typeface="Calibri" panose="020F0502020204030204" pitchFamily="34" charset="0"/>
              </a:rPr>
              <a:t>Sporun yönetimi ve disiplinine ilişkin olarak en çok ‘’Genel Kurul’’ ile ‘’Hakaret, Kürür ve Müessir Fiil’’ konularında uyuşmazlıkların olduğu gözlemlenmiştir </a:t>
            </a:r>
            <a:r>
              <a:rPr lang="tr-TR" altLang="tr-TR" sz="1600" dirty="0">
                <a:ea typeface="Verdana" panose="020B0604030504040204" pitchFamily="34" charset="0"/>
                <a:cs typeface="Verdana" panose="020B0604030504040204" pitchFamily="34" charset="0"/>
              </a:rPr>
              <a:t>(</a:t>
            </a:r>
            <a:r>
              <a:rPr lang="tr-TR" altLang="tr-TR" sz="1600" dirty="0" err="1">
                <a:ea typeface="Verdana" panose="020B0604030504040204" pitchFamily="34" charset="0"/>
                <a:cs typeface="Verdana" panose="020B0604030504040204" pitchFamily="34" charset="0"/>
              </a:rPr>
              <a:t>Çeribaş</a:t>
            </a:r>
            <a:r>
              <a:rPr lang="tr-TR" altLang="tr-TR" sz="1600" dirty="0">
                <a:ea typeface="Verdana" panose="020B0604030504040204" pitchFamily="34" charset="0"/>
                <a:cs typeface="Verdana" panose="020B0604030504040204" pitchFamily="34" charset="0"/>
              </a:rPr>
              <a:t> ve Özbek, 2018).</a:t>
            </a:r>
            <a:endParaRPr lang="tr-TR" altLang="tr-TR" sz="1600" b="1" dirty="0">
              <a:solidFill>
                <a:srgbClr val="C00000"/>
              </a:solidFill>
            </a:endParaRPr>
          </a:p>
          <a:p>
            <a:pPr marL="0" indent="0" algn="just">
              <a:buFont typeface="Arial" panose="020B0604020202020204" pitchFamily="34" charset="0"/>
              <a:buNone/>
            </a:pPr>
            <a:r>
              <a:rPr lang="tr-TR" altLang="tr-TR" sz="1600" dirty="0">
                <a:cs typeface="Calibri" panose="020F0502020204030204" pitchFamily="34" charset="0"/>
              </a:rPr>
              <a:t>.</a:t>
            </a:r>
          </a:p>
          <a:p>
            <a:pPr marL="0" indent="0" algn="just">
              <a:buFont typeface="Arial" panose="020B0604020202020204" pitchFamily="34" charset="0"/>
              <a:buNone/>
            </a:pPr>
            <a:endParaRPr lang="tr-TR" altLang="tr-TR" sz="800" dirty="0"/>
          </a:p>
          <a:p>
            <a:pPr marL="0" indent="0" algn="just">
              <a:buFont typeface="Arial" panose="020B0604020202020204" pitchFamily="34" charset="0"/>
              <a:buNone/>
            </a:pPr>
            <a:r>
              <a:rPr lang="tr-TR" altLang="tr-TR" sz="1400" b="1" dirty="0"/>
              <a:t>     				</a:t>
            </a:r>
            <a:endParaRPr lang="tr-TR" altLang="tr-TR" sz="1400" dirty="0"/>
          </a:p>
          <a:p>
            <a:pPr marL="0" indent="0"/>
            <a:endParaRPr lang="tr-TR" altLang="tr-TR" sz="1400" dirty="0"/>
          </a:p>
          <a:p>
            <a:pPr marL="0" indent="0" algn="just">
              <a:buFont typeface="Arial" panose="020B0604020202020204" pitchFamily="34" charset="0"/>
              <a:buNone/>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63492"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BEB1AA7-A966-4FD5-B8D4-3447291FA9A2}" type="slidenum">
              <a:rPr lang="tr-TR" altLang="tr-TR" sz="1800" smtClean="0"/>
              <a:pPr>
                <a:spcBef>
                  <a:spcPct val="0"/>
                </a:spcBef>
                <a:buFontTx/>
                <a:buNone/>
              </a:pPr>
              <a:t>7</a:t>
            </a:fld>
            <a:endParaRPr lang="tr-TR" altLang="tr-TR" sz="1800"/>
          </a:p>
        </p:txBody>
      </p:sp>
      <p:graphicFrame>
        <p:nvGraphicFramePr>
          <p:cNvPr id="8" name="3 Tablo"/>
          <p:cNvGraphicFramePr>
            <a:graphicFrameLocks noGrp="1"/>
          </p:cNvGraphicFramePr>
          <p:nvPr/>
        </p:nvGraphicFramePr>
        <p:xfrm>
          <a:off x="395536" y="840711"/>
          <a:ext cx="8280919" cy="4871471"/>
        </p:xfrm>
        <a:graphic>
          <a:graphicData uri="http://schemas.openxmlformats.org/drawingml/2006/table">
            <a:tbl>
              <a:tblPr/>
              <a:tblGrid>
                <a:gridCol w="1947038">
                  <a:extLst>
                    <a:ext uri="{9D8B030D-6E8A-4147-A177-3AD203B41FA5}">
                      <a16:colId xmlns:a16="http://schemas.microsoft.com/office/drawing/2014/main" val="20000"/>
                    </a:ext>
                  </a:extLst>
                </a:gridCol>
                <a:gridCol w="709107">
                  <a:extLst>
                    <a:ext uri="{9D8B030D-6E8A-4147-A177-3AD203B41FA5}">
                      <a16:colId xmlns:a16="http://schemas.microsoft.com/office/drawing/2014/main" val="20001"/>
                    </a:ext>
                  </a:extLst>
                </a:gridCol>
                <a:gridCol w="1026100">
                  <a:extLst>
                    <a:ext uri="{9D8B030D-6E8A-4147-A177-3AD203B41FA5}">
                      <a16:colId xmlns:a16="http://schemas.microsoft.com/office/drawing/2014/main" val="20002"/>
                    </a:ext>
                  </a:extLst>
                </a:gridCol>
                <a:gridCol w="611031">
                  <a:extLst>
                    <a:ext uri="{9D8B030D-6E8A-4147-A177-3AD203B41FA5}">
                      <a16:colId xmlns:a16="http://schemas.microsoft.com/office/drawing/2014/main" val="20003"/>
                    </a:ext>
                  </a:extLst>
                </a:gridCol>
                <a:gridCol w="819292">
                  <a:extLst>
                    <a:ext uri="{9D8B030D-6E8A-4147-A177-3AD203B41FA5}">
                      <a16:colId xmlns:a16="http://schemas.microsoft.com/office/drawing/2014/main" val="20004"/>
                    </a:ext>
                  </a:extLst>
                </a:gridCol>
                <a:gridCol w="696995">
                  <a:extLst>
                    <a:ext uri="{9D8B030D-6E8A-4147-A177-3AD203B41FA5}">
                      <a16:colId xmlns:a16="http://schemas.microsoft.com/office/drawing/2014/main" val="20005"/>
                    </a:ext>
                  </a:extLst>
                </a:gridCol>
                <a:gridCol w="1005091">
                  <a:extLst>
                    <a:ext uri="{9D8B030D-6E8A-4147-A177-3AD203B41FA5}">
                      <a16:colId xmlns:a16="http://schemas.microsoft.com/office/drawing/2014/main" val="20006"/>
                    </a:ext>
                  </a:extLst>
                </a:gridCol>
                <a:gridCol w="602170">
                  <a:extLst>
                    <a:ext uri="{9D8B030D-6E8A-4147-A177-3AD203B41FA5}">
                      <a16:colId xmlns:a16="http://schemas.microsoft.com/office/drawing/2014/main" val="20007"/>
                    </a:ext>
                  </a:extLst>
                </a:gridCol>
                <a:gridCol w="864095">
                  <a:extLst>
                    <a:ext uri="{9D8B030D-6E8A-4147-A177-3AD203B41FA5}">
                      <a16:colId xmlns:a16="http://schemas.microsoft.com/office/drawing/2014/main" val="20008"/>
                    </a:ext>
                  </a:extLst>
                </a:gridCol>
              </a:tblGrid>
              <a:tr h="64407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İHTİLAF TÜRLERİ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Toplam Dosya Sayısı</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Spor Kulübü ve Kulüp Yöneticisi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Sporcu</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Federasyon Yöneticileri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Antrenör</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Başkan Adayı ve Delege</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Hakem</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Federasyon ve SGM</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Genel Kurul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157</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94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15</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5</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Hakaret-Küfür-Müessir Fiil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151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62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12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Müsabaka Kural Hatası </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77</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51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859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ASDCY Cezalandırma İşlemi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66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66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Tescil ve Lisans İşlemleri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İzinsiz Sportif Faaliyet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43</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22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Saha Olayları</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35</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Sözleşme Ücreti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7</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Talimat Değişikliği İptali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21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8859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Yönetim Kurulu Kararı İptali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20</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5</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Doping</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19</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13</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Konusuz</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15</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5</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8859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Transfer İşlemi ve Transfer Ücreti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7</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Milli Sporcu Belgesi</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6</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8859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Calibri" panose="020F0502020204030204" pitchFamily="34" charset="0"/>
                          <a:cs typeface="Arial" panose="020B0604020202020204" pitchFamily="34" charset="0"/>
                        </a:rPr>
                        <a:t>Federasyon-SGM Uyuşmazlığı</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19415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a:ln>
                            <a:noFill/>
                          </a:ln>
                          <a:solidFill>
                            <a:schemeClr val="tx1"/>
                          </a:solidFill>
                          <a:effectLst/>
                          <a:latin typeface="Calibri" panose="020F0502020204030204" pitchFamily="34" charset="0"/>
                          <a:cs typeface="Arial" panose="020B0604020202020204" pitchFamily="34" charset="0"/>
                        </a:rPr>
                        <a:t>GENEL TOPLAM</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702</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315</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154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91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51</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a:ln>
                            <a:noFill/>
                          </a:ln>
                          <a:solidFill>
                            <a:schemeClr val="tx1"/>
                          </a:solidFill>
                          <a:effectLst/>
                          <a:latin typeface="Calibri" panose="020F0502020204030204" pitchFamily="34" charset="0"/>
                          <a:cs typeface="Arial" panose="020B0604020202020204" pitchFamily="34" charset="0"/>
                        </a:rPr>
                        <a:t>38</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34</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dirty="0">
                          <a:ln>
                            <a:noFill/>
                          </a:ln>
                          <a:solidFill>
                            <a:schemeClr val="tx1"/>
                          </a:solidFill>
                          <a:effectLst/>
                          <a:latin typeface="Calibri" panose="020F0502020204030204" pitchFamily="34" charset="0"/>
                          <a:cs typeface="Arial" panose="020B0604020202020204" pitchFamily="34" charset="0"/>
                        </a:rPr>
                        <a:t>19</a:t>
                      </a:r>
                    </a:p>
                  </a:txBody>
                  <a:tcPr marL="40555" marR="405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867464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Unvan 3"/>
          <p:cNvSpPr>
            <a:spLocks noGrp="1"/>
          </p:cNvSpPr>
          <p:nvPr>
            <p:ph type="title"/>
          </p:nvPr>
        </p:nvSpPr>
        <p:spPr>
          <a:xfrm>
            <a:off x="250825" y="584200"/>
            <a:ext cx="8785225" cy="523875"/>
          </a:xfrm>
        </p:spPr>
        <p:txBody>
          <a:bodyPr>
            <a:spAutoFit/>
          </a:bodyPr>
          <a:lstStyle/>
          <a:p>
            <a:pPr algn="l"/>
            <a:r>
              <a:rPr lang="tr-TR" altLang="tr-TR" sz="2800" dirty="0">
                <a:latin typeface="Verdana" panose="020B0604030504040204" pitchFamily="34" charset="0"/>
                <a:ea typeface="Verdana" panose="020B0604030504040204" pitchFamily="34" charset="0"/>
                <a:cs typeface="Verdana" panose="020B0604030504040204" pitchFamily="34" charset="0"/>
              </a:rPr>
              <a:t>Sporun Disiplinine İlişkin Uyuşmazlıklar</a:t>
            </a:r>
          </a:p>
        </p:txBody>
      </p:sp>
      <p:sp>
        <p:nvSpPr>
          <p:cNvPr id="5" name="İçerik Yer Tutucusu 4"/>
          <p:cNvSpPr txBox="1">
            <a:spLocks noGrp="1"/>
          </p:cNvSpPr>
          <p:nvPr>
            <p:ph idx="1"/>
          </p:nvPr>
        </p:nvSpPr>
        <p:spPr>
          <a:xfrm>
            <a:off x="312738" y="1208088"/>
            <a:ext cx="8229600" cy="3644075"/>
          </a:xfrm>
        </p:spPr>
        <p:txBody>
          <a:bodyPr>
            <a:spAutoFit/>
          </a:bodyPr>
          <a:lstStyle/>
          <a:p>
            <a:pPr>
              <a:defRPr/>
            </a:pPr>
            <a:endParaRPr lang="tr-TR" sz="1400" dirty="0"/>
          </a:p>
          <a:p>
            <a:pPr marL="342900" lvl="1" indent="-342900" defTabSz="933450">
              <a:lnSpc>
                <a:spcPct val="90000"/>
              </a:lnSpc>
              <a:spcAft>
                <a:spcPct val="15000"/>
              </a:spcAft>
              <a:buFont typeface="Wingdings" panose="05000000000000000000" pitchFamily="2" charset="2"/>
              <a:buChar char="§"/>
              <a:defRPr/>
            </a:pPr>
            <a:r>
              <a:rPr lang="tr-TR" sz="2000" dirty="0"/>
              <a:t>Kişilik Haklarına Saldırı, Hakaret ve Tehdit </a:t>
            </a:r>
          </a:p>
          <a:p>
            <a:pPr marL="342900" lvl="1" indent="-342900" defTabSz="933450">
              <a:lnSpc>
                <a:spcPct val="90000"/>
              </a:lnSpc>
              <a:spcAft>
                <a:spcPct val="15000"/>
              </a:spcAft>
              <a:buFont typeface="Wingdings" panose="05000000000000000000" pitchFamily="2" charset="2"/>
              <a:buChar char="§"/>
              <a:defRPr/>
            </a:pPr>
            <a:r>
              <a:rPr lang="tr-TR" sz="2000" dirty="0"/>
              <a:t>Kural Dışı Hareket, Saldırı ve Kavga</a:t>
            </a:r>
          </a:p>
          <a:p>
            <a:pPr marL="342900" lvl="1" indent="-342900" defTabSz="933450">
              <a:lnSpc>
                <a:spcPct val="90000"/>
              </a:lnSpc>
              <a:spcAft>
                <a:spcPct val="15000"/>
              </a:spcAft>
              <a:buFont typeface="Wingdings" panose="05000000000000000000" pitchFamily="2" charset="2"/>
              <a:buChar char="§"/>
              <a:defRPr/>
            </a:pPr>
            <a:r>
              <a:rPr lang="tr-TR" sz="2000" dirty="0"/>
              <a:t> Sportmenliğe Aykırı Hareket</a:t>
            </a:r>
          </a:p>
          <a:p>
            <a:pPr marL="342900" lvl="1" indent="-342900" defTabSz="933450">
              <a:lnSpc>
                <a:spcPct val="90000"/>
              </a:lnSpc>
              <a:spcAft>
                <a:spcPct val="15000"/>
              </a:spcAft>
              <a:buFont typeface="Wingdings" panose="05000000000000000000" pitchFamily="2" charset="2"/>
              <a:buChar char="§"/>
              <a:defRPr/>
            </a:pPr>
            <a:r>
              <a:rPr lang="tr-TR" sz="2000" dirty="0"/>
              <a:t>Sportmenliğe Aykırı Davranışlar </a:t>
            </a:r>
          </a:p>
          <a:p>
            <a:pPr marL="342900" lvl="1" indent="-342900" defTabSz="933450">
              <a:lnSpc>
                <a:spcPct val="90000"/>
              </a:lnSpc>
              <a:spcAft>
                <a:spcPct val="15000"/>
              </a:spcAft>
              <a:buFont typeface="Wingdings" panose="05000000000000000000" pitchFamily="2" charset="2"/>
              <a:buChar char="§"/>
              <a:defRPr/>
            </a:pPr>
            <a:r>
              <a:rPr lang="tr-TR" sz="2000" dirty="0"/>
              <a:t>Belgelerin Haksız Kullanımı, Haksız Lisans ve Sahtecilik </a:t>
            </a:r>
          </a:p>
          <a:p>
            <a:pPr marL="342900" lvl="1" indent="-342900" defTabSz="933450">
              <a:lnSpc>
                <a:spcPct val="90000"/>
              </a:lnSpc>
              <a:spcAft>
                <a:spcPct val="15000"/>
              </a:spcAft>
              <a:buFont typeface="Wingdings" panose="05000000000000000000" pitchFamily="2" charset="2"/>
              <a:buChar char="§"/>
              <a:defRPr/>
            </a:pPr>
            <a:r>
              <a:rPr lang="tr-TR" sz="2000" dirty="0"/>
              <a:t>Milli Müsabakaya Katılmamak</a:t>
            </a:r>
          </a:p>
          <a:p>
            <a:pPr marL="342900" lvl="1" indent="-342900" defTabSz="933450">
              <a:lnSpc>
                <a:spcPct val="90000"/>
              </a:lnSpc>
              <a:spcAft>
                <a:spcPct val="15000"/>
              </a:spcAft>
              <a:buFont typeface="Wingdings" panose="05000000000000000000" pitchFamily="2" charset="2"/>
              <a:buChar char="§"/>
              <a:defRPr/>
            </a:pPr>
            <a:r>
              <a:rPr lang="tr-TR" sz="2000" dirty="0"/>
              <a:t>Saha Olayları, Çirkin ve Kötü Tezahürat </a:t>
            </a:r>
          </a:p>
          <a:p>
            <a:pPr marL="342900" lvl="1" indent="-342900" defTabSz="933450">
              <a:lnSpc>
                <a:spcPct val="90000"/>
              </a:lnSpc>
              <a:spcAft>
                <a:spcPct val="15000"/>
              </a:spcAft>
              <a:buFont typeface="Wingdings" panose="05000000000000000000" pitchFamily="2" charset="2"/>
              <a:buChar char="§"/>
              <a:defRPr/>
            </a:pPr>
            <a:r>
              <a:rPr lang="tr-TR" sz="2000" dirty="0"/>
              <a:t>Doping</a:t>
            </a:r>
            <a:endParaRPr lang="tr-TR" sz="2000" dirty="0">
              <a:solidFill>
                <a:srgbClr val="031729"/>
              </a:solidFill>
            </a:endParaRPr>
          </a:p>
          <a:p>
            <a:pPr marL="0" indent="0" algn="just">
              <a:buFont typeface="Arial" panose="020B0604020202020204" pitchFamily="34" charset="0"/>
              <a:buNone/>
              <a:defRPr/>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57351"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D51521F-9504-49D1-9C35-2AB2D9CD7F72}" type="slidenum">
              <a:rPr lang="tr-TR" altLang="tr-TR" sz="1800" smtClean="0"/>
              <a:pPr>
                <a:spcBef>
                  <a:spcPct val="0"/>
                </a:spcBef>
                <a:buFontTx/>
                <a:buNone/>
              </a:pPr>
              <a:t>8</a:t>
            </a:fld>
            <a:endParaRPr lang="tr-TR" altLang="tr-TR" sz="1800"/>
          </a:p>
        </p:txBody>
      </p:sp>
    </p:spTree>
    <p:extLst>
      <p:ext uri="{BB962C8B-B14F-4D97-AF65-F5344CB8AC3E}">
        <p14:creationId xmlns:p14="http://schemas.microsoft.com/office/powerpoint/2010/main" val="265041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Unvan 3"/>
          <p:cNvSpPr>
            <a:spLocks noGrp="1"/>
          </p:cNvSpPr>
          <p:nvPr>
            <p:ph type="title"/>
          </p:nvPr>
        </p:nvSpPr>
        <p:spPr>
          <a:xfrm>
            <a:off x="250825" y="584200"/>
            <a:ext cx="8785225" cy="523875"/>
          </a:xfrm>
        </p:spPr>
        <p:txBody>
          <a:bodyPr>
            <a:spAutoFit/>
          </a:bodyPr>
          <a:lstStyle/>
          <a:p>
            <a:pPr algn="l"/>
            <a:r>
              <a:rPr lang="tr-TR" altLang="tr-TR" sz="2800" dirty="0">
                <a:latin typeface="Verdana" panose="020B0604030504040204" pitchFamily="34" charset="0"/>
                <a:ea typeface="Verdana" panose="020B0604030504040204" pitchFamily="34" charset="0"/>
                <a:cs typeface="Verdana" panose="020B0604030504040204" pitchFamily="34" charset="0"/>
              </a:rPr>
              <a:t>Sporun Yönetimine İlişkin Uyuşmazlıklar</a:t>
            </a:r>
          </a:p>
        </p:txBody>
      </p:sp>
      <p:sp>
        <p:nvSpPr>
          <p:cNvPr id="5" name="İçerik Yer Tutucusu 4"/>
          <p:cNvSpPr txBox="1">
            <a:spLocks noGrp="1"/>
          </p:cNvSpPr>
          <p:nvPr>
            <p:ph idx="1"/>
          </p:nvPr>
        </p:nvSpPr>
        <p:spPr>
          <a:xfrm>
            <a:off x="611560" y="1680829"/>
            <a:ext cx="8229600" cy="4598182"/>
          </a:xfrm>
        </p:spPr>
        <p:txBody>
          <a:bodyPr>
            <a:spAutoFit/>
          </a:bodyPr>
          <a:lstStyle/>
          <a:p>
            <a:pPr algn="just">
              <a:spcBef>
                <a:spcPct val="0"/>
              </a:spcBef>
              <a:buFontTx/>
              <a:buNone/>
            </a:pPr>
            <a:r>
              <a:rPr lang="tr-TR" sz="1800" dirty="0"/>
              <a:t>     Spor faaliyetlerinin yetkili kurumlar tarafından yürütülmesi sırasında ortaya çıkan uyuşmazlıklardır.</a:t>
            </a:r>
          </a:p>
          <a:p>
            <a:pPr marL="342900" lvl="1" indent="-342900" defTabSz="933450">
              <a:lnSpc>
                <a:spcPct val="90000"/>
              </a:lnSpc>
              <a:spcAft>
                <a:spcPct val="15000"/>
              </a:spcAft>
              <a:buFont typeface="Wingdings" panose="05000000000000000000" pitchFamily="2" charset="2"/>
              <a:buChar char="§"/>
              <a:defRPr/>
            </a:pPr>
            <a:r>
              <a:rPr lang="tr-TR" sz="1800" dirty="0"/>
              <a:t>Genel Kurul Toplantılarına İlişkin Uyuşmazlıklar </a:t>
            </a:r>
          </a:p>
          <a:p>
            <a:pPr marL="342900" lvl="1" indent="-342900" defTabSz="933450">
              <a:lnSpc>
                <a:spcPct val="90000"/>
              </a:lnSpc>
              <a:spcAft>
                <a:spcPct val="15000"/>
              </a:spcAft>
              <a:buFont typeface="Wingdings" panose="05000000000000000000" pitchFamily="2" charset="2"/>
              <a:buChar char="§"/>
              <a:defRPr/>
            </a:pPr>
            <a:r>
              <a:rPr lang="tr-TR" sz="1800" dirty="0"/>
              <a:t>Spor Disiplin Yönetmeliği Uyarınca Cezalandırma İşlemi</a:t>
            </a:r>
          </a:p>
          <a:p>
            <a:pPr marL="342900" lvl="1" indent="-342900" defTabSz="933450">
              <a:lnSpc>
                <a:spcPct val="90000"/>
              </a:lnSpc>
              <a:spcAft>
                <a:spcPct val="15000"/>
              </a:spcAft>
              <a:buFont typeface="Wingdings" panose="05000000000000000000" pitchFamily="2" charset="2"/>
              <a:buChar char="§"/>
              <a:defRPr/>
            </a:pPr>
            <a:r>
              <a:rPr lang="tr-TR" sz="1800" dirty="0"/>
              <a:t>Müsabaka Kural Hatası </a:t>
            </a:r>
          </a:p>
          <a:p>
            <a:pPr marL="342900" lvl="1" indent="-342900" defTabSz="933450">
              <a:lnSpc>
                <a:spcPct val="90000"/>
              </a:lnSpc>
              <a:spcAft>
                <a:spcPct val="15000"/>
              </a:spcAft>
              <a:buFont typeface="Wingdings" panose="05000000000000000000" pitchFamily="2" charset="2"/>
              <a:buChar char="§"/>
              <a:defRPr/>
            </a:pPr>
            <a:r>
              <a:rPr lang="tr-TR" sz="1800" dirty="0"/>
              <a:t>Sözleşme, Transfer Ücreti ve Transfer İşlemi</a:t>
            </a:r>
          </a:p>
          <a:p>
            <a:pPr marL="342900" lvl="1" indent="-342900" defTabSz="933450">
              <a:lnSpc>
                <a:spcPct val="90000"/>
              </a:lnSpc>
              <a:spcAft>
                <a:spcPct val="15000"/>
              </a:spcAft>
              <a:buFont typeface="Wingdings" panose="05000000000000000000" pitchFamily="2" charset="2"/>
              <a:buChar char="§"/>
              <a:defRPr/>
            </a:pPr>
            <a:r>
              <a:rPr lang="tr-TR" sz="1800" dirty="0"/>
              <a:t>İzinsiz Sportif Faaliyet</a:t>
            </a:r>
          </a:p>
          <a:p>
            <a:pPr marL="342900" lvl="1" indent="-342900" defTabSz="933450">
              <a:lnSpc>
                <a:spcPct val="90000"/>
              </a:lnSpc>
              <a:spcAft>
                <a:spcPct val="15000"/>
              </a:spcAft>
              <a:buFont typeface="Wingdings" panose="05000000000000000000" pitchFamily="2" charset="2"/>
              <a:buChar char="§"/>
              <a:defRPr/>
            </a:pPr>
            <a:r>
              <a:rPr lang="tr-TR" sz="1800" dirty="0"/>
              <a:t>Federasyon Talimat Değişikliği İptali </a:t>
            </a:r>
          </a:p>
          <a:p>
            <a:pPr marL="342900" lvl="1" indent="-342900" defTabSz="933450">
              <a:lnSpc>
                <a:spcPct val="90000"/>
              </a:lnSpc>
              <a:spcAft>
                <a:spcPct val="15000"/>
              </a:spcAft>
              <a:buFont typeface="Wingdings" panose="05000000000000000000" pitchFamily="2" charset="2"/>
              <a:buChar char="§"/>
              <a:defRPr/>
            </a:pPr>
            <a:r>
              <a:rPr lang="tr-TR" sz="1800" dirty="0"/>
              <a:t>Yönetim Kurulu Kararı İptali</a:t>
            </a:r>
          </a:p>
          <a:p>
            <a:pPr marL="342900" lvl="1" indent="-342900" defTabSz="933450">
              <a:lnSpc>
                <a:spcPct val="90000"/>
              </a:lnSpc>
              <a:spcAft>
                <a:spcPct val="15000"/>
              </a:spcAft>
              <a:buFont typeface="Wingdings" panose="05000000000000000000" pitchFamily="2" charset="2"/>
              <a:buChar char="§"/>
              <a:defRPr/>
            </a:pPr>
            <a:r>
              <a:rPr lang="tr-TR" sz="1800" dirty="0"/>
              <a:t>Federasyon-Bakanlık Uyuşmazlığı</a:t>
            </a:r>
            <a:endParaRPr lang="tr-TR" altLang="tr-TR" sz="1800" dirty="0"/>
          </a:p>
          <a:p>
            <a:pPr marL="0" indent="0" algn="just">
              <a:buFont typeface="Arial" panose="020B0604020202020204" pitchFamily="34" charset="0"/>
              <a:buNone/>
              <a:defRPr/>
            </a:pPr>
            <a:r>
              <a:rPr lang="tr-TR" sz="1800" dirty="0"/>
              <a:t> </a:t>
            </a:r>
          </a:p>
          <a:p>
            <a:pPr marL="0" indent="0" algn="just">
              <a:buFont typeface="Arial" panose="020B0604020202020204" pitchFamily="34" charset="0"/>
              <a:buNone/>
              <a:defRPr/>
            </a:pPr>
            <a:r>
              <a:rPr lang="tr-TR" sz="1800" dirty="0"/>
              <a:t>     				</a:t>
            </a:r>
          </a:p>
          <a:p>
            <a:pPr algn="just">
              <a:defRPr/>
            </a:pPr>
            <a:endParaRPr lang="tr-TR" sz="1400" dirty="0"/>
          </a:p>
          <a:p>
            <a:pPr marL="0" indent="0" algn="just">
              <a:buFont typeface="Arial" panose="020B0604020202020204" pitchFamily="34" charset="0"/>
              <a:buNone/>
              <a:defRPr/>
            </a:pPr>
            <a:endParaRPr lang="tr-TR" altLang="tr-TR" sz="1400" dirty="0">
              <a:latin typeface="Verdana" panose="020B0604030504040204" pitchFamily="34" charset="0"/>
              <a:ea typeface="Verdana" panose="020B0604030504040204" pitchFamily="34" charset="0"/>
              <a:cs typeface="Verdana" panose="020B0604030504040204" pitchFamily="34" charset="0"/>
            </a:endParaRPr>
          </a:p>
        </p:txBody>
      </p:sp>
      <p:sp>
        <p:nvSpPr>
          <p:cNvPr id="81927" name="Slayt Numarası Yer Tutucus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A32FBA-A98A-48C4-8149-B979419B39BF}" type="slidenum">
              <a:rPr lang="tr-TR" altLang="tr-TR" sz="1800" smtClean="0"/>
              <a:pPr>
                <a:spcBef>
                  <a:spcPct val="0"/>
                </a:spcBef>
                <a:buFontTx/>
                <a:buNone/>
              </a:pPr>
              <a:t>9</a:t>
            </a:fld>
            <a:endParaRPr lang="tr-TR" altLang="tr-TR" sz="180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11068</TotalTime>
  <Words>946</Words>
  <Application>Microsoft Office PowerPoint</Application>
  <PresentationFormat>Ekran Gösterisi (4:3)</PresentationFormat>
  <Paragraphs>337</Paragraphs>
  <Slides>9</Slides>
  <Notes>6</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Times New Roman</vt:lpstr>
      <vt:lpstr>Verdana</vt:lpstr>
      <vt:lpstr>Wingdings</vt:lpstr>
      <vt:lpstr>Ofis Teması</vt:lpstr>
      <vt:lpstr>Özel Hukuktan Doğan Uyuşmazlık Türleri</vt:lpstr>
      <vt:lpstr>Özel Hukuktan Doğan Uyuşmazlık Türleri</vt:lpstr>
      <vt:lpstr>Kamu Hukukundan Doğan Uyuşmazlık Türleri</vt:lpstr>
      <vt:lpstr>Kamu Hukukundan Doğan Uyuşmazlık Türleri</vt:lpstr>
      <vt:lpstr>      Sporun Disiplinine ve Yönetimine    İlişkin  Uyuşmazlıklar</vt:lpstr>
      <vt:lpstr>PowerPoint Sunusu</vt:lpstr>
      <vt:lpstr>PowerPoint Sunusu</vt:lpstr>
      <vt:lpstr>Sporun Disiplinine İlişkin Uyuşmazlıklar</vt:lpstr>
      <vt:lpstr>Sporun Yönetimine İlişkin Uyuşmazlıklar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Toshıba</dc:creator>
  <cp:lastModifiedBy>oğuz özbek</cp:lastModifiedBy>
  <cp:revision>798</cp:revision>
  <dcterms:created xsi:type="dcterms:W3CDTF">2015-10-05T13:38:59Z</dcterms:created>
  <dcterms:modified xsi:type="dcterms:W3CDTF">2022-04-08T18:58:21Z</dcterms:modified>
</cp:coreProperties>
</file>