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6" r:id="rId1"/>
    <p:sldMasterId id="214748422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dicanau@gmail.com" initials="h" lastIdx="1" clrIdx="0">
    <p:extLst>
      <p:ext uri="{19B8F6BF-5375-455C-9EA6-DF929625EA0E}">
        <p15:presenceInfo xmlns:p15="http://schemas.microsoft.com/office/powerpoint/2012/main" userId="509db8cdeb9016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8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D47C1BB8-020D-4386-8ED7-2B6C770C5F66}" type="datetimeFigureOut">
              <a:rPr lang="tr-TR" smtClean="0"/>
              <a:t>29 Mar 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92526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2356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8345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542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415341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düzenlemek için tıklayın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düzenlemek için tıklayın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47C1BB8-020D-4386-8ED7-2B6C770C5F66}" type="datetimeFigureOut">
              <a:rPr lang="tr-TR" smtClean="0"/>
              <a:t>29 Mar 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05795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47C1BB8-020D-4386-8ED7-2B6C770C5F66}" type="datetimeFigureOut">
              <a:rPr lang="tr-TR" smtClean="0"/>
              <a:t>29 Mar 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49030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84333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737795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70133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33029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1562694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308572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321815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47C1BB8-020D-4386-8ED7-2B6C770C5F66}" type="datetimeFigureOut">
              <a:rPr lang="tr-TR" smtClean="0"/>
              <a:t>29 Mar 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1025902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47C1BB8-020D-4386-8ED7-2B6C770C5F66}" type="datetimeFigureOut">
              <a:rPr lang="tr-TR" smtClean="0"/>
              <a:t>29 Mar 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4172367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C1BB8-020D-4386-8ED7-2B6C770C5F66}" type="datetimeFigureOut">
              <a:rPr lang="tr-TR" smtClean="0"/>
              <a:t>29 Mar 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961962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1047164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Tree>
    <p:extLst>
      <p:ext uri="{BB962C8B-B14F-4D97-AF65-F5344CB8AC3E}">
        <p14:creationId xmlns:p14="http://schemas.microsoft.com/office/powerpoint/2010/main" val="185252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09312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4668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90380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tr-TR"/>
              <a:t>Asıl başlık stilini düzenlemek için tıklayın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6774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849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387929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503205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47C1BB8-020D-4386-8ED7-2B6C770C5F66}" type="datetimeFigureOut">
              <a:rPr lang="tr-TR" smtClean="0"/>
              <a:t>29 Mar 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48127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7477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20000" y="2505075"/>
            <a:ext cx="5025216"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tr-TR"/>
              <a:t>Asıl metin stillerini düzenlemek için tıklayın</a:t>
            </a:r>
          </a:p>
        </p:txBody>
      </p:sp>
      <p:sp>
        <p:nvSpPr>
          <p:cNvPr id="6" name="Content Placeholder 5"/>
          <p:cNvSpPr>
            <a:spLocks noGrp="1"/>
          </p:cNvSpPr>
          <p:nvPr>
            <p:ph sz="quarter" idx="4"/>
          </p:nvPr>
        </p:nvSpPr>
        <p:spPr>
          <a:xfrm>
            <a:off x="6319840" y="2505075"/>
            <a:ext cx="503554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47C1BB8-020D-4386-8ED7-2B6C770C5F66}" type="datetimeFigureOut">
              <a:rPr lang="tr-TR" smtClean="0"/>
              <a:t>29 Mar 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136689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47C1BB8-020D-4386-8ED7-2B6C770C5F66}" type="datetimeFigureOut">
              <a:rPr lang="tr-TR" smtClean="0"/>
              <a:t>29 Mar 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15853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C1BB8-020D-4386-8ED7-2B6C770C5F66}" type="datetimeFigureOut">
              <a:rPr lang="tr-TR" smtClean="0"/>
              <a:t>29 Mar 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302905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5365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47C1BB8-020D-4386-8ED7-2B6C770C5F66}" type="datetimeFigureOut">
              <a:rPr lang="tr-TR" smtClean="0"/>
              <a:t>29 Mar 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132953-5222-4B70-90CD-070172DAFA55}" type="slidenum">
              <a:rPr lang="tr-TR" smtClean="0"/>
              <a:t>‹#›</a:t>
            </a:fld>
            <a:endParaRPr lang="tr-TR"/>
          </a:p>
        </p:txBody>
      </p:sp>
    </p:spTree>
    <p:extLst>
      <p:ext uri="{BB962C8B-B14F-4D97-AF65-F5344CB8AC3E}">
        <p14:creationId xmlns:p14="http://schemas.microsoft.com/office/powerpoint/2010/main" val="227649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47C1BB8-020D-4386-8ED7-2B6C770C5F66}" type="datetimeFigureOut">
              <a:rPr lang="tr-TR" smtClean="0"/>
              <a:t>29 Mar 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132953-5222-4B70-90CD-070172DAFA55}" type="slidenum">
              <a:rPr lang="tr-TR" smtClean="0"/>
              <a:t>‹#›</a:t>
            </a:fld>
            <a:endParaRPr lang="tr-TR"/>
          </a:p>
        </p:txBody>
      </p:sp>
    </p:spTree>
    <p:extLst>
      <p:ext uri="{BB962C8B-B14F-4D97-AF65-F5344CB8AC3E}">
        <p14:creationId xmlns:p14="http://schemas.microsoft.com/office/powerpoint/2010/main" val="1598493452"/>
      </p:ext>
    </p:extLst>
  </p:cSld>
  <p:clrMap bg1="dk1" tx1="lt1" bg2="dk2"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7C1BB8-020D-4386-8ED7-2B6C770C5F66}" type="datetimeFigureOut">
              <a:rPr lang="tr-TR" smtClean="0"/>
              <a:t>29 Mar 2021</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132953-5222-4B70-90CD-070172DAFA55}" type="slidenum">
              <a:rPr lang="tr-TR" smtClean="0"/>
              <a:t>‹#›</a:t>
            </a:fld>
            <a:endParaRPr lang="tr-TR"/>
          </a:p>
        </p:txBody>
      </p:sp>
    </p:spTree>
    <p:extLst>
      <p:ext uri="{BB962C8B-B14F-4D97-AF65-F5344CB8AC3E}">
        <p14:creationId xmlns:p14="http://schemas.microsoft.com/office/powerpoint/2010/main" val="3917032834"/>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7540">
              <a:srgbClr val="F1F1F1"/>
            </a:gs>
            <a:gs pos="44000">
              <a:schemeClr val="bg2">
                <a:tint val="97000"/>
                <a:hueMod val="92000"/>
                <a:satMod val="169000"/>
                <a:lumMod val="164000"/>
              </a:schemeClr>
            </a:gs>
            <a:gs pos="8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89BB04-E7A2-46ED-8E3F-10ED96F7A7F3}"/>
              </a:ext>
            </a:extLst>
          </p:cNvPr>
          <p:cNvSpPr>
            <a:spLocks noGrp="1"/>
          </p:cNvSpPr>
          <p:nvPr>
            <p:ph type="ctrTitle"/>
          </p:nvPr>
        </p:nvSpPr>
        <p:spPr>
          <a:xfrm>
            <a:off x="1446245" y="192142"/>
            <a:ext cx="6913984" cy="1434150"/>
          </a:xfrm>
        </p:spPr>
        <p:txBody>
          <a:bodyPr>
            <a:normAutofit/>
          </a:bodyPr>
          <a:lstStyle/>
          <a:p>
            <a:r>
              <a:rPr lang="tr-TR" sz="7200" dirty="0">
                <a:solidFill>
                  <a:srgbClr val="0070C0"/>
                </a:solidFill>
              </a:rPr>
              <a:t>SATIŞ YÖNETİMİ</a:t>
            </a:r>
          </a:p>
        </p:txBody>
      </p:sp>
      <p:pic>
        <p:nvPicPr>
          <p:cNvPr id="1026" name="Picture 2" descr="ERP Satış Yönetimi | Model ERP">
            <a:extLst>
              <a:ext uri="{FF2B5EF4-FFF2-40B4-BE49-F238E27FC236}">
                <a16:creationId xmlns:a16="http://schemas.microsoft.com/office/drawing/2014/main" id="{8FBE030B-D06B-4FB3-B7E4-16011A7E4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5" y="1428840"/>
            <a:ext cx="7688424" cy="559158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8C833B89-2C0E-4F83-913D-3BDDF51DD6F4}"/>
              </a:ext>
            </a:extLst>
          </p:cNvPr>
          <p:cNvSpPr txBox="1"/>
          <p:nvPr/>
        </p:nvSpPr>
        <p:spPr>
          <a:xfrm>
            <a:off x="9521579" y="6075680"/>
            <a:ext cx="2670421" cy="646331"/>
          </a:xfrm>
          <a:prstGeom prst="rect">
            <a:avLst/>
          </a:prstGeom>
          <a:noFill/>
        </p:spPr>
        <p:txBody>
          <a:bodyPr wrap="square" rtlCol="0">
            <a:spAutoFit/>
          </a:bodyPr>
          <a:lstStyle/>
          <a:p>
            <a:r>
              <a:rPr lang="tr-TR" dirty="0"/>
              <a:t>Hamdi Can Aktay	</a:t>
            </a:r>
          </a:p>
          <a:p>
            <a:r>
              <a:rPr lang="tr-TR" dirty="0"/>
              <a:t>		17030007</a:t>
            </a:r>
          </a:p>
        </p:txBody>
      </p:sp>
    </p:spTree>
    <p:extLst>
      <p:ext uri="{BB962C8B-B14F-4D97-AF65-F5344CB8AC3E}">
        <p14:creationId xmlns:p14="http://schemas.microsoft.com/office/powerpoint/2010/main" val="254806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996B2D4-6794-4A6D-B0FC-764A501D593F}"/>
              </a:ext>
            </a:extLst>
          </p:cNvPr>
          <p:cNvSpPr txBox="1"/>
          <p:nvPr/>
        </p:nvSpPr>
        <p:spPr>
          <a:xfrm>
            <a:off x="802640" y="1263640"/>
            <a:ext cx="10038080" cy="3693319"/>
          </a:xfrm>
          <a:prstGeom prst="rect">
            <a:avLst/>
          </a:prstGeom>
          <a:noFill/>
        </p:spPr>
        <p:txBody>
          <a:bodyPr wrap="square">
            <a:spAutoFit/>
          </a:bodyPr>
          <a:lstStyle/>
          <a:p>
            <a:r>
              <a:rPr lang="tr-TR" sz="2400" dirty="0">
                <a:solidFill>
                  <a:schemeClr val="accent5">
                    <a:lumMod val="50000"/>
                  </a:schemeClr>
                </a:solidFill>
              </a:rPr>
              <a:t>Planlama</a:t>
            </a:r>
          </a:p>
          <a:p>
            <a:r>
              <a:rPr lang="tr-TR" dirty="0"/>
              <a:t>	Firmanın amaçlarına ulaşabilmesi için belirli bir zaman süreci içinde, satış bölümünün hedeflerinin belirlenmesi, satış politikalarının oluşturulması ve kararlaştırılmasıdır. </a:t>
            </a:r>
          </a:p>
          <a:p>
            <a:endParaRPr lang="tr-TR" dirty="0"/>
          </a:p>
          <a:p>
            <a:r>
              <a:rPr lang="tr-TR" dirty="0"/>
              <a:t> </a:t>
            </a:r>
            <a:r>
              <a:rPr lang="tr-TR" sz="2400" dirty="0">
                <a:solidFill>
                  <a:schemeClr val="accent5">
                    <a:lumMod val="50000"/>
                  </a:schemeClr>
                </a:solidFill>
              </a:rPr>
              <a:t>Örgütleme</a:t>
            </a:r>
          </a:p>
          <a:p>
            <a:r>
              <a:rPr lang="tr-TR" dirty="0"/>
              <a:t> 	Firmanın amaçlarına ulaşabilmesi için çalışma faaliyetlerinin tanımlanması, satıcılar arasında işbölümünün yapılması ve kontrol edilmesi için gerekli olan yönetim yapısının kurulmasıdır. Etkin ve verimli faaliyetlerin yürütülmesini sağlayacak bir organizasyon yapısının oluşturulması oldukça önemlidir.  </a:t>
            </a:r>
          </a:p>
          <a:p>
            <a:endParaRPr lang="tr-TR" dirty="0"/>
          </a:p>
          <a:p>
            <a:r>
              <a:rPr lang="tr-TR" sz="2400" dirty="0">
                <a:solidFill>
                  <a:schemeClr val="accent5">
                    <a:lumMod val="50000"/>
                  </a:schemeClr>
                </a:solidFill>
              </a:rPr>
              <a:t>Kadrolama</a:t>
            </a:r>
          </a:p>
          <a:p>
            <a:r>
              <a:rPr lang="tr-TR" dirty="0"/>
              <a:t> 	Satıcıların seçilmesi, işe alınması, eğitimi ve geliştirilmesi işlevidir. Satış görevlerini başaracak takımın kurulması ve takımın etkinliğinin geliştirilmesidir. </a:t>
            </a:r>
          </a:p>
        </p:txBody>
      </p:sp>
    </p:spTree>
    <p:extLst>
      <p:ext uri="{BB962C8B-B14F-4D97-AF65-F5344CB8AC3E}">
        <p14:creationId xmlns:p14="http://schemas.microsoft.com/office/powerpoint/2010/main" val="51539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F1804F0-7D2B-435A-9A18-79FC87C23C62}"/>
              </a:ext>
            </a:extLst>
          </p:cNvPr>
          <p:cNvSpPr>
            <a:spLocks noGrp="1"/>
          </p:cNvSpPr>
          <p:nvPr>
            <p:ph idx="1"/>
          </p:nvPr>
        </p:nvSpPr>
        <p:spPr>
          <a:xfrm>
            <a:off x="805040" y="460850"/>
            <a:ext cx="10233800" cy="6326030"/>
          </a:xfrm>
        </p:spPr>
        <p:txBody>
          <a:bodyPr>
            <a:noAutofit/>
          </a:bodyPr>
          <a:lstStyle/>
          <a:p>
            <a:r>
              <a:rPr lang="tr-TR" sz="2400" dirty="0">
                <a:solidFill>
                  <a:schemeClr val="accent5">
                    <a:lumMod val="50000"/>
                  </a:schemeClr>
                </a:solidFill>
              </a:rPr>
              <a:t>Koordinasyon </a:t>
            </a:r>
            <a:r>
              <a:rPr lang="tr-TR" sz="1400" dirty="0">
                <a:solidFill>
                  <a:schemeClr val="accent5">
                    <a:lumMod val="50000"/>
                  </a:schemeClr>
                </a:solidFill>
              </a:rPr>
              <a:t>veya</a:t>
            </a:r>
            <a:r>
              <a:rPr lang="tr-TR" sz="2400" dirty="0">
                <a:solidFill>
                  <a:schemeClr val="accent5">
                    <a:lumMod val="50000"/>
                  </a:schemeClr>
                </a:solidFill>
              </a:rPr>
              <a:t> eşgüdümleme</a:t>
            </a:r>
          </a:p>
          <a:p>
            <a:pPr marL="457200" lvl="1" indent="0">
              <a:buNone/>
            </a:pPr>
            <a:r>
              <a:rPr lang="tr-TR" sz="1600" dirty="0">
                <a:solidFill>
                  <a:schemeClr val="accent5">
                    <a:lumMod val="50000"/>
                  </a:schemeClr>
                </a:solidFill>
              </a:rPr>
              <a:t>	</a:t>
            </a:r>
            <a:r>
              <a:rPr lang="tr-TR" sz="2000" dirty="0"/>
              <a:t>Firmanın amaçlarına ulaşabilmesi için yöneticinin farklı işleri uyum içinde birleştirmesi ve ayarlaması sürecidir. Bu süreç tam bir iletişim sürecidir ve satış yönetiminin bütün fonksiyonlarıyla bağlantılı ve yakından ilgilidir. </a:t>
            </a:r>
          </a:p>
          <a:p>
            <a:r>
              <a:rPr lang="tr-TR" sz="2400" dirty="0">
                <a:solidFill>
                  <a:schemeClr val="accent5">
                    <a:lumMod val="50000"/>
                  </a:schemeClr>
                </a:solidFill>
              </a:rPr>
              <a:t>Yöneltme </a:t>
            </a:r>
            <a:r>
              <a:rPr lang="tr-TR" sz="1400" dirty="0">
                <a:solidFill>
                  <a:schemeClr val="accent5">
                    <a:lumMod val="50000"/>
                  </a:schemeClr>
                </a:solidFill>
              </a:rPr>
              <a:t>veya</a:t>
            </a:r>
            <a:r>
              <a:rPr lang="tr-TR" sz="2400" dirty="0">
                <a:solidFill>
                  <a:schemeClr val="accent5">
                    <a:lumMod val="50000"/>
                  </a:schemeClr>
                </a:solidFill>
              </a:rPr>
              <a:t> yönlendirme</a:t>
            </a:r>
          </a:p>
          <a:p>
            <a:pPr marL="457200" lvl="1" indent="0">
              <a:buNone/>
            </a:pPr>
            <a:r>
              <a:rPr lang="tr-TR" sz="1600" dirty="0"/>
              <a:t>	</a:t>
            </a:r>
            <a:r>
              <a:rPr lang="tr-TR" sz="2000" dirty="0"/>
              <a:t>Satıcıların başarılı olmasını sağlayacak olumlu yöntemlerin kullanılması, disiplin        sağlanması, satıcıların motive edilmesi ve onlara liderlik yapılmasıdır</a:t>
            </a:r>
            <a:r>
              <a:rPr lang="tr-TR" sz="1600" dirty="0"/>
              <a:t>.</a:t>
            </a:r>
          </a:p>
          <a:p>
            <a:r>
              <a:rPr lang="tr-TR" sz="2000" dirty="0"/>
              <a:t> </a:t>
            </a:r>
            <a:r>
              <a:rPr lang="tr-TR" sz="2400" dirty="0">
                <a:solidFill>
                  <a:schemeClr val="accent5">
                    <a:lumMod val="50000"/>
                  </a:schemeClr>
                </a:solidFill>
              </a:rPr>
              <a:t>Kontrol</a:t>
            </a:r>
          </a:p>
          <a:p>
            <a:pPr marL="0" indent="0">
              <a:buNone/>
            </a:pPr>
            <a:r>
              <a:rPr lang="tr-TR" sz="2000" dirty="0"/>
              <a:t>	Planlama sürecinde kararlaştırılan performans hedeflerine erişilmediyse gerekli önlemlerin alınması, hedeflere ulaşıldıysa aynı yöntemlerin uygulanmasının sürdürülmesidir. </a:t>
            </a:r>
          </a:p>
          <a:p>
            <a:r>
              <a:rPr lang="tr-TR" sz="2400" dirty="0">
                <a:solidFill>
                  <a:schemeClr val="accent5">
                    <a:lumMod val="50000"/>
                  </a:schemeClr>
                </a:solidFill>
              </a:rPr>
              <a:t>Analiz</a:t>
            </a:r>
          </a:p>
          <a:p>
            <a:pPr marL="0" indent="0">
              <a:buNone/>
            </a:pPr>
            <a:r>
              <a:rPr lang="tr-TR" sz="2000" dirty="0"/>
              <a:t>	Satıcıların raporlarının, firmanın iç satış kayıtlarının, pazar trendlerinin ve diğer çevresel faktörlerin incelenmesidir. Bu analiz sonuçlarına göre kararların alınması daha isabetli olacaktır. </a:t>
            </a:r>
          </a:p>
          <a:p>
            <a:r>
              <a:rPr lang="tr-TR" sz="2400" dirty="0">
                <a:solidFill>
                  <a:schemeClr val="accent5">
                    <a:lumMod val="50000"/>
                  </a:schemeClr>
                </a:solidFill>
              </a:rPr>
              <a:t>Yönetim</a:t>
            </a:r>
          </a:p>
          <a:p>
            <a:pPr marL="457200" lvl="1" indent="0">
              <a:buNone/>
            </a:pPr>
            <a:r>
              <a:rPr lang="tr-TR" sz="1600" dirty="0">
                <a:solidFill>
                  <a:schemeClr val="accent5">
                    <a:lumMod val="50000"/>
                  </a:schemeClr>
                </a:solidFill>
              </a:rPr>
              <a:t>	</a:t>
            </a:r>
            <a:r>
              <a:rPr lang="tr-TR" sz="2000" dirty="0"/>
              <a:t>Satış planı, programı ve politikalarının günlük olarak kontrolü ve geliştirilmesidir.</a:t>
            </a:r>
          </a:p>
        </p:txBody>
      </p:sp>
    </p:spTree>
    <p:extLst>
      <p:ext uri="{BB962C8B-B14F-4D97-AF65-F5344CB8AC3E}">
        <p14:creationId xmlns:p14="http://schemas.microsoft.com/office/powerpoint/2010/main" val="165114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EEC3E1-320A-43A8-A44F-D8A641F90947}"/>
              </a:ext>
            </a:extLst>
          </p:cNvPr>
          <p:cNvSpPr>
            <a:spLocks noGrp="1"/>
          </p:cNvSpPr>
          <p:nvPr>
            <p:ph type="title"/>
          </p:nvPr>
        </p:nvSpPr>
        <p:spPr/>
        <p:txBody>
          <a:bodyPr/>
          <a:lstStyle/>
          <a:p>
            <a:r>
              <a:rPr lang="tr-TR" dirty="0">
                <a:solidFill>
                  <a:schemeClr val="tx1"/>
                </a:solidFill>
              </a:rPr>
              <a:t>KAYNAKÇA</a:t>
            </a:r>
          </a:p>
        </p:txBody>
      </p:sp>
      <p:sp>
        <p:nvSpPr>
          <p:cNvPr id="3" name="İçerik Yer Tutucusu 2">
            <a:extLst>
              <a:ext uri="{FF2B5EF4-FFF2-40B4-BE49-F238E27FC236}">
                <a16:creationId xmlns:a16="http://schemas.microsoft.com/office/drawing/2014/main" id="{98773326-9AB1-428E-B547-D6285F1DFB76}"/>
              </a:ext>
            </a:extLst>
          </p:cNvPr>
          <p:cNvSpPr>
            <a:spLocks noGrp="1"/>
          </p:cNvSpPr>
          <p:nvPr>
            <p:ph idx="1"/>
          </p:nvPr>
        </p:nvSpPr>
        <p:spPr/>
        <p:txBody>
          <a:bodyPr/>
          <a:lstStyle/>
          <a:p>
            <a:r>
              <a:rPr lang="tr-TR" sz="1800" dirty="0">
                <a:effectLst/>
                <a:latin typeface="Calibri" panose="020F0502020204030204" pitchFamily="34" charset="0"/>
                <a:ea typeface="Calibri" panose="020F0502020204030204" pitchFamily="34" charset="0"/>
                <a:cs typeface="Times New Roman" panose="02020603050405020304" pitchFamily="18" charset="0"/>
              </a:rPr>
              <a:t>Prof. Dr. Abdullah OKUMUŞ (2013), </a:t>
            </a:r>
            <a:r>
              <a:rPr lang="tr-TR" sz="1800" i="1" dirty="0">
                <a:effectLst/>
                <a:latin typeface="Calibri" panose="020F0502020204030204" pitchFamily="34" charset="0"/>
                <a:ea typeface="Calibri" panose="020F0502020204030204" pitchFamily="34" charset="0"/>
                <a:cs typeface="Times New Roman" panose="02020603050405020304" pitchFamily="18" charset="0"/>
              </a:rPr>
              <a:t>Profesyonel Satış Yönetimi, </a:t>
            </a:r>
            <a:r>
              <a:rPr lang="tr-TR" sz="1800" dirty="0">
                <a:effectLst/>
                <a:latin typeface="Calibri" panose="020F0502020204030204" pitchFamily="34" charset="0"/>
                <a:ea typeface="Calibri" panose="020F0502020204030204" pitchFamily="34" charset="0"/>
                <a:cs typeface="Times New Roman" panose="02020603050405020304" pitchFamily="18" charset="0"/>
              </a:rPr>
              <a:t>İSTANBUL ÜNİVERSİTESİ AÇIK VE UZAKTAN EĞİTİM FAKÜLTESİ (12-28)</a:t>
            </a:r>
          </a:p>
          <a:p>
            <a:endParaRPr lang="tr-TR" dirty="0"/>
          </a:p>
        </p:txBody>
      </p:sp>
    </p:spTree>
    <p:extLst>
      <p:ext uri="{BB962C8B-B14F-4D97-AF65-F5344CB8AC3E}">
        <p14:creationId xmlns:p14="http://schemas.microsoft.com/office/powerpoint/2010/main" val="142681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CB06D1-43D4-4EA3-88A7-01C7B6E6A5A6}"/>
              </a:ext>
            </a:extLst>
          </p:cNvPr>
          <p:cNvSpPr>
            <a:spLocks noGrp="1"/>
          </p:cNvSpPr>
          <p:nvPr>
            <p:ph type="title"/>
          </p:nvPr>
        </p:nvSpPr>
        <p:spPr>
          <a:xfrm>
            <a:off x="0" y="0"/>
            <a:ext cx="4274976" cy="1325563"/>
          </a:xfrm>
        </p:spPr>
        <p:txBody>
          <a:bodyPr>
            <a:normAutofit/>
          </a:bodyPr>
          <a:lstStyle/>
          <a:p>
            <a:r>
              <a:rPr lang="tr-TR" sz="4800" dirty="0">
                <a:solidFill>
                  <a:schemeClr val="accent3">
                    <a:lumMod val="75000"/>
                  </a:schemeClr>
                </a:solidFill>
              </a:rPr>
              <a:t>Sorular</a:t>
            </a:r>
          </a:p>
        </p:txBody>
      </p:sp>
      <p:sp>
        <p:nvSpPr>
          <p:cNvPr id="3" name="İçerik Yer Tutucusu 2">
            <a:extLst>
              <a:ext uri="{FF2B5EF4-FFF2-40B4-BE49-F238E27FC236}">
                <a16:creationId xmlns:a16="http://schemas.microsoft.com/office/drawing/2014/main" id="{843EAF0A-0A17-42E9-9E02-B2C2E1CAF513}"/>
              </a:ext>
            </a:extLst>
          </p:cNvPr>
          <p:cNvSpPr>
            <a:spLocks noGrp="1"/>
          </p:cNvSpPr>
          <p:nvPr>
            <p:ph idx="1"/>
          </p:nvPr>
        </p:nvSpPr>
        <p:spPr>
          <a:xfrm>
            <a:off x="1633184" y="3429000"/>
            <a:ext cx="6978971" cy="2811691"/>
          </a:xfrm>
        </p:spPr>
        <p:txBody>
          <a:bodyPr>
            <a:normAutofit/>
          </a:bodyPr>
          <a:lstStyle/>
          <a:p>
            <a:pPr marL="0" indent="0">
              <a:buNone/>
            </a:pPr>
            <a:r>
              <a:rPr lang="tr-TR" sz="2000" dirty="0">
                <a:solidFill>
                  <a:schemeClr val="tx1"/>
                </a:solidFill>
              </a:rPr>
              <a:t>Yukarıdaki ifadelerden hangisi satış yönetimi amaçlarının arasında olduğu söylenebilir?</a:t>
            </a:r>
          </a:p>
          <a:p>
            <a:pPr marL="0" indent="0">
              <a:buNone/>
            </a:pPr>
            <a:r>
              <a:rPr lang="tr-TR" sz="2000" dirty="0">
                <a:solidFill>
                  <a:schemeClr val="tx1"/>
                </a:solidFill>
              </a:rPr>
              <a:t>A- I ve II</a:t>
            </a:r>
          </a:p>
          <a:p>
            <a:pPr marL="0" indent="0">
              <a:buNone/>
            </a:pPr>
            <a:r>
              <a:rPr lang="tr-TR" sz="2000" dirty="0">
                <a:solidFill>
                  <a:schemeClr val="tx1"/>
                </a:solidFill>
              </a:rPr>
              <a:t>B- Yalnız I</a:t>
            </a:r>
          </a:p>
          <a:p>
            <a:pPr marL="0" indent="0">
              <a:buNone/>
            </a:pPr>
            <a:r>
              <a:rPr lang="tr-TR" sz="2000" dirty="0">
                <a:solidFill>
                  <a:schemeClr val="tx1"/>
                </a:solidFill>
              </a:rPr>
              <a:t>C- Yalnız II</a:t>
            </a:r>
          </a:p>
          <a:p>
            <a:pPr marL="0" indent="0">
              <a:buNone/>
            </a:pPr>
            <a:r>
              <a:rPr lang="tr-TR" sz="2000" dirty="0">
                <a:solidFill>
                  <a:schemeClr val="tx1"/>
                </a:solidFill>
              </a:rPr>
              <a:t>D- I ve III</a:t>
            </a:r>
          </a:p>
          <a:p>
            <a:pPr marL="0" indent="0">
              <a:buNone/>
            </a:pPr>
            <a:r>
              <a:rPr lang="tr-TR" sz="2000" dirty="0">
                <a:solidFill>
                  <a:schemeClr val="tx1"/>
                </a:solidFill>
              </a:rPr>
              <a:t>E- I, II ve III</a:t>
            </a:r>
          </a:p>
        </p:txBody>
      </p:sp>
      <p:sp>
        <p:nvSpPr>
          <p:cNvPr id="7" name="Metin kutusu 6">
            <a:extLst>
              <a:ext uri="{FF2B5EF4-FFF2-40B4-BE49-F238E27FC236}">
                <a16:creationId xmlns:a16="http://schemas.microsoft.com/office/drawing/2014/main" id="{4EA43298-164C-4722-B656-F0971A706300}"/>
              </a:ext>
            </a:extLst>
          </p:cNvPr>
          <p:cNvSpPr txBox="1"/>
          <p:nvPr/>
        </p:nvSpPr>
        <p:spPr>
          <a:xfrm>
            <a:off x="1633184" y="2367257"/>
            <a:ext cx="6097554" cy="1477328"/>
          </a:xfrm>
          <a:prstGeom prst="rect">
            <a:avLst/>
          </a:prstGeom>
          <a:noFill/>
        </p:spPr>
        <p:txBody>
          <a:bodyPr wrap="square">
            <a:spAutoFit/>
          </a:bodyPr>
          <a:lstStyle/>
          <a:p>
            <a:r>
              <a:rPr lang="tr-TR" dirty="0"/>
              <a:t>I- Müşteri memnuniyetini sağlamak</a:t>
            </a:r>
          </a:p>
          <a:p>
            <a:r>
              <a:rPr lang="tr-TR" dirty="0"/>
              <a:t>II- Satışları arttırmak</a:t>
            </a:r>
          </a:p>
          <a:p>
            <a:r>
              <a:rPr lang="tr-TR" dirty="0"/>
              <a:t>III- Mevcut satışları sürdürmek,</a:t>
            </a:r>
          </a:p>
          <a:p>
            <a:endParaRPr lang="tr-TR" dirty="0"/>
          </a:p>
          <a:p>
            <a:endParaRPr lang="tr-TR" dirty="0"/>
          </a:p>
        </p:txBody>
      </p:sp>
    </p:spTree>
    <p:extLst>
      <p:ext uri="{BB962C8B-B14F-4D97-AF65-F5344CB8AC3E}">
        <p14:creationId xmlns:p14="http://schemas.microsoft.com/office/powerpoint/2010/main" val="399284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4127B1-8D5D-4A48-95C2-51D17898AB79}"/>
              </a:ext>
            </a:extLst>
          </p:cNvPr>
          <p:cNvSpPr>
            <a:spLocks noGrp="1"/>
          </p:cNvSpPr>
          <p:nvPr>
            <p:ph type="title"/>
          </p:nvPr>
        </p:nvSpPr>
        <p:spPr>
          <a:xfrm>
            <a:off x="0" y="0"/>
            <a:ext cx="2259563" cy="1325563"/>
          </a:xfrm>
        </p:spPr>
        <p:txBody>
          <a:bodyPr>
            <a:normAutofit/>
          </a:bodyPr>
          <a:lstStyle/>
          <a:p>
            <a:r>
              <a:rPr lang="tr-TR" sz="4800" dirty="0">
                <a:solidFill>
                  <a:schemeClr val="accent3">
                    <a:lumMod val="75000"/>
                  </a:schemeClr>
                </a:solidFill>
              </a:rPr>
              <a:t>Sorular</a:t>
            </a:r>
            <a:endParaRPr lang="tr-TR" sz="4800" dirty="0"/>
          </a:p>
        </p:txBody>
      </p:sp>
      <p:sp>
        <p:nvSpPr>
          <p:cNvPr id="3" name="İçerik Yer Tutucusu 2">
            <a:extLst>
              <a:ext uri="{FF2B5EF4-FFF2-40B4-BE49-F238E27FC236}">
                <a16:creationId xmlns:a16="http://schemas.microsoft.com/office/drawing/2014/main" id="{48C72C2B-AA35-47F0-B9D4-A937BAFEEC7C}"/>
              </a:ext>
            </a:extLst>
          </p:cNvPr>
          <p:cNvSpPr>
            <a:spLocks noGrp="1"/>
          </p:cNvSpPr>
          <p:nvPr>
            <p:ph idx="1"/>
          </p:nvPr>
        </p:nvSpPr>
        <p:spPr>
          <a:xfrm>
            <a:off x="1129781" y="3673086"/>
            <a:ext cx="9311624" cy="2886334"/>
          </a:xfrm>
        </p:spPr>
        <p:txBody>
          <a:bodyPr>
            <a:normAutofit/>
          </a:bodyPr>
          <a:lstStyle/>
          <a:p>
            <a:r>
              <a:rPr lang="tr-TR" sz="1800" dirty="0"/>
              <a:t>Firmaların amaçlarına ulaşabilmesi ve temel yönetim işlevlerini yerine getirebilmesi için satış yönetiminin sahip olması gereken fonksiyonlar yukardakilerden hangisi veya hangileridir?</a:t>
            </a:r>
          </a:p>
          <a:p>
            <a:pPr marL="0" indent="0">
              <a:buNone/>
            </a:pPr>
            <a:r>
              <a:rPr lang="tr-TR" sz="1800" dirty="0"/>
              <a:t>A- I, II, III</a:t>
            </a:r>
          </a:p>
          <a:p>
            <a:pPr marL="0" indent="0">
              <a:buNone/>
            </a:pPr>
            <a:r>
              <a:rPr lang="tr-TR" sz="1800" dirty="0"/>
              <a:t>B- II, III, IV</a:t>
            </a:r>
          </a:p>
          <a:p>
            <a:pPr marL="0" indent="0">
              <a:buNone/>
            </a:pPr>
            <a:r>
              <a:rPr lang="tr-TR" sz="1800" dirty="0"/>
              <a:t>C- III, IV, V</a:t>
            </a:r>
          </a:p>
          <a:p>
            <a:pPr marL="0" indent="0">
              <a:buNone/>
            </a:pPr>
            <a:r>
              <a:rPr lang="tr-TR" sz="1800" dirty="0"/>
              <a:t>D- Yalnızca II</a:t>
            </a:r>
          </a:p>
          <a:p>
            <a:pPr marL="0" indent="0">
              <a:buNone/>
            </a:pPr>
            <a:r>
              <a:rPr lang="tr-TR" sz="1800" dirty="0"/>
              <a:t>E- I,II, III, IV</a:t>
            </a:r>
          </a:p>
        </p:txBody>
      </p:sp>
      <p:sp>
        <p:nvSpPr>
          <p:cNvPr id="4" name="Metin kutusu 3">
            <a:extLst>
              <a:ext uri="{FF2B5EF4-FFF2-40B4-BE49-F238E27FC236}">
                <a16:creationId xmlns:a16="http://schemas.microsoft.com/office/drawing/2014/main" id="{A0BEECA8-21F0-433F-AB11-ACF5A3C71CCC}"/>
              </a:ext>
            </a:extLst>
          </p:cNvPr>
          <p:cNvSpPr txBox="1"/>
          <p:nvPr/>
        </p:nvSpPr>
        <p:spPr>
          <a:xfrm>
            <a:off x="1492898" y="1951672"/>
            <a:ext cx="7249886" cy="1477328"/>
          </a:xfrm>
          <a:prstGeom prst="rect">
            <a:avLst/>
          </a:prstGeom>
          <a:noFill/>
        </p:spPr>
        <p:txBody>
          <a:bodyPr wrap="square" rtlCol="0">
            <a:spAutoFit/>
          </a:bodyPr>
          <a:lstStyle/>
          <a:p>
            <a:r>
              <a:rPr lang="tr-TR" dirty="0"/>
              <a:t>I- Planlama</a:t>
            </a:r>
          </a:p>
          <a:p>
            <a:r>
              <a:rPr lang="tr-TR" dirty="0"/>
              <a:t>II- Koordinasyon</a:t>
            </a:r>
          </a:p>
          <a:p>
            <a:r>
              <a:rPr lang="tr-TR" dirty="0"/>
              <a:t>III- Analiz</a:t>
            </a:r>
          </a:p>
          <a:p>
            <a:r>
              <a:rPr lang="tr-TR" dirty="0"/>
              <a:t>IV- Değişim</a:t>
            </a:r>
          </a:p>
          <a:p>
            <a:r>
              <a:rPr lang="tr-TR"/>
              <a:t>V- Muhasebe</a:t>
            </a:r>
            <a:endParaRPr lang="tr-TR" dirty="0"/>
          </a:p>
        </p:txBody>
      </p:sp>
    </p:spTree>
    <p:extLst>
      <p:ext uri="{BB962C8B-B14F-4D97-AF65-F5344CB8AC3E}">
        <p14:creationId xmlns:p14="http://schemas.microsoft.com/office/powerpoint/2010/main" val="103375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23EB3974-D4EB-4E96-BE4C-94AD111D4119}"/>
              </a:ext>
            </a:extLst>
          </p:cNvPr>
          <p:cNvSpPr>
            <a:spLocks noGrp="1"/>
          </p:cNvSpPr>
          <p:nvPr>
            <p:ph type="title"/>
          </p:nvPr>
        </p:nvSpPr>
        <p:spPr>
          <a:xfrm>
            <a:off x="2686256" y="117185"/>
            <a:ext cx="4181075" cy="1282407"/>
          </a:xfrm>
        </p:spPr>
        <p:txBody>
          <a:bodyPr>
            <a:normAutofit/>
          </a:bodyPr>
          <a:lstStyle/>
          <a:p>
            <a:r>
              <a:rPr lang="tr-TR" sz="4400" dirty="0">
                <a:solidFill>
                  <a:schemeClr val="accent5">
                    <a:lumMod val="50000"/>
                  </a:schemeClr>
                </a:solidFill>
              </a:rPr>
              <a:t>Satış Nedir</a:t>
            </a:r>
          </a:p>
        </p:txBody>
      </p:sp>
      <p:pic>
        <p:nvPicPr>
          <p:cNvPr id="7" name="İçerik Yer Tutucusu 6">
            <a:extLst>
              <a:ext uri="{FF2B5EF4-FFF2-40B4-BE49-F238E27FC236}">
                <a16:creationId xmlns:a16="http://schemas.microsoft.com/office/drawing/2014/main" id="{2CFACACE-DA89-409B-8E9D-9FA8D270E21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9752" y="161118"/>
            <a:ext cx="1086565" cy="1525004"/>
          </a:xfrm>
        </p:spPr>
      </p:pic>
      <p:pic>
        <p:nvPicPr>
          <p:cNvPr id="2054" name="Picture 6" descr="Satış Yap - İpsizcambaz.com - Türkiye'nin En Büyük Online Pazar Yeri">
            <a:extLst>
              <a:ext uri="{FF2B5EF4-FFF2-40B4-BE49-F238E27FC236}">
                <a16:creationId xmlns:a16="http://schemas.microsoft.com/office/drawing/2014/main" id="{AB532E5A-C157-44D6-B3E2-4502A3DBE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612" y="2071396"/>
            <a:ext cx="2592472" cy="3342322"/>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a:extLst>
              <a:ext uri="{FF2B5EF4-FFF2-40B4-BE49-F238E27FC236}">
                <a16:creationId xmlns:a16="http://schemas.microsoft.com/office/drawing/2014/main" id="{583928AC-3E30-4034-B0A2-5C7D813B02DC}"/>
              </a:ext>
            </a:extLst>
          </p:cNvPr>
          <p:cNvSpPr txBox="1"/>
          <p:nvPr/>
        </p:nvSpPr>
        <p:spPr>
          <a:xfrm>
            <a:off x="1367922" y="1547349"/>
            <a:ext cx="7840046" cy="4801314"/>
          </a:xfrm>
          <a:prstGeom prst="rect">
            <a:avLst/>
          </a:prstGeom>
          <a:noFill/>
        </p:spPr>
        <p:txBody>
          <a:bodyPr wrap="square">
            <a:spAutoFit/>
          </a:bodyPr>
          <a:lstStyle/>
          <a:p>
            <a:pPr marL="285750" indent="-285750">
              <a:buFont typeface="Arial" panose="020B0604020202020204" pitchFamily="34" charset="0"/>
              <a:buChar char="•"/>
            </a:pPr>
            <a:r>
              <a:rPr lang="tr-TR" dirty="0"/>
              <a:t>En basit anlamda satış: “Mal ve hizmetlerin el değiştirmesidir.”</a:t>
            </a:r>
          </a:p>
          <a:p>
            <a:endParaRPr lang="tr-TR" dirty="0"/>
          </a:p>
          <a:p>
            <a:pPr marL="285750" indent="-285750">
              <a:buFont typeface="Arial" panose="020B0604020202020204" pitchFamily="34" charset="0"/>
              <a:buChar char="•"/>
            </a:pPr>
            <a:r>
              <a:rPr lang="tr-TR" dirty="0"/>
              <a:t>En genel anlamda satış ise, satıcı tarafın, alıcı tarafın ihtiyaçlarını, problemlerini anladığı, bu ihtiyaçları tatmin edecek, problemlerine çözüm getirecek ürünü tanıttığı bir işlemdir.</a:t>
            </a:r>
          </a:p>
          <a:p>
            <a:endParaRPr lang="tr-TR" dirty="0"/>
          </a:p>
          <a:p>
            <a:pPr marL="285750" indent="-285750">
              <a:buFont typeface="Arial" panose="020B0604020202020204" pitchFamily="34" charset="0"/>
              <a:buChar char="•"/>
            </a:pPr>
            <a:r>
              <a:rPr lang="tr-TR" dirty="0"/>
              <a:t>Satış, bir süreci kapsamaktadır. Bu süreç, sipariş alınması ya da verilmesinden itibaren tahsilat ve teslimatın yapıldığı ana kadar geçen zaman olarak tanımlanmaktadır.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Satışı iki şekilde ele alabiliriz: kişisel satış ve kişisel olmayan satış. Kişisel satış, alıcı taraf ile satıcı tarafın yüz yüze geldikleri, karşılıklı görüştükleri bir satış türüdür. </a:t>
            </a:r>
          </a:p>
          <a:p>
            <a:pPr marL="285750" indent="-285750">
              <a:buFont typeface="Arial" panose="020B0604020202020204" pitchFamily="34" charset="0"/>
              <a:buChar char="•"/>
            </a:pPr>
            <a:r>
              <a:rPr lang="tr-TR" dirty="0"/>
              <a:t>Kişisel olmayan satışta ise alıcı ile satıcı fiziksel olarak karşı karşıya gelmezler. Alıcı taraf ancak bir takım araçlar vasıtası ile satan taraftan ve ürününden haberdar olur. Bu araçlar: reklam, tanıtım, halkla ilişkiler aktiviteleri veya satış geliştirme metotlarından biri veya birkaçı olabilir.</a:t>
            </a:r>
          </a:p>
        </p:txBody>
      </p:sp>
    </p:spTree>
    <p:extLst>
      <p:ext uri="{BB962C8B-B14F-4D97-AF65-F5344CB8AC3E}">
        <p14:creationId xmlns:p14="http://schemas.microsoft.com/office/powerpoint/2010/main" val="158663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B07532D-6385-4FD0-936E-9B13C2662469}"/>
              </a:ext>
            </a:extLst>
          </p:cNvPr>
          <p:cNvPicPr>
            <a:picLocks noChangeAspect="1"/>
          </p:cNvPicPr>
          <p:nvPr/>
        </p:nvPicPr>
        <p:blipFill>
          <a:blip r:embed="rId2"/>
          <a:stretch>
            <a:fillRect/>
          </a:stretch>
        </p:blipFill>
        <p:spPr>
          <a:xfrm>
            <a:off x="7471938" y="4381500"/>
            <a:ext cx="4720062" cy="2476500"/>
          </a:xfrm>
          <a:prstGeom prst="rect">
            <a:avLst/>
          </a:prstGeom>
        </p:spPr>
      </p:pic>
      <p:sp>
        <p:nvSpPr>
          <p:cNvPr id="2" name="Başlık 1">
            <a:extLst>
              <a:ext uri="{FF2B5EF4-FFF2-40B4-BE49-F238E27FC236}">
                <a16:creationId xmlns:a16="http://schemas.microsoft.com/office/drawing/2014/main" id="{E3E58FAA-4DC3-4CF6-B4D2-0B96CD7FBD5D}"/>
              </a:ext>
            </a:extLst>
          </p:cNvPr>
          <p:cNvSpPr>
            <a:spLocks noGrp="1"/>
          </p:cNvSpPr>
          <p:nvPr>
            <p:ph type="title"/>
          </p:nvPr>
        </p:nvSpPr>
        <p:spPr>
          <a:xfrm>
            <a:off x="838200" y="174204"/>
            <a:ext cx="10515600" cy="1325563"/>
          </a:xfrm>
        </p:spPr>
        <p:txBody>
          <a:bodyPr>
            <a:normAutofit/>
          </a:bodyPr>
          <a:lstStyle/>
          <a:p>
            <a:r>
              <a:rPr lang="tr-TR" dirty="0">
                <a:solidFill>
                  <a:schemeClr val="accent5">
                    <a:lumMod val="50000"/>
                  </a:schemeClr>
                </a:solidFill>
              </a:rPr>
              <a:t>Satış ve Pazarlama Arasındaki İlişki</a:t>
            </a:r>
          </a:p>
        </p:txBody>
      </p:sp>
      <p:sp>
        <p:nvSpPr>
          <p:cNvPr id="3" name="İçerik Yer Tutucusu 2">
            <a:extLst>
              <a:ext uri="{FF2B5EF4-FFF2-40B4-BE49-F238E27FC236}">
                <a16:creationId xmlns:a16="http://schemas.microsoft.com/office/drawing/2014/main" id="{700F8E3D-6D21-45A1-B43C-DE5AEEDDE59F}"/>
              </a:ext>
            </a:extLst>
          </p:cNvPr>
          <p:cNvSpPr>
            <a:spLocks noGrp="1"/>
          </p:cNvSpPr>
          <p:nvPr>
            <p:ph idx="1"/>
          </p:nvPr>
        </p:nvSpPr>
        <p:spPr>
          <a:xfrm>
            <a:off x="224260" y="1340433"/>
            <a:ext cx="11500379" cy="4351338"/>
          </a:xfrm>
        </p:spPr>
        <p:txBody>
          <a:bodyPr>
            <a:normAutofit/>
          </a:bodyPr>
          <a:lstStyle/>
          <a:p>
            <a:r>
              <a:rPr lang="tr-TR" sz="2000" dirty="0">
                <a:solidFill>
                  <a:schemeClr val="tx1"/>
                </a:solidFill>
              </a:rPr>
              <a:t>Satış, pazarlamanın bir alt unsuru olmasına karşın, pazarlama ve satışın çoğunlukla birbiri ile karıştırılan ve birbiri yerine kullanılan kavramlar olduğu görülmektedir. Pazarlamanın satış olarak anlaşıldığı yıllarda satıcının görevi, sadece sipariş toplamaktan ibaretti.</a:t>
            </a:r>
          </a:p>
          <a:p>
            <a:r>
              <a:rPr lang="tr-TR" sz="2000" dirty="0">
                <a:solidFill>
                  <a:schemeClr val="tx1"/>
                </a:solidFill>
              </a:rPr>
              <a:t>Pazarlama, satışa göre daha geniş bir kavram iken; satış ise pazarlamanın bir alt başlığı olarak daha dar bir anlama sahiptir. Örneğin henüz satılacak ürünün üretimi başlamadan pazarlama işlemleri başlamış olabilir.</a:t>
            </a:r>
          </a:p>
          <a:p>
            <a:r>
              <a:rPr lang="tr-TR" sz="2000" dirty="0">
                <a:solidFill>
                  <a:schemeClr val="tx1"/>
                </a:solidFill>
              </a:rPr>
              <a:t>Esas görevi müşterilerle iletişimi sağlamak olan satış faaliyetlerinin, kişisel yanı ağır basan bedelli bir pazarlama faaliyeti olduğu söylenebilir.</a:t>
            </a:r>
          </a:p>
          <a:p>
            <a:r>
              <a:rPr lang="tr-TR" sz="2000" dirty="0">
                <a:solidFill>
                  <a:schemeClr val="bg1"/>
                </a:solidFill>
              </a:rPr>
              <a:t>Tüm pazarlama faaliyetleri satışın daha fazla olması, daha etkin ve daha verimli bir şekilde gerçekleşmesi için yapılmaktadır.</a:t>
            </a:r>
          </a:p>
          <a:p>
            <a:r>
              <a:rPr lang="tr-TR" sz="2000" dirty="0">
                <a:solidFill>
                  <a:schemeClr val="bg1"/>
                </a:solidFill>
              </a:rPr>
              <a:t>Satış olmadan pazarlama olmaz, pazarlama olmadan da satış gerçekleşmez.</a:t>
            </a:r>
          </a:p>
        </p:txBody>
      </p:sp>
    </p:spTree>
    <p:extLst>
      <p:ext uri="{BB962C8B-B14F-4D97-AF65-F5344CB8AC3E}">
        <p14:creationId xmlns:p14="http://schemas.microsoft.com/office/powerpoint/2010/main" val="4234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ernette Satış Arttırma - Profaj: Dijital Pazarlama ve Reklam Ajansı">
            <a:extLst>
              <a:ext uri="{FF2B5EF4-FFF2-40B4-BE49-F238E27FC236}">
                <a16:creationId xmlns:a16="http://schemas.microsoft.com/office/drawing/2014/main" id="{4E64FFE3-42D6-47CF-92D4-424066393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959" y="0"/>
            <a:ext cx="4287041" cy="2270228"/>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84F00616-2139-46F7-BE02-F3D7DD094D15}"/>
              </a:ext>
            </a:extLst>
          </p:cNvPr>
          <p:cNvSpPr>
            <a:spLocks noGrp="1"/>
          </p:cNvSpPr>
          <p:nvPr>
            <p:ph type="title"/>
          </p:nvPr>
        </p:nvSpPr>
        <p:spPr>
          <a:xfrm>
            <a:off x="1373566" y="631876"/>
            <a:ext cx="4965441" cy="1006475"/>
          </a:xfrm>
        </p:spPr>
        <p:txBody>
          <a:bodyPr/>
          <a:lstStyle/>
          <a:p>
            <a:r>
              <a:rPr lang="tr-TR" dirty="0"/>
              <a:t> </a:t>
            </a:r>
            <a:r>
              <a:rPr lang="tr-TR" dirty="0">
                <a:solidFill>
                  <a:schemeClr val="accent5">
                    <a:lumMod val="50000"/>
                  </a:schemeClr>
                </a:solidFill>
              </a:rPr>
              <a:t>Satış Yönetimi</a:t>
            </a:r>
          </a:p>
        </p:txBody>
      </p:sp>
      <p:sp>
        <p:nvSpPr>
          <p:cNvPr id="3" name="İçerik Yer Tutucusu 2">
            <a:extLst>
              <a:ext uri="{FF2B5EF4-FFF2-40B4-BE49-F238E27FC236}">
                <a16:creationId xmlns:a16="http://schemas.microsoft.com/office/drawing/2014/main" id="{1906705A-E4A7-48C5-A517-479E63FCE644}"/>
              </a:ext>
            </a:extLst>
          </p:cNvPr>
          <p:cNvSpPr>
            <a:spLocks noGrp="1"/>
          </p:cNvSpPr>
          <p:nvPr>
            <p:ph idx="1"/>
          </p:nvPr>
        </p:nvSpPr>
        <p:spPr>
          <a:xfrm>
            <a:off x="436984" y="2393591"/>
            <a:ext cx="11153807" cy="4351338"/>
          </a:xfrm>
        </p:spPr>
        <p:txBody>
          <a:bodyPr>
            <a:normAutofit/>
          </a:bodyPr>
          <a:lstStyle/>
          <a:p>
            <a:r>
              <a:rPr lang="tr-TR" sz="2000" dirty="0">
                <a:solidFill>
                  <a:schemeClr val="tx1"/>
                </a:solidFill>
              </a:rPr>
              <a:t>Satış yönetimini en temel manada; “satış gücünün faaliyetlerinin planlanması ve organizasyonu, eleman temini, elemanların eğitimi, yöneltilmesi ve kontrolü (değerlendirilmesi) süreci” şeklinde tanımlamak mümkündür. </a:t>
            </a:r>
          </a:p>
          <a:p>
            <a:r>
              <a:rPr lang="tr-TR" sz="2000" dirty="0">
                <a:solidFill>
                  <a:schemeClr val="tx1"/>
                </a:solidFill>
              </a:rPr>
              <a:t>Satış yönetimi yıllarca bir satış örgütünü yönetmek olarak görülmüştür. Oysa satış yönetimi, kişisel satışın planlanması, yönetilmesi ve denetiminin yanı sıra satış gücünün oluşturulması, eğitimi, ücretlendirilmesi, motivasyonu gibi işlevleri de yerine getirir.</a:t>
            </a:r>
          </a:p>
          <a:p>
            <a:r>
              <a:rPr lang="tr-TR" sz="2000" dirty="0">
                <a:solidFill>
                  <a:schemeClr val="tx1"/>
                </a:solidFill>
              </a:rPr>
              <a:t>Günümüzde artan ihtiyaçlar, hızla gerçekleşen gelişmeler, değişen rekabet ortamının sonucu olarak yaratıcı satış yapmanın önemi de tüm bunların beraberinde artmıştır. Bu nedenle, satıcıların müşteri isteklerini belirlemesi ve bunların doğru, etkin ve sürekli olarak tatmininin sağlanması için satış yönetimi ayrı bir önem kazanmaktadır</a:t>
            </a:r>
          </a:p>
          <a:p>
            <a:r>
              <a:rPr lang="tr-TR" sz="2000" dirty="0">
                <a:solidFill>
                  <a:schemeClr val="tx1"/>
                </a:solidFill>
              </a:rPr>
              <a:t>Etkin bir satış yönetimi, firmaların yaşamlarını sürdürebilmeleri, kâr etmeleri, büyümeleri, tatmin edici düzeyde satış geliri elde edebilmeleri açısından çok önemlidir.</a:t>
            </a:r>
          </a:p>
        </p:txBody>
      </p:sp>
    </p:spTree>
    <p:extLst>
      <p:ext uri="{BB962C8B-B14F-4D97-AF65-F5344CB8AC3E}">
        <p14:creationId xmlns:p14="http://schemas.microsoft.com/office/powerpoint/2010/main" val="223649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9DBA8F9-4520-46E8-B25D-163E3C1D3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58" y="2869167"/>
            <a:ext cx="3970578" cy="3970578"/>
          </a:xfrm>
          <a:prstGeom prst="rect">
            <a:avLst/>
          </a:prstGeom>
        </p:spPr>
      </p:pic>
      <p:sp>
        <p:nvSpPr>
          <p:cNvPr id="2" name="Başlık 1">
            <a:extLst>
              <a:ext uri="{FF2B5EF4-FFF2-40B4-BE49-F238E27FC236}">
                <a16:creationId xmlns:a16="http://schemas.microsoft.com/office/drawing/2014/main" id="{92C36287-4891-4AE4-AC74-3E344D79D229}"/>
              </a:ext>
            </a:extLst>
          </p:cNvPr>
          <p:cNvSpPr>
            <a:spLocks noGrp="1"/>
          </p:cNvSpPr>
          <p:nvPr>
            <p:ph type="title"/>
          </p:nvPr>
        </p:nvSpPr>
        <p:spPr>
          <a:xfrm>
            <a:off x="0" y="18255"/>
            <a:ext cx="8182947" cy="1204055"/>
          </a:xfrm>
        </p:spPr>
        <p:txBody>
          <a:bodyPr/>
          <a:lstStyle/>
          <a:p>
            <a:r>
              <a:rPr lang="tr-TR" dirty="0">
                <a:solidFill>
                  <a:schemeClr val="accent5">
                    <a:lumMod val="50000"/>
                  </a:schemeClr>
                </a:solidFill>
              </a:rPr>
              <a:t>Satış Yönetiminin Amaçları</a:t>
            </a:r>
          </a:p>
        </p:txBody>
      </p:sp>
      <p:sp>
        <p:nvSpPr>
          <p:cNvPr id="3" name="İçerik Yer Tutucusu 2">
            <a:extLst>
              <a:ext uri="{FF2B5EF4-FFF2-40B4-BE49-F238E27FC236}">
                <a16:creationId xmlns:a16="http://schemas.microsoft.com/office/drawing/2014/main" id="{293FA685-A222-46C3-A2E1-093DDC2E8069}"/>
              </a:ext>
            </a:extLst>
          </p:cNvPr>
          <p:cNvSpPr>
            <a:spLocks noGrp="1"/>
          </p:cNvSpPr>
          <p:nvPr>
            <p:ph idx="1"/>
          </p:nvPr>
        </p:nvSpPr>
        <p:spPr>
          <a:xfrm>
            <a:off x="140285" y="1060515"/>
            <a:ext cx="10233800" cy="4351338"/>
          </a:xfrm>
        </p:spPr>
        <p:txBody>
          <a:bodyPr>
            <a:normAutofit/>
          </a:bodyPr>
          <a:lstStyle/>
          <a:p>
            <a:r>
              <a:rPr lang="tr-TR" sz="2400" dirty="0"/>
              <a:t>Her şirketin ulaşmak istediği belirli amaçlar vardır. Satış gücünün başarısı bu amaçlarla bağlantılıdır. Şirket güçlü bir satış gücüne sahip olabilir, satış gücünün yetenekleri ve performansları iyi olabilir fakat şirket amaçları yeterli ve belirgin değil ise satıcıların potansiyel performanslarından faydalanmak zordur.</a:t>
            </a:r>
          </a:p>
          <a:p>
            <a:r>
              <a:rPr lang="tr-TR" sz="2400" dirty="0"/>
              <a:t>Amaçlar genel amaçlar ve özel amaçlar olarak belirtilebilir.</a:t>
            </a:r>
          </a:p>
        </p:txBody>
      </p:sp>
    </p:spTree>
    <p:extLst>
      <p:ext uri="{BB962C8B-B14F-4D97-AF65-F5344CB8AC3E}">
        <p14:creationId xmlns:p14="http://schemas.microsoft.com/office/powerpoint/2010/main" val="332646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A2940E-FE43-48E7-B450-310BA862EF4A}"/>
              </a:ext>
            </a:extLst>
          </p:cNvPr>
          <p:cNvSpPr>
            <a:spLocks noGrp="1"/>
          </p:cNvSpPr>
          <p:nvPr>
            <p:ph type="title"/>
          </p:nvPr>
        </p:nvSpPr>
        <p:spPr>
          <a:xfrm>
            <a:off x="0" y="0"/>
            <a:ext cx="4599992" cy="811763"/>
          </a:xfrm>
        </p:spPr>
        <p:txBody>
          <a:bodyPr>
            <a:normAutofit fontScale="90000"/>
          </a:bodyPr>
          <a:lstStyle/>
          <a:p>
            <a:r>
              <a:rPr lang="tr-TR" dirty="0">
                <a:solidFill>
                  <a:schemeClr val="accent5">
                    <a:lumMod val="50000"/>
                  </a:schemeClr>
                </a:solidFill>
              </a:rPr>
              <a:t>Satış Yönetimi</a:t>
            </a:r>
          </a:p>
        </p:txBody>
      </p:sp>
      <p:sp>
        <p:nvSpPr>
          <p:cNvPr id="4" name="Metin kutusu 3">
            <a:extLst>
              <a:ext uri="{FF2B5EF4-FFF2-40B4-BE49-F238E27FC236}">
                <a16:creationId xmlns:a16="http://schemas.microsoft.com/office/drawing/2014/main" id="{61F1E39E-FB0C-4DEA-BFFE-01A06B131F4C}"/>
              </a:ext>
            </a:extLst>
          </p:cNvPr>
          <p:cNvSpPr txBox="1"/>
          <p:nvPr/>
        </p:nvSpPr>
        <p:spPr>
          <a:xfrm>
            <a:off x="275254" y="1307605"/>
            <a:ext cx="10081726" cy="400110"/>
          </a:xfrm>
          <a:prstGeom prst="rect">
            <a:avLst/>
          </a:prstGeom>
          <a:noFill/>
        </p:spPr>
        <p:txBody>
          <a:bodyPr wrap="square" rtlCol="0">
            <a:spAutoFit/>
          </a:bodyPr>
          <a:lstStyle/>
          <a:p>
            <a:r>
              <a:rPr lang="tr-TR" sz="2000" dirty="0"/>
              <a:t>Genel amaçlar, satıcılarla ilgili amaçlar ve müşterilerle ilgili amaçlar diye sınıflandırılabilir.</a:t>
            </a:r>
          </a:p>
        </p:txBody>
      </p:sp>
      <p:sp>
        <p:nvSpPr>
          <p:cNvPr id="5" name="Metin kutusu 4">
            <a:extLst>
              <a:ext uri="{FF2B5EF4-FFF2-40B4-BE49-F238E27FC236}">
                <a16:creationId xmlns:a16="http://schemas.microsoft.com/office/drawing/2014/main" id="{AF7C7C85-29D8-4251-BC54-266CD61CD232}"/>
              </a:ext>
            </a:extLst>
          </p:cNvPr>
          <p:cNvSpPr txBox="1"/>
          <p:nvPr/>
        </p:nvSpPr>
        <p:spPr>
          <a:xfrm>
            <a:off x="1319716" y="618371"/>
            <a:ext cx="4413379" cy="584775"/>
          </a:xfrm>
          <a:prstGeom prst="rect">
            <a:avLst/>
          </a:prstGeom>
          <a:noFill/>
        </p:spPr>
        <p:txBody>
          <a:bodyPr wrap="square" rtlCol="0">
            <a:spAutoFit/>
          </a:bodyPr>
          <a:lstStyle/>
          <a:p>
            <a:r>
              <a:rPr lang="tr-TR" sz="3200" dirty="0">
                <a:solidFill>
                  <a:schemeClr val="accent5">
                    <a:lumMod val="50000"/>
                  </a:schemeClr>
                </a:solidFill>
              </a:rPr>
              <a:t>Genel Amaçlar</a:t>
            </a:r>
          </a:p>
        </p:txBody>
      </p:sp>
      <p:sp>
        <p:nvSpPr>
          <p:cNvPr id="6" name="Metin kutusu 5">
            <a:extLst>
              <a:ext uri="{FF2B5EF4-FFF2-40B4-BE49-F238E27FC236}">
                <a16:creationId xmlns:a16="http://schemas.microsoft.com/office/drawing/2014/main" id="{D12FE1C2-4EE7-4E00-9445-D4088B760D32}"/>
              </a:ext>
            </a:extLst>
          </p:cNvPr>
          <p:cNvSpPr txBox="1"/>
          <p:nvPr/>
        </p:nvSpPr>
        <p:spPr>
          <a:xfrm>
            <a:off x="1049080" y="2327866"/>
            <a:ext cx="3032449" cy="461665"/>
          </a:xfrm>
          <a:prstGeom prst="rect">
            <a:avLst/>
          </a:prstGeom>
          <a:noFill/>
        </p:spPr>
        <p:txBody>
          <a:bodyPr wrap="square" rtlCol="0">
            <a:spAutoFit/>
          </a:bodyPr>
          <a:lstStyle/>
          <a:p>
            <a:r>
              <a:rPr lang="tr-TR" sz="2400" u="sng" dirty="0"/>
              <a:t>Satışlarla ilgili amaçlar</a:t>
            </a:r>
          </a:p>
        </p:txBody>
      </p:sp>
      <p:sp>
        <p:nvSpPr>
          <p:cNvPr id="7" name="Metin kutusu 6">
            <a:extLst>
              <a:ext uri="{FF2B5EF4-FFF2-40B4-BE49-F238E27FC236}">
                <a16:creationId xmlns:a16="http://schemas.microsoft.com/office/drawing/2014/main" id="{3888C29F-9E86-4192-BCBB-4E99EAD8CFAC}"/>
              </a:ext>
            </a:extLst>
          </p:cNvPr>
          <p:cNvSpPr txBox="1"/>
          <p:nvPr/>
        </p:nvSpPr>
        <p:spPr>
          <a:xfrm>
            <a:off x="1922106" y="2267339"/>
            <a:ext cx="184731" cy="369332"/>
          </a:xfrm>
          <a:prstGeom prst="rect">
            <a:avLst/>
          </a:prstGeom>
          <a:noFill/>
        </p:spPr>
        <p:txBody>
          <a:bodyPr wrap="none" rtlCol="0">
            <a:spAutoFit/>
          </a:bodyPr>
          <a:lstStyle/>
          <a:p>
            <a:endParaRPr lang="tr-TR" dirty="0"/>
          </a:p>
        </p:txBody>
      </p:sp>
      <p:sp>
        <p:nvSpPr>
          <p:cNvPr id="10" name="Metin kutusu 9">
            <a:extLst>
              <a:ext uri="{FF2B5EF4-FFF2-40B4-BE49-F238E27FC236}">
                <a16:creationId xmlns:a16="http://schemas.microsoft.com/office/drawing/2014/main" id="{BC3633FA-A7BF-4351-92C6-B1B997256F33}"/>
              </a:ext>
            </a:extLst>
          </p:cNvPr>
          <p:cNvSpPr txBox="1"/>
          <p:nvPr/>
        </p:nvSpPr>
        <p:spPr>
          <a:xfrm>
            <a:off x="470581" y="2998448"/>
            <a:ext cx="5911557" cy="1200329"/>
          </a:xfrm>
          <a:prstGeom prst="rect">
            <a:avLst/>
          </a:prstGeom>
          <a:noFill/>
        </p:spPr>
        <p:txBody>
          <a:bodyPr wrap="square">
            <a:spAutoFit/>
          </a:bodyPr>
          <a:lstStyle/>
          <a:p>
            <a:pPr marL="285750" indent="-285750">
              <a:buFont typeface="Wingdings" panose="05000000000000000000" pitchFamily="2" charset="2"/>
              <a:buChar char="ü"/>
            </a:pPr>
            <a:r>
              <a:rPr lang="tr-TR" dirty="0"/>
              <a:t>Satışları arttırmak, </a:t>
            </a:r>
          </a:p>
          <a:p>
            <a:pPr marL="285750" indent="-285750">
              <a:buFont typeface="Wingdings" panose="05000000000000000000" pitchFamily="2" charset="2"/>
              <a:buChar char="ü"/>
            </a:pPr>
            <a:r>
              <a:rPr lang="tr-TR" dirty="0"/>
              <a:t>Mevcut satışları sürdürmek,</a:t>
            </a:r>
          </a:p>
          <a:p>
            <a:pPr marL="285750" indent="-285750">
              <a:buFont typeface="Wingdings" panose="05000000000000000000" pitchFamily="2" charset="2"/>
              <a:buChar char="ü"/>
            </a:pPr>
            <a:r>
              <a:rPr lang="tr-TR" dirty="0"/>
              <a:t>Pazar potansiyelini değerlendirmek,</a:t>
            </a:r>
          </a:p>
          <a:p>
            <a:pPr marL="285750" indent="-285750">
              <a:buFont typeface="Wingdings" panose="05000000000000000000" pitchFamily="2" charset="2"/>
              <a:buChar char="ü"/>
            </a:pPr>
            <a:r>
              <a:rPr lang="tr-TR" dirty="0"/>
              <a:t>Ürün/hizmet ömrünü doldurmuşsa satışları azaltmak,</a:t>
            </a:r>
          </a:p>
        </p:txBody>
      </p:sp>
      <p:sp>
        <p:nvSpPr>
          <p:cNvPr id="11" name="Metin kutusu 10">
            <a:extLst>
              <a:ext uri="{FF2B5EF4-FFF2-40B4-BE49-F238E27FC236}">
                <a16:creationId xmlns:a16="http://schemas.microsoft.com/office/drawing/2014/main" id="{CC640636-8D81-48D4-B5FA-CD4D98F9324B}"/>
              </a:ext>
            </a:extLst>
          </p:cNvPr>
          <p:cNvSpPr txBox="1"/>
          <p:nvPr/>
        </p:nvSpPr>
        <p:spPr>
          <a:xfrm>
            <a:off x="6755363" y="2327866"/>
            <a:ext cx="4208106" cy="461665"/>
          </a:xfrm>
          <a:prstGeom prst="rect">
            <a:avLst/>
          </a:prstGeom>
          <a:noFill/>
        </p:spPr>
        <p:txBody>
          <a:bodyPr wrap="square" rtlCol="0">
            <a:spAutoFit/>
          </a:bodyPr>
          <a:lstStyle/>
          <a:p>
            <a:r>
              <a:rPr lang="tr-TR" sz="2400" u="sng" dirty="0"/>
              <a:t>Müşterilerle ilgili amaçlar</a:t>
            </a:r>
          </a:p>
        </p:txBody>
      </p:sp>
      <p:sp>
        <p:nvSpPr>
          <p:cNvPr id="13" name="Metin kutusu 12">
            <a:extLst>
              <a:ext uri="{FF2B5EF4-FFF2-40B4-BE49-F238E27FC236}">
                <a16:creationId xmlns:a16="http://schemas.microsoft.com/office/drawing/2014/main" id="{9A083A00-6CD9-472C-AB92-54D4EE441563}"/>
              </a:ext>
            </a:extLst>
          </p:cNvPr>
          <p:cNvSpPr txBox="1"/>
          <p:nvPr/>
        </p:nvSpPr>
        <p:spPr>
          <a:xfrm>
            <a:off x="5949822" y="2998448"/>
            <a:ext cx="6242178" cy="646331"/>
          </a:xfrm>
          <a:prstGeom prst="rect">
            <a:avLst/>
          </a:prstGeom>
          <a:noFill/>
        </p:spPr>
        <p:txBody>
          <a:bodyPr wrap="square">
            <a:spAutoFit/>
          </a:bodyPr>
          <a:lstStyle/>
          <a:p>
            <a:pPr marL="285750" indent="-285750">
              <a:buFont typeface="Wingdings" panose="05000000000000000000" pitchFamily="2" charset="2"/>
              <a:buChar char="ü"/>
            </a:pPr>
            <a:r>
              <a:rPr lang="tr-TR" dirty="0"/>
              <a:t>Müşteri memnuniyetini sağlamak</a:t>
            </a:r>
          </a:p>
          <a:p>
            <a:pPr marL="285750" indent="-285750">
              <a:buFont typeface="Wingdings" panose="05000000000000000000" pitchFamily="2" charset="2"/>
              <a:buChar char="ü"/>
            </a:pPr>
            <a:r>
              <a:rPr lang="tr-TR" dirty="0"/>
              <a:t>Müşterilerle ilişkileri sürdürmek gibi amaçlardır.</a:t>
            </a:r>
          </a:p>
        </p:txBody>
      </p:sp>
      <p:sp>
        <p:nvSpPr>
          <p:cNvPr id="14" name="Metin kutusu 13">
            <a:extLst>
              <a:ext uri="{FF2B5EF4-FFF2-40B4-BE49-F238E27FC236}">
                <a16:creationId xmlns:a16="http://schemas.microsoft.com/office/drawing/2014/main" id="{A6EF5C7A-4EDE-417A-9904-5D2750E135FB}"/>
              </a:ext>
            </a:extLst>
          </p:cNvPr>
          <p:cNvSpPr txBox="1"/>
          <p:nvPr/>
        </p:nvSpPr>
        <p:spPr>
          <a:xfrm>
            <a:off x="419734" y="4106444"/>
            <a:ext cx="5911557" cy="369332"/>
          </a:xfrm>
          <a:prstGeom prst="rect">
            <a:avLst/>
          </a:prstGeom>
          <a:noFill/>
        </p:spPr>
        <p:txBody>
          <a:bodyPr wrap="square" rtlCol="0">
            <a:spAutoFit/>
          </a:bodyPr>
          <a:lstStyle/>
          <a:p>
            <a:pPr lvl="3"/>
            <a:r>
              <a:rPr lang="tr-TR" dirty="0"/>
              <a:t>satışlara yönelik amaçlar olarak belirtilebilir.</a:t>
            </a:r>
          </a:p>
        </p:txBody>
      </p:sp>
      <p:sp>
        <p:nvSpPr>
          <p:cNvPr id="15" name="Metin kutusu 14">
            <a:extLst>
              <a:ext uri="{FF2B5EF4-FFF2-40B4-BE49-F238E27FC236}">
                <a16:creationId xmlns:a16="http://schemas.microsoft.com/office/drawing/2014/main" id="{4AB517EF-B335-4B7D-8766-1738B491D04E}"/>
              </a:ext>
            </a:extLst>
          </p:cNvPr>
          <p:cNvSpPr txBox="1"/>
          <p:nvPr/>
        </p:nvSpPr>
        <p:spPr>
          <a:xfrm>
            <a:off x="9070911" y="3631958"/>
            <a:ext cx="2202024" cy="369332"/>
          </a:xfrm>
          <a:prstGeom prst="rect">
            <a:avLst/>
          </a:prstGeom>
          <a:noFill/>
        </p:spPr>
        <p:txBody>
          <a:bodyPr wrap="square" rtlCol="0">
            <a:spAutoFit/>
          </a:bodyPr>
          <a:lstStyle/>
          <a:p>
            <a:r>
              <a:rPr lang="tr-TR" dirty="0"/>
              <a:t>gibi amaçlardır</a:t>
            </a:r>
          </a:p>
        </p:txBody>
      </p:sp>
      <p:pic>
        <p:nvPicPr>
          <p:cNvPr id="17" name="Resim 16">
            <a:extLst>
              <a:ext uri="{FF2B5EF4-FFF2-40B4-BE49-F238E27FC236}">
                <a16:creationId xmlns:a16="http://schemas.microsoft.com/office/drawing/2014/main" id="{DD154845-E416-4835-AF99-CD1CF3552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406" y="4475777"/>
            <a:ext cx="5548582" cy="2292042"/>
          </a:xfrm>
          <a:prstGeom prst="rect">
            <a:avLst/>
          </a:prstGeom>
        </p:spPr>
      </p:pic>
    </p:spTree>
    <p:extLst>
      <p:ext uri="{BB962C8B-B14F-4D97-AF65-F5344CB8AC3E}">
        <p14:creationId xmlns:p14="http://schemas.microsoft.com/office/powerpoint/2010/main" val="124373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038579-3892-414F-A448-85E72551DFD8}"/>
              </a:ext>
            </a:extLst>
          </p:cNvPr>
          <p:cNvSpPr>
            <a:spLocks noGrp="1"/>
          </p:cNvSpPr>
          <p:nvPr>
            <p:ph type="title"/>
          </p:nvPr>
        </p:nvSpPr>
        <p:spPr>
          <a:xfrm>
            <a:off x="0" y="1"/>
            <a:ext cx="3909527" cy="951722"/>
          </a:xfrm>
        </p:spPr>
        <p:txBody>
          <a:bodyPr>
            <a:normAutofit/>
          </a:bodyPr>
          <a:lstStyle/>
          <a:p>
            <a:r>
              <a:rPr lang="tr-TR" sz="4900" dirty="0">
                <a:solidFill>
                  <a:schemeClr val="accent5">
                    <a:lumMod val="50000"/>
                  </a:schemeClr>
                </a:solidFill>
              </a:rPr>
              <a:t>Satış Yönetimi</a:t>
            </a:r>
            <a:endParaRPr lang="tr-TR" sz="4900" dirty="0"/>
          </a:p>
        </p:txBody>
      </p:sp>
      <p:sp>
        <p:nvSpPr>
          <p:cNvPr id="4" name="Metin kutusu 3">
            <a:extLst>
              <a:ext uri="{FF2B5EF4-FFF2-40B4-BE49-F238E27FC236}">
                <a16:creationId xmlns:a16="http://schemas.microsoft.com/office/drawing/2014/main" id="{3F7C6591-00E9-4F32-B025-14BD3E80F7C4}"/>
              </a:ext>
            </a:extLst>
          </p:cNvPr>
          <p:cNvSpPr txBox="1"/>
          <p:nvPr/>
        </p:nvSpPr>
        <p:spPr>
          <a:xfrm>
            <a:off x="1418253" y="681037"/>
            <a:ext cx="3181739" cy="584775"/>
          </a:xfrm>
          <a:prstGeom prst="rect">
            <a:avLst/>
          </a:prstGeom>
          <a:noFill/>
        </p:spPr>
        <p:txBody>
          <a:bodyPr wrap="square" rtlCol="0">
            <a:spAutoFit/>
          </a:bodyPr>
          <a:lstStyle/>
          <a:p>
            <a:r>
              <a:rPr lang="tr-TR" sz="3200" dirty="0">
                <a:solidFill>
                  <a:schemeClr val="accent5">
                    <a:lumMod val="50000"/>
                  </a:schemeClr>
                </a:solidFill>
              </a:rPr>
              <a:t>Özel Amaçlar</a:t>
            </a:r>
          </a:p>
        </p:txBody>
      </p:sp>
      <p:sp>
        <p:nvSpPr>
          <p:cNvPr id="6" name="Metin kutusu 5">
            <a:extLst>
              <a:ext uri="{FF2B5EF4-FFF2-40B4-BE49-F238E27FC236}">
                <a16:creationId xmlns:a16="http://schemas.microsoft.com/office/drawing/2014/main" id="{51969CD0-CEFA-49DD-B738-AD7497D1E8A9}"/>
              </a:ext>
            </a:extLst>
          </p:cNvPr>
          <p:cNvSpPr txBox="1"/>
          <p:nvPr/>
        </p:nvSpPr>
        <p:spPr>
          <a:xfrm>
            <a:off x="205274" y="1632759"/>
            <a:ext cx="9624526" cy="400110"/>
          </a:xfrm>
          <a:prstGeom prst="rect">
            <a:avLst/>
          </a:prstGeom>
          <a:noFill/>
        </p:spPr>
        <p:txBody>
          <a:bodyPr wrap="square">
            <a:spAutoFit/>
          </a:bodyPr>
          <a:lstStyle/>
          <a:p>
            <a:r>
              <a:rPr lang="tr-TR" sz="2000" dirty="0"/>
              <a:t>Özel amaçlar genel olarak satış gücünün yapısına yönelik olan amaçlardır.</a:t>
            </a:r>
          </a:p>
        </p:txBody>
      </p:sp>
      <p:sp>
        <p:nvSpPr>
          <p:cNvPr id="8" name="Metin kutusu 7">
            <a:extLst>
              <a:ext uri="{FF2B5EF4-FFF2-40B4-BE49-F238E27FC236}">
                <a16:creationId xmlns:a16="http://schemas.microsoft.com/office/drawing/2014/main" id="{03CAD298-E565-4B17-9334-A61B98B487F3}"/>
              </a:ext>
            </a:extLst>
          </p:cNvPr>
          <p:cNvSpPr txBox="1"/>
          <p:nvPr/>
        </p:nvSpPr>
        <p:spPr>
          <a:xfrm>
            <a:off x="811763" y="2399816"/>
            <a:ext cx="8411547" cy="1754326"/>
          </a:xfrm>
          <a:prstGeom prst="rect">
            <a:avLst/>
          </a:prstGeom>
          <a:noFill/>
        </p:spPr>
        <p:txBody>
          <a:bodyPr wrap="square">
            <a:spAutoFit/>
          </a:bodyPr>
          <a:lstStyle/>
          <a:p>
            <a:pPr marL="285750" indent="-285750">
              <a:buFont typeface="Wingdings" panose="05000000000000000000" pitchFamily="2" charset="2"/>
              <a:buChar char="ü"/>
            </a:pPr>
            <a:r>
              <a:rPr lang="tr-TR" dirty="0"/>
              <a:t>Satış organizasyonu ilgili amaçlar (Satış organizasyonunun optimizasyonu)</a:t>
            </a:r>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r>
              <a:rPr lang="tr-TR" dirty="0"/>
              <a:t> Satış gücünün potansiyeli ile ilgili amaçlar (Satış gücünün eğitilmesi) </a:t>
            </a:r>
          </a:p>
          <a:p>
            <a:pPr marL="285750" indent="-285750">
              <a:buFont typeface="Wingdings" panose="05000000000000000000" pitchFamily="2" charset="2"/>
              <a:buChar char="ü"/>
            </a:pPr>
            <a:endParaRPr lang="tr-TR" dirty="0"/>
          </a:p>
          <a:p>
            <a:pPr marL="285750" indent="-285750">
              <a:buFont typeface="Wingdings" panose="05000000000000000000" pitchFamily="2" charset="2"/>
              <a:buChar char="ü"/>
            </a:pPr>
            <a:r>
              <a:rPr lang="tr-TR" dirty="0"/>
              <a:t>Satış gücünün olanakları ile ilgili amaçlar (Satış gücü olanaklarının maddi manevi arttırılması, iyileştirilmesi)</a:t>
            </a:r>
          </a:p>
        </p:txBody>
      </p:sp>
      <p:pic>
        <p:nvPicPr>
          <p:cNvPr id="5" name="Resim 4">
            <a:extLst>
              <a:ext uri="{FF2B5EF4-FFF2-40B4-BE49-F238E27FC236}">
                <a16:creationId xmlns:a16="http://schemas.microsoft.com/office/drawing/2014/main" id="{BB9EADFC-7016-4E47-A79D-C398CF4F9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103" y="3661956"/>
            <a:ext cx="5321553" cy="2825928"/>
          </a:xfrm>
          <a:prstGeom prst="rect">
            <a:avLst/>
          </a:prstGeom>
        </p:spPr>
      </p:pic>
    </p:spTree>
    <p:extLst>
      <p:ext uri="{BB962C8B-B14F-4D97-AF65-F5344CB8AC3E}">
        <p14:creationId xmlns:p14="http://schemas.microsoft.com/office/powerpoint/2010/main" val="154243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tış Müdürlerinin Yaptığı En Büyük Hata Sizce Nedir? | Pazarlamasyon">
            <a:extLst>
              <a:ext uri="{FF2B5EF4-FFF2-40B4-BE49-F238E27FC236}">
                <a16:creationId xmlns:a16="http://schemas.microsoft.com/office/drawing/2014/main" id="{ACC7EA21-0B8B-495A-A5F3-E77EB544A3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4000" contrast="40000"/>
                    </a14:imgEffect>
                  </a14:imgLayer>
                </a14:imgProps>
              </a:ext>
              <a:ext uri="{28A0092B-C50C-407E-A947-70E740481C1C}">
                <a14:useLocalDpi xmlns:a14="http://schemas.microsoft.com/office/drawing/2010/main" val="0"/>
              </a:ext>
            </a:extLst>
          </a:blip>
          <a:srcRect/>
          <a:stretch>
            <a:fillRect/>
          </a:stretch>
        </p:blipFill>
        <p:spPr bwMode="auto">
          <a:xfrm>
            <a:off x="1932432" y="3527146"/>
            <a:ext cx="8327136" cy="3330854"/>
          </a:xfrm>
          <a:prstGeom prst="rect">
            <a:avLst/>
          </a:prstGeom>
          <a:noFill/>
          <a:effectLst>
            <a:outerShdw blurRad="50800" dist="50800" dir="5400000" algn="ctr" rotWithShape="0">
              <a:srgbClr val="000000">
                <a:alpha val="23000"/>
              </a:srgbClr>
            </a:outerShdw>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0D9AD8F5-A118-4B5C-8102-E3424479DAFB}"/>
              </a:ext>
            </a:extLst>
          </p:cNvPr>
          <p:cNvSpPr>
            <a:spLocks noGrp="1"/>
          </p:cNvSpPr>
          <p:nvPr>
            <p:ph idx="1"/>
          </p:nvPr>
        </p:nvSpPr>
        <p:spPr>
          <a:xfrm>
            <a:off x="50090" y="194590"/>
            <a:ext cx="11669408" cy="2661031"/>
          </a:xfrm>
        </p:spPr>
        <p:txBody>
          <a:bodyPr>
            <a:normAutofit/>
          </a:bodyPr>
          <a:lstStyle/>
          <a:p>
            <a:r>
              <a:rPr lang="tr-TR" sz="2000" dirty="0"/>
              <a:t>Satış yöneticisi şirketin amaçları doğrultusunda satış gücünü hangi amaçlara yönlendirmesi gerektiğine ve satış gücü potansiyelinin maksimum nasıl kullanılabileceğine karar vermesi gerekmektedir.</a:t>
            </a:r>
          </a:p>
          <a:p>
            <a:r>
              <a:rPr lang="tr-TR" sz="2000" dirty="0"/>
              <a:t> Satış gücü yöneticisinin örgüt amaçlarını iyi bir şekilde anlaması ve bu doğrultuda satış gücü amaçlarını belirlemesi gerekmektedir.</a:t>
            </a:r>
          </a:p>
        </p:txBody>
      </p:sp>
      <p:sp>
        <p:nvSpPr>
          <p:cNvPr id="5" name="Metin kutusu 4">
            <a:extLst>
              <a:ext uri="{FF2B5EF4-FFF2-40B4-BE49-F238E27FC236}">
                <a16:creationId xmlns:a16="http://schemas.microsoft.com/office/drawing/2014/main" id="{409B91EC-DE16-4355-990D-C3B94FF759BE}"/>
              </a:ext>
            </a:extLst>
          </p:cNvPr>
          <p:cNvSpPr txBox="1"/>
          <p:nvPr/>
        </p:nvSpPr>
        <p:spPr>
          <a:xfrm>
            <a:off x="848422" y="1738614"/>
            <a:ext cx="9570720" cy="1631216"/>
          </a:xfrm>
          <a:prstGeom prst="rect">
            <a:avLst/>
          </a:prstGeom>
          <a:noFill/>
        </p:spPr>
        <p:txBody>
          <a:bodyPr wrap="square">
            <a:spAutoFit/>
          </a:bodyPr>
          <a:lstStyle/>
          <a:p>
            <a:r>
              <a:rPr lang="tr-TR" sz="2000" dirty="0">
                <a:solidFill>
                  <a:schemeClr val="bg1">
                    <a:lumMod val="95000"/>
                    <a:lumOff val="5000"/>
                  </a:schemeClr>
                </a:solidFill>
              </a:rPr>
              <a:t>Satış gücü yöneticisinin;</a:t>
            </a:r>
          </a:p>
          <a:p>
            <a:pPr>
              <a:buFont typeface="Wingdings" panose="05000000000000000000" pitchFamily="2" charset="2"/>
              <a:buChar char="ü"/>
            </a:pPr>
            <a:r>
              <a:rPr lang="tr-TR" sz="2000" dirty="0">
                <a:solidFill>
                  <a:schemeClr val="bg1">
                    <a:lumMod val="95000"/>
                    <a:lumOff val="5000"/>
                  </a:schemeClr>
                </a:solidFill>
              </a:rPr>
              <a:t> Amacın ne olduğunu,</a:t>
            </a:r>
          </a:p>
          <a:p>
            <a:pPr>
              <a:buFont typeface="Wingdings" panose="05000000000000000000" pitchFamily="2" charset="2"/>
              <a:buChar char="ü"/>
            </a:pPr>
            <a:r>
              <a:rPr lang="tr-TR" sz="2000" dirty="0">
                <a:solidFill>
                  <a:schemeClr val="bg1">
                    <a:lumMod val="95000"/>
                    <a:lumOff val="5000"/>
                  </a:schemeClr>
                </a:solidFill>
              </a:rPr>
              <a:t> Bunu neden istediğini,</a:t>
            </a:r>
          </a:p>
          <a:p>
            <a:pPr>
              <a:buFont typeface="Wingdings" panose="05000000000000000000" pitchFamily="2" charset="2"/>
              <a:buChar char="ü"/>
            </a:pPr>
            <a:r>
              <a:rPr lang="tr-TR" sz="2000" dirty="0">
                <a:solidFill>
                  <a:schemeClr val="bg1">
                    <a:lumMod val="95000"/>
                    <a:lumOff val="5000"/>
                  </a:schemeClr>
                </a:solidFill>
              </a:rPr>
              <a:t> Buna ulaşmak için gereken planın ne olması gerektiğini, </a:t>
            </a:r>
          </a:p>
          <a:p>
            <a:pPr>
              <a:buFont typeface="Wingdings" panose="05000000000000000000" pitchFamily="2" charset="2"/>
              <a:buChar char="ü"/>
            </a:pPr>
            <a:r>
              <a:rPr lang="tr-TR" sz="2000" dirty="0">
                <a:solidFill>
                  <a:schemeClr val="bg1">
                    <a:lumMod val="95000"/>
                    <a:lumOff val="5000"/>
                  </a:schemeClr>
                </a:solidFill>
              </a:rPr>
              <a:t>Buna ulaşmak için ne kadar süre gerektiğini belirlemesi önemlidir</a:t>
            </a:r>
          </a:p>
        </p:txBody>
      </p:sp>
    </p:spTree>
    <p:extLst>
      <p:ext uri="{BB962C8B-B14F-4D97-AF65-F5344CB8AC3E}">
        <p14:creationId xmlns:p14="http://schemas.microsoft.com/office/powerpoint/2010/main" val="12135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9108A5-F34C-4778-8E2D-52A346445911}"/>
              </a:ext>
            </a:extLst>
          </p:cNvPr>
          <p:cNvSpPr>
            <a:spLocks noGrp="1"/>
          </p:cNvSpPr>
          <p:nvPr>
            <p:ph type="title"/>
          </p:nvPr>
        </p:nvSpPr>
        <p:spPr>
          <a:xfrm>
            <a:off x="0" y="0"/>
            <a:ext cx="10515600" cy="1325563"/>
          </a:xfrm>
        </p:spPr>
        <p:txBody>
          <a:bodyPr>
            <a:normAutofit/>
          </a:bodyPr>
          <a:lstStyle/>
          <a:p>
            <a:r>
              <a:rPr lang="tr-TR" sz="4900" dirty="0">
                <a:solidFill>
                  <a:schemeClr val="accent5">
                    <a:lumMod val="50000"/>
                  </a:schemeClr>
                </a:solidFill>
              </a:rPr>
              <a:t>Satış Yönetiminin Fonksiyonları</a:t>
            </a:r>
          </a:p>
        </p:txBody>
      </p:sp>
      <p:sp>
        <p:nvSpPr>
          <p:cNvPr id="3" name="İçerik Yer Tutucusu 2">
            <a:extLst>
              <a:ext uri="{FF2B5EF4-FFF2-40B4-BE49-F238E27FC236}">
                <a16:creationId xmlns:a16="http://schemas.microsoft.com/office/drawing/2014/main" id="{538D79FD-1FF1-4BB2-9695-6A937CA9B042}"/>
              </a:ext>
            </a:extLst>
          </p:cNvPr>
          <p:cNvSpPr>
            <a:spLocks noGrp="1"/>
          </p:cNvSpPr>
          <p:nvPr>
            <p:ph idx="1"/>
          </p:nvPr>
        </p:nvSpPr>
        <p:spPr>
          <a:xfrm>
            <a:off x="1688960" y="2211705"/>
            <a:ext cx="10233800" cy="4351338"/>
          </a:xfrm>
        </p:spPr>
        <p:txBody>
          <a:bodyPr>
            <a:normAutofit/>
          </a:bodyPr>
          <a:lstStyle/>
          <a:p>
            <a:pPr>
              <a:buFont typeface="Wingdings" panose="05000000000000000000" pitchFamily="2" charset="2"/>
              <a:buChar char="Ø"/>
            </a:pPr>
            <a:r>
              <a:rPr lang="tr-TR" sz="2000" dirty="0"/>
              <a:t>planlama, </a:t>
            </a:r>
          </a:p>
          <a:p>
            <a:pPr>
              <a:buFont typeface="Wingdings" panose="05000000000000000000" pitchFamily="2" charset="2"/>
              <a:buChar char="Ø"/>
            </a:pPr>
            <a:r>
              <a:rPr lang="tr-TR" sz="2000" dirty="0"/>
              <a:t>örgütleme, </a:t>
            </a:r>
          </a:p>
          <a:p>
            <a:pPr>
              <a:buFont typeface="Wingdings" panose="05000000000000000000" pitchFamily="2" charset="2"/>
              <a:buChar char="Ø"/>
            </a:pPr>
            <a:r>
              <a:rPr lang="tr-TR" sz="2000" dirty="0"/>
              <a:t>kadrolaşma,</a:t>
            </a:r>
          </a:p>
          <a:p>
            <a:pPr>
              <a:buFont typeface="Wingdings" panose="05000000000000000000" pitchFamily="2" charset="2"/>
              <a:buChar char="Ø"/>
            </a:pPr>
            <a:r>
              <a:rPr lang="tr-TR" sz="2000" dirty="0"/>
              <a:t>koordinasyon, </a:t>
            </a:r>
          </a:p>
          <a:p>
            <a:pPr>
              <a:buFont typeface="Wingdings" panose="05000000000000000000" pitchFamily="2" charset="2"/>
              <a:buChar char="Ø"/>
            </a:pPr>
            <a:r>
              <a:rPr lang="tr-TR" sz="2000" dirty="0"/>
              <a:t>yöneltme, </a:t>
            </a:r>
          </a:p>
          <a:p>
            <a:pPr>
              <a:buFont typeface="Wingdings" panose="05000000000000000000" pitchFamily="2" charset="2"/>
              <a:buChar char="Ø"/>
            </a:pPr>
            <a:r>
              <a:rPr lang="tr-TR" sz="2000" dirty="0"/>
              <a:t>kontrol, </a:t>
            </a:r>
          </a:p>
          <a:p>
            <a:pPr>
              <a:buFont typeface="Wingdings" panose="05000000000000000000" pitchFamily="2" charset="2"/>
              <a:buChar char="Ø"/>
            </a:pPr>
            <a:r>
              <a:rPr lang="tr-TR" sz="2000" dirty="0"/>
              <a:t>analiz </a:t>
            </a:r>
          </a:p>
          <a:p>
            <a:pPr>
              <a:buFont typeface="Wingdings" panose="05000000000000000000" pitchFamily="2" charset="2"/>
              <a:buChar char="Ø"/>
            </a:pPr>
            <a:r>
              <a:rPr lang="tr-TR" sz="2000" dirty="0"/>
              <a:t>yönetim</a:t>
            </a:r>
          </a:p>
        </p:txBody>
      </p:sp>
      <p:sp>
        <p:nvSpPr>
          <p:cNvPr id="4" name="Metin kutusu 3">
            <a:extLst>
              <a:ext uri="{FF2B5EF4-FFF2-40B4-BE49-F238E27FC236}">
                <a16:creationId xmlns:a16="http://schemas.microsoft.com/office/drawing/2014/main" id="{62E7F71B-7D03-4262-BD6E-E717D31259F4}"/>
              </a:ext>
            </a:extLst>
          </p:cNvPr>
          <p:cNvSpPr txBox="1"/>
          <p:nvPr/>
        </p:nvSpPr>
        <p:spPr>
          <a:xfrm>
            <a:off x="2965380" y="5455286"/>
            <a:ext cx="3840480" cy="369332"/>
          </a:xfrm>
          <a:prstGeom prst="rect">
            <a:avLst/>
          </a:prstGeom>
          <a:noFill/>
        </p:spPr>
        <p:txBody>
          <a:bodyPr wrap="square" rtlCol="0">
            <a:spAutoFit/>
          </a:bodyPr>
          <a:lstStyle/>
          <a:p>
            <a:r>
              <a:rPr lang="tr-TR" dirty="0"/>
              <a:t>olarak sınıflandırılabilir.</a:t>
            </a:r>
          </a:p>
        </p:txBody>
      </p:sp>
      <p:sp>
        <p:nvSpPr>
          <p:cNvPr id="5" name="Metin kutusu 4">
            <a:extLst>
              <a:ext uri="{FF2B5EF4-FFF2-40B4-BE49-F238E27FC236}">
                <a16:creationId xmlns:a16="http://schemas.microsoft.com/office/drawing/2014/main" id="{B0E8BFFC-44CA-4AD2-91DE-4D38457AC00C}"/>
              </a:ext>
            </a:extLst>
          </p:cNvPr>
          <p:cNvSpPr txBox="1"/>
          <p:nvPr/>
        </p:nvSpPr>
        <p:spPr>
          <a:xfrm>
            <a:off x="436880" y="1325563"/>
            <a:ext cx="9906000" cy="660400"/>
          </a:xfrm>
          <a:prstGeom prst="rect">
            <a:avLst/>
          </a:prstGeom>
          <a:noFill/>
        </p:spPr>
        <p:txBody>
          <a:bodyPr wrap="square" rtlCol="0">
            <a:spAutoFit/>
          </a:bodyPr>
          <a:lstStyle/>
          <a:p>
            <a:r>
              <a:rPr lang="tr-TR" sz="1800" dirty="0"/>
              <a:t>Firmaların amaçlarına ulaşabilmesi ve temel yönetim işlevlerini yerine getirebilmesi için satış yönetiminin sahip olması gereken bazı fonksiyonlar vardır. Bunlar:</a:t>
            </a:r>
          </a:p>
        </p:txBody>
      </p:sp>
      <p:pic>
        <p:nvPicPr>
          <p:cNvPr id="7" name="Resim 6">
            <a:extLst>
              <a:ext uri="{FF2B5EF4-FFF2-40B4-BE49-F238E27FC236}">
                <a16:creationId xmlns:a16="http://schemas.microsoft.com/office/drawing/2014/main" id="{931EA6B0-7D86-4BF3-8D4D-9C8195E25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566" y="1551305"/>
            <a:ext cx="6412554" cy="4872038"/>
          </a:xfrm>
          <a:prstGeom prst="rect">
            <a:avLst/>
          </a:prstGeom>
        </p:spPr>
      </p:pic>
    </p:spTree>
    <p:extLst>
      <p:ext uri="{BB962C8B-B14F-4D97-AF65-F5344CB8AC3E}">
        <p14:creationId xmlns:p14="http://schemas.microsoft.com/office/powerpoint/2010/main" val="4096751581"/>
      </p:ext>
    </p:extLst>
  </p:cSld>
  <p:clrMapOvr>
    <a:masterClrMapping/>
  </p:clrMapOvr>
</p:sld>
</file>

<file path=ppt/theme/theme1.xml><?xml version="1.0" encoding="utf-8"?>
<a:theme xmlns:a="http://schemas.openxmlformats.org/drawingml/2006/main" name="Derinlik">
  <a:themeElements>
    <a:clrScheme name="Derinlik">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rinlik">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rinlik">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TM04033923[[fn=Derinlik]]</Template>
  <TotalTime>454</TotalTime>
  <Words>1038</Words>
  <Application>Microsoft Office PowerPoint</Application>
  <PresentationFormat>Geniş ekran</PresentationFormat>
  <Paragraphs>107</Paragraphs>
  <Slides>14</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14</vt:i4>
      </vt:variant>
    </vt:vector>
  </HeadingPairs>
  <TitlesOfParts>
    <vt:vector size="23" baseType="lpstr">
      <vt:lpstr>Arial</vt:lpstr>
      <vt:lpstr>Calibri</vt:lpstr>
      <vt:lpstr>Corbel</vt:lpstr>
      <vt:lpstr>Times New Roman</vt:lpstr>
      <vt:lpstr>Trebuchet MS</vt:lpstr>
      <vt:lpstr>Wingdings</vt:lpstr>
      <vt:lpstr>Wingdings 3</vt:lpstr>
      <vt:lpstr>Derinlik</vt:lpstr>
      <vt:lpstr>Yüzeyler</vt:lpstr>
      <vt:lpstr>SATIŞ YÖNETİMİ</vt:lpstr>
      <vt:lpstr>Satış Nedir</vt:lpstr>
      <vt:lpstr>Satış ve Pazarlama Arasındaki İlişki</vt:lpstr>
      <vt:lpstr> Satış Yönetimi</vt:lpstr>
      <vt:lpstr>Satış Yönetiminin Amaçları</vt:lpstr>
      <vt:lpstr>Satış Yönetimi</vt:lpstr>
      <vt:lpstr>Satış Yönetimi</vt:lpstr>
      <vt:lpstr>PowerPoint Sunusu</vt:lpstr>
      <vt:lpstr>Satış Yönetiminin Fonksiyonları</vt:lpstr>
      <vt:lpstr>PowerPoint Sunusu</vt:lpstr>
      <vt:lpstr>PowerPoint Sunusu</vt:lpstr>
      <vt:lpstr>KAYNAKÇA</vt:lpstr>
      <vt:lpstr>Sorular</vt:lpstr>
      <vt:lpstr>Sorular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SATIŞ YÖNETİMİ</dc:title>
  <dc:creator>hamdicanau@gmail.com</dc:creator>
  <cp:lastModifiedBy>gülbin özçelikay</cp:lastModifiedBy>
  <cp:revision>22</cp:revision>
  <dcterms:created xsi:type="dcterms:W3CDTF">2021-03-28T12:41:31Z</dcterms:created>
  <dcterms:modified xsi:type="dcterms:W3CDTF">2021-03-29T11:55:49Z</dcterms:modified>
</cp:coreProperties>
</file>