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4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89F32-625E-4464-94F6-A425101DB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75861"/>
            <a:ext cx="9601200" cy="5191539"/>
          </a:xfrm>
        </p:spPr>
        <p:txBody>
          <a:bodyPr>
            <a:normAutofit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Подлежащее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– это главный член предложения, который обозначает предмет речи и отвечает на вопрос именительного падежа (</a:t>
            </a:r>
            <a:r>
              <a:rPr lang="ru-RU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кто? что?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Обратите внимание на значение (а) и форму выражения (б) подлежащего: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а) подлежащее – это </a:t>
            </a:r>
            <a:r>
              <a:rPr lang="ru-RU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то, о чем говорится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в предложении (предмет речи);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б) основная форма выражения подлежащего – </a:t>
            </a:r>
            <a:r>
              <a:rPr lang="ru-RU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именительный падеж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(вопрос </a:t>
            </a:r>
            <a:r>
              <a:rPr lang="ru-RU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кто? что?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tr-TR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 вопрос </a:t>
            </a:r>
            <a:r>
              <a:rPr lang="ru-RU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что?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отвечает не только именительный, но и винительный падеж существительного; формы именительного и винительного падежей тоже могут совпадать. Чтобы разграничить эти падежи, можно подставить существительное 1-го склонения (например – 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книга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): именительный падеж – 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книга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винительный падеж – 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книгу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043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5E5D-1F07-4C9B-BD96-3B94D3943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27652"/>
            <a:ext cx="9601200" cy="4939748"/>
          </a:xfrm>
        </p:spPr>
        <p:txBody>
          <a:bodyPr>
            <a:normAutofit/>
          </a:bodyPr>
          <a:lstStyle/>
          <a:p>
            <a:r>
              <a:rPr lang="ru-RU" dirty="0"/>
              <a:t>В русском языке подлежащим может быть:</a:t>
            </a:r>
          </a:p>
          <a:p>
            <a:pPr marL="0" indent="0">
              <a:buNone/>
            </a:pPr>
            <a:r>
              <a:rPr lang="ru-RU" dirty="0"/>
              <a:t>	- существительное</a:t>
            </a:r>
          </a:p>
          <a:p>
            <a:pPr marL="0" indent="0">
              <a:buNone/>
            </a:pPr>
            <a:r>
              <a:rPr lang="ru-RU" dirty="0"/>
              <a:t>	-прилагательное</a:t>
            </a:r>
          </a:p>
          <a:p>
            <a:pPr marL="0" indent="0">
              <a:buNone/>
            </a:pPr>
            <a:r>
              <a:rPr lang="ru-RU" dirty="0"/>
              <a:t>	-местоимение</a:t>
            </a:r>
          </a:p>
          <a:p>
            <a:pPr marL="0" indent="0">
              <a:buNone/>
            </a:pPr>
            <a:r>
              <a:rPr lang="ru-RU" dirty="0"/>
              <a:t>	-причастие</a:t>
            </a:r>
          </a:p>
          <a:p>
            <a:pPr marL="0" indent="0">
              <a:buNone/>
            </a:pPr>
            <a:r>
              <a:rPr lang="ru-RU" dirty="0"/>
              <a:t>	-инфинитив</a:t>
            </a:r>
          </a:p>
          <a:p>
            <a:pPr marL="0" indent="0">
              <a:buNone/>
            </a:pPr>
            <a:r>
              <a:rPr lang="ru-RU" dirty="0"/>
              <a:t>	-числительное</a:t>
            </a:r>
          </a:p>
          <a:p>
            <a:pPr marL="0" indent="0">
              <a:buNone/>
            </a:pPr>
            <a:r>
              <a:rPr lang="ru-RU" dirty="0"/>
              <a:t>	-наречие</a:t>
            </a:r>
          </a:p>
          <a:p>
            <a:pPr marL="0" indent="0">
              <a:buNone/>
            </a:pPr>
            <a:r>
              <a:rPr lang="ru-RU" dirty="0"/>
              <a:t>	-междометие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9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90FFE-2F6F-45D2-AC35-C4CE506E3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303643"/>
          </a:xfrm>
        </p:spPr>
        <p:txBody>
          <a:bodyPr/>
          <a:lstStyle/>
          <a:p>
            <a:r>
              <a:rPr lang="ru-RU" dirty="0"/>
              <a:t>В русском языке функции подлежащего могут выполнять даже служебные части речи</a:t>
            </a:r>
          </a:p>
          <a:p>
            <a:pPr marL="0" indent="0">
              <a:buNone/>
            </a:pPr>
            <a:r>
              <a:rPr lang="ru-RU" dirty="0"/>
              <a:t>	-предлог</a:t>
            </a:r>
          </a:p>
          <a:p>
            <a:pPr marL="0" indent="0">
              <a:buNone/>
            </a:pPr>
            <a:r>
              <a:rPr lang="ru-RU" dirty="0"/>
              <a:t>	-союз</a:t>
            </a:r>
          </a:p>
          <a:p>
            <a:pPr marL="0" indent="0">
              <a:buNone/>
            </a:pPr>
            <a:r>
              <a:rPr lang="ru-RU" dirty="0"/>
              <a:t>	-частица</a:t>
            </a:r>
          </a:p>
        </p:txBody>
      </p:sp>
    </p:spTree>
    <p:extLst>
      <p:ext uri="{BB962C8B-B14F-4D97-AF65-F5344CB8AC3E}">
        <p14:creationId xmlns:p14="http://schemas.microsoft.com/office/powerpoint/2010/main" val="51095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D67C2-C1AD-468A-8941-D59ADF2B5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43339"/>
            <a:ext cx="9601200" cy="5324061"/>
          </a:xfrm>
        </p:spPr>
        <p:txBody>
          <a:bodyPr>
            <a:normAutofit/>
          </a:bodyPr>
          <a:lstStyle/>
          <a:p>
            <a:r>
              <a:rPr lang="ru-RU" dirty="0"/>
              <a:t>Проанализируйте примеры: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Старший 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сын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уехал в столицу.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Он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уехал в столицу.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Старший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уехал в столицу.</a:t>
            </a:r>
          </a:p>
          <a:p>
            <a:pPr marL="0" indent="0">
              <a:buNone/>
            </a:pP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Поднявший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меч от меча и погибнет.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Двое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уехали в столицу.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Любить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– это прекрасно.</a:t>
            </a:r>
            <a:br>
              <a:rPr lang="ru-RU" dirty="0"/>
            </a:br>
            <a:r>
              <a:rPr lang="ru-RU" dirty="0"/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Жить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родине служить.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Настало и роковое 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послезавтра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(что?).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«В»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является предлогом.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«А»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противительный союз.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«Не»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с глаголами пишется отдельно.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739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EB569-5734-4C96-9D27-84DD3166A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1939"/>
          </a:xfrm>
        </p:spPr>
        <p:txBody>
          <a:bodyPr/>
          <a:lstStyle/>
          <a:p>
            <a:r>
              <a:rPr lang="ru-RU" dirty="0"/>
              <a:t>Цельные словосочетания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1B591-10F7-4336-87F1-E69BAA6E9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7739"/>
            <a:ext cx="9601200" cy="4409661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Имя в именительном падеже (наречие) + имя в родительном падеже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Пять стульев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стояло у стены.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Несколько стульев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стояло у стены.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Часть стульев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стояла у стены.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Много стульев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стояло у стены.</a:t>
            </a:r>
          </a:p>
          <a:p>
            <a:pPr marL="0" indent="0">
              <a:buNone/>
            </a:pPr>
            <a:endParaRPr lang="ru-RU" b="0" i="1" dirty="0">
              <a:solidFill>
                <a:srgbClr val="000000"/>
              </a:solidFill>
              <a:effectLst/>
              <a:latin typeface="Lato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Имя в именительном падеже + имя в родительном падеже с предлогом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из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Двое из нас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поедут в столицу.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Каждый из нас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поедет в столицу.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Многие из нас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поедут в столицу.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727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96A00-4493-4830-AB56-09280429F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424069"/>
            <a:ext cx="9601200" cy="5433392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Имя в именительном падеже + имя в творительном падеже с предлогом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с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(только при сказуемом – во множественном числе!)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Мать с сыном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поедут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(мн. ч.)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отдыхать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</a:t>
            </a:r>
            <a:br>
              <a:rPr lang="ru-RU" dirty="0"/>
            </a:br>
            <a:r>
              <a:rPr lang="ru-RU" dirty="0"/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Мать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 сыном поедет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(ед. ч.)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отдыхать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Существительные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начало, середина, конец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+ существительное в родительном падеже</a:t>
            </a:r>
            <a:endParaRPr lang="ru-RU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Стоял 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конец сентября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Существительное + согласуемое имя (фразеологизм, терминологическое сочетание и словосочетание с метафорическим значением)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Млечный путь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разостлался по небу.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Белые мухи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(снежинки)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кружили в небе.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Шапка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русых 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кудрей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колыхалась на его голове.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Неопределённое местоимение (от основ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кто, что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) + согласуемое имя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Что-то неприятное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было во всем его облике.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7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7862-9A8A-45A9-9865-AC328F6D7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68627"/>
            <a:ext cx="9601200" cy="5098774"/>
          </a:xfrm>
        </p:spPr>
        <p:txBody>
          <a:bodyPr/>
          <a:lstStyle/>
          <a:p>
            <a:pPr algn="just" fontAlgn="base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К подлежащему всегда можно задать вопросы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кто? что?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, даже если оно не изменяется по падежам. </a:t>
            </a:r>
          </a:p>
          <a:p>
            <a:pPr marL="0" indent="0" algn="just" fontAlgn="base">
              <a:buNone/>
            </a:pPr>
            <a:br>
              <a:rPr lang="ru-RU" b="0" i="0" dirty="0">
                <a:solidFill>
                  <a:schemeClr val="tx1"/>
                </a:solidFill>
                <a:effectLst/>
                <a:latin typeface="Lato"/>
              </a:rPr>
            </a:br>
            <a:br>
              <a:rPr lang="ru-RU" b="0" i="0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Именительный падеж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единственный падеж, с помощью которого может выражаться подлежащее.</a:t>
            </a:r>
          </a:p>
          <a:p>
            <a:pPr algn="just"/>
            <a:endParaRPr lang="ru-RU" b="1" i="0" dirty="0">
              <a:solidFill>
                <a:schemeClr val="tx1"/>
              </a:solidFill>
              <a:effectLst/>
              <a:latin typeface="Lato"/>
            </a:endParaRPr>
          </a:p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Примечание.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Подлежащее может быть выражено косвенным падежом в том случае, если оно указывает на приблизительное количество кого-либо или чего-либо.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: </a:t>
            </a:r>
            <a:r>
              <a:rPr lang="ru-RU" b="0" i="1" u="sng" dirty="0">
                <a:solidFill>
                  <a:schemeClr val="tx1"/>
                </a:solidFill>
                <a:effectLst/>
                <a:latin typeface="Lato"/>
              </a:rPr>
              <a:t>Тридцать кораблей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 вышло в море. </a:t>
            </a:r>
          </a:p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chemeClr val="tx1"/>
                </a:solidFill>
                <a:effectLst/>
                <a:latin typeface="Lato"/>
              </a:rPr>
              <a:t>Около тридцати кораблей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вышло в море. </a:t>
            </a:r>
            <a:endParaRPr lang="ru-RU" i="1" dirty="0">
              <a:solidFill>
                <a:schemeClr val="tx1"/>
              </a:solidFill>
              <a:latin typeface="Lato"/>
            </a:endParaRP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chemeClr val="tx1"/>
                </a:solidFill>
                <a:effectLst/>
                <a:latin typeface="Lato"/>
              </a:rPr>
              <a:t>Свыше тридцати кораблей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вышло в море.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965244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1374</TotalTime>
  <Words>719</Words>
  <Application>Microsoft Office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Franklin Gothic Book</vt:lpstr>
      <vt:lpstr>Lato</vt:lpstr>
      <vt:lpstr>Crop</vt:lpstr>
      <vt:lpstr>Синтаксис I</vt:lpstr>
      <vt:lpstr>PowerPoint Presentation</vt:lpstr>
      <vt:lpstr>PowerPoint Presentation</vt:lpstr>
      <vt:lpstr>PowerPoint Presentation</vt:lpstr>
      <vt:lpstr>PowerPoint Presentation</vt:lpstr>
      <vt:lpstr>Цельные словосочетания 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223</cp:revision>
  <dcterms:created xsi:type="dcterms:W3CDTF">2020-03-16T17:46:39Z</dcterms:created>
  <dcterms:modified xsi:type="dcterms:W3CDTF">2020-11-10T08:12:42Z</dcterms:modified>
</cp:coreProperties>
</file>