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3" r:id="rId3"/>
    <p:sldId id="267" r:id="rId4"/>
    <p:sldId id="264" r:id="rId5"/>
    <p:sldId id="265" r:id="rId6"/>
    <p:sldId id="266" r:id="rId7"/>
    <p:sldId id="268" r:id="rId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59"/>
  </p:normalViewPr>
  <p:slideViewPr>
    <p:cSldViewPr snapToGrid="0" snapToObjects="1">
      <p:cViewPr varScale="1">
        <p:scale>
          <a:sx n="81" d="100"/>
          <a:sy n="81" d="100"/>
        </p:scale>
        <p:origin x="96" y="5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AD606F2-334C-FD44-BCF6-281FFC922CB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7A8B5CD1-C676-D546-9375-756CFED476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13CE5ADC-4397-9340-9E6D-6DD1B7F9A30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F8D8F1E-BE48-AE43-8334-9297F1E9753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75A5F5F9-2EFB-924F-A5C4-D088684B20D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305261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26991C0-9016-C04A-9604-31A184AC9C1E}"/>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F2BD5EC-38D0-1B48-8E5F-928C03224D93}"/>
              </a:ext>
            </a:extLst>
          </p:cNvPr>
          <p:cNvSpPr>
            <a:spLocks noGrp="1"/>
          </p:cNvSpPr>
          <p:nvPr>
            <p:ph type="body" orient="vert" idx="1"/>
          </p:nvPr>
        </p:nvSpPr>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C7E11BE8-7BD2-F641-90FE-CC98FD015407}"/>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A2D814A5-020E-4048-A923-085EF328E53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FAA0F5E-046F-3942-9FB9-C3C1E84AC5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75486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3C628826-B184-254D-ADA6-725CD1CF818F}"/>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05CCDF4A-B920-214E-A457-485DBE9C9AA4}"/>
              </a:ext>
            </a:extLst>
          </p:cNvPr>
          <p:cNvSpPr>
            <a:spLocks noGrp="1"/>
          </p:cNvSpPr>
          <p:nvPr>
            <p:ph type="body" orient="vert" idx="1"/>
          </p:nvPr>
        </p:nvSpPr>
        <p:spPr>
          <a:xfrm>
            <a:off x="838200" y="365125"/>
            <a:ext cx="7734300" cy="5811838"/>
          </a:xfrm>
        </p:spPr>
        <p:txBody>
          <a:bodyPr vert="eaVert"/>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71EB222A-5E58-724B-9BA2-40294B271C2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EAA010E0-D1D3-A34D-8D98-A8CD6C27FB6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3CA30CA5-E9BA-A940-BB43-4E40A4F59C4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42692446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BAAEF6D-7817-3649-934B-6AA4167CE9F5}"/>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54547D5A-00BC-D44D-A6AE-568564895D42}"/>
              </a:ext>
            </a:extLst>
          </p:cNvPr>
          <p:cNvSpPr>
            <a:spLocks noGrp="1"/>
          </p:cNvSpPr>
          <p:nvPr>
            <p:ph idx="1"/>
          </p:nvPr>
        </p:nvSpPr>
        <p:spPr/>
        <p:txBody>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E2E04A41-EE48-ED48-8A95-E18CD9BC3304}"/>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F4A93A97-FA70-7442-A058-EED3CFC6526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96255A52-A528-0F49-8BA4-E82B671ABB09}"/>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687908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CD62FE5-7486-C848-B867-C6D056529AA7}"/>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0DC837E4-FB0C-C544-8CC9-37B4493EB5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6FB0B89E-1C02-4345-9E46-FA02FFDF010D}"/>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9FDFFC5C-6FE1-EF41-B981-8D1CA1A16A2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D305D3D-3BFB-CD46-ABCB-B21EC8D8662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2522104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2E8DE6FB-1ED9-664F-82B2-CFA8D98D288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2E8E7F79-5AA5-2341-88C5-80EA0B4DAA20}"/>
              </a:ext>
            </a:extLst>
          </p:cNvPr>
          <p:cNvSpPr>
            <a:spLocks noGrp="1"/>
          </p:cNvSpPr>
          <p:nvPr>
            <p:ph sz="half" idx="1"/>
          </p:nvPr>
        </p:nvSpPr>
        <p:spPr>
          <a:xfrm>
            <a:off x="838200" y="1825625"/>
            <a:ext cx="5181600" cy="4351338"/>
          </a:xfrm>
        </p:spPr>
        <p:txBody>
          <a:body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D4890AF8-6720-7A4E-9FBF-2F643E104F51}"/>
              </a:ext>
            </a:extLst>
          </p:cNvPr>
          <p:cNvSpPr>
            <a:spLocks noGrp="1"/>
          </p:cNvSpPr>
          <p:nvPr>
            <p:ph sz="half" idx="2"/>
          </p:nvPr>
        </p:nvSpPr>
        <p:spPr>
          <a:xfrm>
            <a:off x="6172200" y="1825625"/>
            <a:ext cx="5181600" cy="4351338"/>
          </a:xfrm>
        </p:spPr>
        <p:txBody>
          <a:body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B8FD9E1F-D2BD-EC43-8601-1F63B76BBC90}"/>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4E76C522-6899-D54B-B69E-51EC6EE374DF}"/>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CE1C433A-A7B7-4B4F-8F58-9B4754B339DE}"/>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36092675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9A28559-5C27-9644-98F3-B78F3AD5BFB5}"/>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5B0A43DB-157A-8E40-9B09-968591F114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4" name="İçerik Yer Tutucusu 3">
            <a:extLst>
              <a:ext uri="{FF2B5EF4-FFF2-40B4-BE49-F238E27FC236}">
                <a16:creationId xmlns:a16="http://schemas.microsoft.com/office/drawing/2014/main" id="{360802D8-1287-4F45-8B45-C0BE8D50FAE1}"/>
              </a:ext>
            </a:extLst>
          </p:cNvPr>
          <p:cNvSpPr>
            <a:spLocks noGrp="1"/>
          </p:cNvSpPr>
          <p:nvPr>
            <p:ph sz="half" idx="2"/>
          </p:nvPr>
        </p:nvSpPr>
        <p:spPr>
          <a:xfrm>
            <a:off x="839788" y="2505075"/>
            <a:ext cx="5157787" cy="3684588"/>
          </a:xfrm>
        </p:spPr>
        <p:txBody>
          <a:bodyPr/>
          <a:lstStyle/>
          <a:p>
            <a:r>
              <a:rPr lang="tr-TR"/>
              <a:t>Asıl metin stillerini düzenle
İkinci düzey
Üçüncü düzey
Dördüncü düzey
Beşinci düzey</a:t>
            </a:r>
          </a:p>
        </p:txBody>
      </p:sp>
      <p:sp>
        <p:nvSpPr>
          <p:cNvPr id="5" name="Metin Yer Tutucusu 4">
            <a:extLst>
              <a:ext uri="{FF2B5EF4-FFF2-40B4-BE49-F238E27FC236}">
                <a16:creationId xmlns:a16="http://schemas.microsoft.com/office/drawing/2014/main" id="{98AB2087-A41A-7443-9C31-42DB7128B59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r>
              <a:rPr lang="tr-TR"/>
              <a:t>Asıl metin stillerini düzenle
İkinci düzey
Üçüncü düzey
Dördüncü düzey
Beşinci düzey</a:t>
            </a:r>
          </a:p>
        </p:txBody>
      </p:sp>
      <p:sp>
        <p:nvSpPr>
          <p:cNvPr id="6" name="İçerik Yer Tutucusu 5">
            <a:extLst>
              <a:ext uri="{FF2B5EF4-FFF2-40B4-BE49-F238E27FC236}">
                <a16:creationId xmlns:a16="http://schemas.microsoft.com/office/drawing/2014/main" id="{52C2AC54-A4C2-704D-A62D-C38653FEC8EB}"/>
              </a:ext>
            </a:extLst>
          </p:cNvPr>
          <p:cNvSpPr>
            <a:spLocks noGrp="1"/>
          </p:cNvSpPr>
          <p:nvPr>
            <p:ph sz="quarter" idx="4"/>
          </p:nvPr>
        </p:nvSpPr>
        <p:spPr>
          <a:xfrm>
            <a:off x="6172200" y="2505075"/>
            <a:ext cx="5183188" cy="3684588"/>
          </a:xfrm>
        </p:spPr>
        <p:txBody>
          <a:bodyPr/>
          <a:lstStyle/>
          <a:p>
            <a:r>
              <a:rPr lang="tr-TR"/>
              <a:t>Asıl metin stillerini düzenle
İkinci düzey
Üçüncü düzey
Dördüncü düzey
Beşinci düzey</a:t>
            </a:r>
          </a:p>
        </p:txBody>
      </p:sp>
      <p:sp>
        <p:nvSpPr>
          <p:cNvPr id="7" name="Veri Yer Tutucusu 6">
            <a:extLst>
              <a:ext uri="{FF2B5EF4-FFF2-40B4-BE49-F238E27FC236}">
                <a16:creationId xmlns:a16="http://schemas.microsoft.com/office/drawing/2014/main" id="{935A774A-39BE-5D4A-8F0B-3C1853396DE8}"/>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8" name="Alt Bilgi Yer Tutucusu 7">
            <a:extLst>
              <a:ext uri="{FF2B5EF4-FFF2-40B4-BE49-F238E27FC236}">
                <a16:creationId xmlns:a16="http://schemas.microsoft.com/office/drawing/2014/main" id="{9F21F1E2-652E-2B48-B440-89D00C2C4E72}"/>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CB11947A-9923-D043-AA26-9F7C5C2B55A1}"/>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346189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42C13B1-FA42-9445-B1F1-B0CCEC7D196D}"/>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8875A5FE-BA93-2446-A9F7-E10D25E96F8B}"/>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4" name="Alt Bilgi Yer Tutucusu 3">
            <a:extLst>
              <a:ext uri="{FF2B5EF4-FFF2-40B4-BE49-F238E27FC236}">
                <a16:creationId xmlns:a16="http://schemas.microsoft.com/office/drawing/2014/main" id="{1ED76ED0-0078-C744-9211-01C905D0A939}"/>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E6AB3BEA-6EEB-E444-A610-AC6FCBB5EB9C}"/>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5305603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4897B376-A3A7-1240-AD64-3500B4D72311}"/>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3" name="Alt Bilgi Yer Tutucusu 2">
            <a:extLst>
              <a:ext uri="{FF2B5EF4-FFF2-40B4-BE49-F238E27FC236}">
                <a16:creationId xmlns:a16="http://schemas.microsoft.com/office/drawing/2014/main" id="{01C9CCE9-45D4-CD4A-A3D3-B952C1AA4151}"/>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DF584DE4-5019-B147-AAA3-CC1A421B86C6}"/>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01500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54C917F-D7D8-984D-8E45-FE9487621FA2}"/>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AE032104-2E90-7247-A605-46E1ABDAEE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r>
              <a:rPr lang="tr-TR"/>
              <a:t>Asıl metin stillerini düzenle
İkinci düzey
Üçüncü düzey
Dördüncü düzey
Beşinci düzey</a:t>
            </a:r>
          </a:p>
        </p:txBody>
      </p:sp>
      <p:sp>
        <p:nvSpPr>
          <p:cNvPr id="4" name="Metin Yer Tutucusu 3">
            <a:extLst>
              <a:ext uri="{FF2B5EF4-FFF2-40B4-BE49-F238E27FC236}">
                <a16:creationId xmlns:a16="http://schemas.microsoft.com/office/drawing/2014/main" id="{B2470A48-5DFC-0846-B144-E4200CA7F4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9BE921C1-AC2D-6546-8575-1CA7CDF7F73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6D842229-FBF0-5243-B34A-25E0991D3C2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54674D-578E-FD4B-A18F-F4187D034F82}"/>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11990196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5DCBFE8-964A-8040-B542-04EF6864129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372B57D3-381C-5A44-9E56-6F4DC14FC13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FE461B3-E221-BD4B-A481-500A931E31D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r>
              <a:rPr lang="tr-TR"/>
              <a:t>Asıl metin stillerini düzenle
İkinci düzey
Üçüncü düzey
Dördüncü düzey
Beşinci düzey</a:t>
            </a:r>
          </a:p>
        </p:txBody>
      </p:sp>
      <p:sp>
        <p:nvSpPr>
          <p:cNvPr id="5" name="Veri Yer Tutucusu 4">
            <a:extLst>
              <a:ext uri="{FF2B5EF4-FFF2-40B4-BE49-F238E27FC236}">
                <a16:creationId xmlns:a16="http://schemas.microsoft.com/office/drawing/2014/main" id="{ECBF39F9-F220-9942-B720-28B180BF474A}"/>
              </a:ext>
            </a:extLst>
          </p:cNvPr>
          <p:cNvSpPr>
            <a:spLocks noGrp="1"/>
          </p:cNvSpPr>
          <p:nvPr>
            <p:ph type="dt" sz="half" idx="10"/>
          </p:nvPr>
        </p:nvSpPr>
        <p:spPr/>
        <p:txBody>
          <a:bodyPr/>
          <a:lstStyle/>
          <a:p>
            <a:fld id="{CF75F389-6F6A-3F41-8D54-57D442A706F2}" type="datetimeFigureOut">
              <a:rPr lang="tr-TR" smtClean="0"/>
              <a:t>6.05.2020</a:t>
            </a:fld>
            <a:endParaRPr lang="tr-TR"/>
          </a:p>
        </p:txBody>
      </p:sp>
      <p:sp>
        <p:nvSpPr>
          <p:cNvPr id="6" name="Alt Bilgi Yer Tutucusu 5">
            <a:extLst>
              <a:ext uri="{FF2B5EF4-FFF2-40B4-BE49-F238E27FC236}">
                <a16:creationId xmlns:a16="http://schemas.microsoft.com/office/drawing/2014/main" id="{7A5A12F9-5ED3-B644-A38D-FE413CBF8C88}"/>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B06ACB5-E50F-C940-B55B-9F1B529197DD}"/>
              </a:ext>
            </a:extLst>
          </p:cNvPr>
          <p:cNvSpPr>
            <a:spLocks noGrp="1"/>
          </p:cNvSpPr>
          <p:nvPr>
            <p:ph type="sldNum" sz="quarter" idx="12"/>
          </p:nvPr>
        </p:nvSpPr>
        <p:spPr/>
        <p:txBody>
          <a:bodyPr/>
          <a:lstStyle/>
          <a:p>
            <a:fld id="{8FAC8515-3A04-2542-BD07-C9DD8ECE7ACC}" type="slidenum">
              <a:rPr lang="tr-TR" smtClean="0"/>
              <a:t>‹#›</a:t>
            </a:fld>
            <a:endParaRPr lang="tr-TR"/>
          </a:p>
        </p:txBody>
      </p:sp>
    </p:spTree>
    <p:extLst>
      <p:ext uri="{BB962C8B-B14F-4D97-AF65-F5344CB8AC3E}">
        <p14:creationId xmlns:p14="http://schemas.microsoft.com/office/powerpoint/2010/main" val="29648321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4D177C62-F625-1942-954B-76E8964EF1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CCA94-2BE1-3345-939B-ABF8AAA5F1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r>
              <a:rPr lang="tr-TR"/>
              <a:t>Asıl metin stillerini düzenle
İkinci düzey
Üçüncü düzey
Dördüncü düzey
Beşinci düzey</a:t>
            </a:r>
          </a:p>
        </p:txBody>
      </p:sp>
      <p:sp>
        <p:nvSpPr>
          <p:cNvPr id="4" name="Veri Yer Tutucusu 3">
            <a:extLst>
              <a:ext uri="{FF2B5EF4-FFF2-40B4-BE49-F238E27FC236}">
                <a16:creationId xmlns:a16="http://schemas.microsoft.com/office/drawing/2014/main" id="{5D87E41B-7DB7-7046-BC60-1123552CD1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75F389-6F6A-3F41-8D54-57D442A706F2}" type="datetimeFigureOut">
              <a:rPr lang="tr-TR" smtClean="0"/>
              <a:t>6.05.2020</a:t>
            </a:fld>
            <a:endParaRPr lang="tr-TR"/>
          </a:p>
        </p:txBody>
      </p:sp>
      <p:sp>
        <p:nvSpPr>
          <p:cNvPr id="5" name="Alt Bilgi Yer Tutucusu 4">
            <a:extLst>
              <a:ext uri="{FF2B5EF4-FFF2-40B4-BE49-F238E27FC236}">
                <a16:creationId xmlns:a16="http://schemas.microsoft.com/office/drawing/2014/main" id="{1072E18A-F636-2547-9169-907699FA710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5F5DA1D8-2C7D-A84B-8B96-BDC42649E5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AC8515-3A04-2542-BD07-C9DD8ECE7ACC}" type="slidenum">
              <a:rPr lang="tr-TR" smtClean="0"/>
              <a:t>‹#›</a:t>
            </a:fld>
            <a:endParaRPr lang="tr-TR"/>
          </a:p>
        </p:txBody>
      </p:sp>
    </p:spTree>
    <p:extLst>
      <p:ext uri="{BB962C8B-B14F-4D97-AF65-F5344CB8AC3E}">
        <p14:creationId xmlns:p14="http://schemas.microsoft.com/office/powerpoint/2010/main" val="1625593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a:extLst>
              <a:ext uri="{FF2B5EF4-FFF2-40B4-BE49-F238E27FC236}">
                <a16:creationId xmlns:a16="http://schemas.microsoft.com/office/drawing/2014/main" id="{E25A9A9A-100F-2D40-86B7-2C9E79DEA06C}"/>
              </a:ext>
            </a:extLst>
          </p:cNvPr>
          <p:cNvSpPr>
            <a:spLocks noGrp="1"/>
          </p:cNvSpPr>
          <p:nvPr>
            <p:ph type="subTitle" idx="1"/>
          </p:nvPr>
        </p:nvSpPr>
        <p:spPr>
          <a:xfrm>
            <a:off x="1524000" y="1863525"/>
            <a:ext cx="9174866" cy="4525700"/>
          </a:xfrm>
        </p:spPr>
        <p:txBody>
          <a:bodyPr>
            <a:normAutofit/>
          </a:bodyPr>
          <a:lstStyle/>
          <a:p>
            <a:pPr>
              <a:lnSpc>
                <a:spcPct val="110000"/>
              </a:lnSpc>
            </a:pPr>
            <a:r>
              <a:rPr lang="tr-TR" sz="4000" b="1" dirty="0" smtClean="0"/>
              <a:t>-2-</a:t>
            </a:r>
          </a:p>
          <a:p>
            <a:pPr>
              <a:lnSpc>
                <a:spcPct val="110000"/>
              </a:lnSpc>
            </a:pPr>
            <a:r>
              <a:rPr lang="tr-TR" sz="4000" b="1" dirty="0" smtClean="0"/>
              <a:t>KÖTÜLÜK PROBLEMİ </a:t>
            </a:r>
            <a:endParaRPr lang="tr-TR" sz="4000" dirty="0" smtClean="0"/>
          </a:p>
          <a:p>
            <a:pPr marL="457200" indent="-457200" algn="just">
              <a:lnSpc>
                <a:spcPct val="110000"/>
              </a:lnSpc>
              <a:buFont typeface="Arial" panose="020B0604020202020204" pitchFamily="34" charset="0"/>
              <a:buChar char="•"/>
            </a:pPr>
            <a:endParaRPr lang="tr-TR" sz="3200" dirty="0"/>
          </a:p>
          <a:p>
            <a:pPr marL="457200" indent="-457200" algn="just">
              <a:lnSpc>
                <a:spcPct val="110000"/>
              </a:lnSpc>
              <a:buFont typeface="Arial" panose="020B0604020202020204" pitchFamily="34" charset="0"/>
              <a:buChar char="•"/>
            </a:pPr>
            <a:r>
              <a:rPr lang="tr-TR" sz="3200" dirty="0"/>
              <a:t>Kötülük </a:t>
            </a:r>
            <a:r>
              <a:rPr lang="tr-TR" sz="3200" dirty="0" smtClean="0"/>
              <a:t>Sorununun </a:t>
            </a:r>
            <a:r>
              <a:rPr lang="tr-TR" sz="3200" dirty="0"/>
              <a:t>Tanımı</a:t>
            </a:r>
          </a:p>
          <a:p>
            <a:pPr marL="457200" indent="-457200" algn="just">
              <a:lnSpc>
                <a:spcPct val="110000"/>
              </a:lnSpc>
              <a:buFont typeface="Arial" panose="020B0604020202020204" pitchFamily="34" charset="0"/>
              <a:buChar char="•"/>
            </a:pPr>
            <a:r>
              <a:rPr lang="tr-TR" sz="3200" dirty="0"/>
              <a:t>Kötülüğün Kaynağı ve </a:t>
            </a:r>
            <a:r>
              <a:rPr lang="tr-TR" sz="3200" dirty="0" err="1" smtClean="0"/>
              <a:t>Teodiseler</a:t>
            </a:r>
            <a:endParaRPr lang="tr-TR" sz="3200" dirty="0"/>
          </a:p>
        </p:txBody>
      </p:sp>
    </p:spTree>
    <p:extLst>
      <p:ext uri="{BB962C8B-B14F-4D97-AF65-F5344CB8AC3E}">
        <p14:creationId xmlns:p14="http://schemas.microsoft.com/office/powerpoint/2010/main" val="32775009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C35CA85-2C79-2B48-9791-6755AB65E6BF}"/>
              </a:ext>
            </a:extLst>
          </p:cNvPr>
          <p:cNvSpPr>
            <a:spLocks noGrp="1"/>
          </p:cNvSpPr>
          <p:nvPr>
            <p:ph idx="1"/>
          </p:nvPr>
        </p:nvSpPr>
        <p:spPr>
          <a:xfrm>
            <a:off x="777766" y="599090"/>
            <a:ext cx="10576034" cy="5577873"/>
          </a:xfrm>
        </p:spPr>
        <p:txBody>
          <a:bodyPr>
            <a:normAutofit/>
          </a:bodyPr>
          <a:lstStyle/>
          <a:p>
            <a:pPr marL="0" indent="0" algn="ctr">
              <a:lnSpc>
                <a:spcPct val="110000"/>
              </a:lnSpc>
              <a:buNone/>
            </a:pPr>
            <a:endParaRPr lang="tr-TR" sz="3600" b="1" dirty="0"/>
          </a:p>
          <a:p>
            <a:pPr marL="0" indent="0" algn="ctr">
              <a:lnSpc>
                <a:spcPct val="110000"/>
              </a:lnSpc>
              <a:buNone/>
            </a:pPr>
            <a:r>
              <a:rPr lang="tr-TR" sz="3600" b="1" dirty="0"/>
              <a:t>Kötülük Sorununun Tanımı</a:t>
            </a:r>
          </a:p>
          <a:p>
            <a:pPr marL="0" indent="0" algn="ctr">
              <a:lnSpc>
                <a:spcPct val="110000"/>
              </a:lnSpc>
              <a:buNone/>
            </a:pPr>
            <a:endParaRPr lang="tr-TR" sz="3600" b="1" dirty="0"/>
          </a:p>
          <a:p>
            <a:pPr algn="just">
              <a:lnSpc>
                <a:spcPct val="100000"/>
              </a:lnSpc>
              <a:spcAft>
                <a:spcPts val="1200"/>
              </a:spcAft>
            </a:pPr>
            <a:r>
              <a:rPr lang="tr-TR" dirty="0"/>
              <a:t>Kötülük kavramını daha çok kötü olan şeylerden  hareketle tanımlamak mümkündür. </a:t>
            </a:r>
          </a:p>
          <a:p>
            <a:pPr algn="just">
              <a:lnSpc>
                <a:spcPct val="100000"/>
              </a:lnSpc>
              <a:spcAft>
                <a:spcPts val="1200"/>
              </a:spcAft>
            </a:pPr>
            <a:r>
              <a:rPr lang="tr-TR" dirty="0"/>
              <a:t>Bu anlamda kötülük, ‘fiziksel engel ve acı, zihinsel engel ve ıstırap, psikolojik rahatsızlıklar, karakter bozuklukları, adaletsizlik, doğal afetler ve ahlaki kötülük’  kavramlarını kapsar niteliktedir.</a:t>
            </a:r>
          </a:p>
        </p:txBody>
      </p:sp>
    </p:spTree>
    <p:extLst>
      <p:ext uri="{BB962C8B-B14F-4D97-AF65-F5344CB8AC3E}">
        <p14:creationId xmlns:p14="http://schemas.microsoft.com/office/powerpoint/2010/main" val="21998050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734A428-F50C-B848-B402-2318B2B9693D}"/>
              </a:ext>
            </a:extLst>
          </p:cNvPr>
          <p:cNvSpPr>
            <a:spLocks noGrp="1"/>
          </p:cNvSpPr>
          <p:nvPr>
            <p:ph idx="1"/>
          </p:nvPr>
        </p:nvSpPr>
        <p:spPr>
          <a:xfrm>
            <a:off x="987972" y="735724"/>
            <a:ext cx="10365828" cy="5441239"/>
          </a:xfrm>
        </p:spPr>
        <p:txBody>
          <a:bodyPr>
            <a:normAutofit/>
          </a:bodyPr>
          <a:lstStyle/>
          <a:p>
            <a:pPr algn="just">
              <a:lnSpc>
                <a:spcPct val="100000"/>
              </a:lnSpc>
              <a:spcAft>
                <a:spcPts val="1200"/>
              </a:spcAft>
            </a:pPr>
            <a:endParaRPr lang="tr-TR" dirty="0"/>
          </a:p>
          <a:p>
            <a:pPr algn="just">
              <a:lnSpc>
                <a:spcPct val="100000"/>
              </a:lnSpc>
              <a:spcAft>
                <a:spcPts val="1200"/>
              </a:spcAft>
            </a:pPr>
            <a:r>
              <a:rPr lang="tr-TR" dirty="0"/>
              <a:t>Kötülük iki kategoride ele alınmaktadır:</a:t>
            </a:r>
          </a:p>
          <a:p>
            <a:pPr marL="571500" indent="-571500" algn="just">
              <a:lnSpc>
                <a:spcPct val="100000"/>
              </a:lnSpc>
              <a:spcAft>
                <a:spcPts val="1200"/>
              </a:spcAft>
              <a:buFont typeface="+mj-lt"/>
              <a:buAutoNum type="romanLcPeriod"/>
            </a:pPr>
            <a:r>
              <a:rPr lang="tr-TR" dirty="0"/>
              <a:t>Doğal Kötülük</a:t>
            </a:r>
          </a:p>
          <a:p>
            <a:pPr marL="571500" indent="-571500" algn="just">
              <a:lnSpc>
                <a:spcPct val="100000"/>
              </a:lnSpc>
              <a:spcAft>
                <a:spcPts val="1200"/>
              </a:spcAft>
              <a:buFont typeface="+mj-lt"/>
              <a:buAutoNum type="romanLcPeriod"/>
            </a:pPr>
            <a:r>
              <a:rPr lang="tr-TR" dirty="0"/>
              <a:t>Ahlaki Kötülük</a:t>
            </a:r>
          </a:p>
          <a:p>
            <a:pPr algn="just">
              <a:lnSpc>
                <a:spcPct val="100000"/>
              </a:lnSpc>
              <a:spcAft>
                <a:spcPts val="1200"/>
              </a:spcAft>
            </a:pPr>
            <a:r>
              <a:rPr lang="tr-TR" dirty="0"/>
              <a:t>Doğal kötülükler daha çok insan iradesinden bağımsız olarak meydana gelen ve insanların acı çekmelerine veya ölmelerine sebep olan doğal afetler ve ölümcül hastalıklar ve fiziksel engellilikleri içermektedir.</a:t>
            </a:r>
          </a:p>
          <a:p>
            <a:pPr algn="just">
              <a:lnSpc>
                <a:spcPct val="100000"/>
              </a:lnSpc>
              <a:spcAft>
                <a:spcPts val="1200"/>
              </a:spcAft>
            </a:pPr>
            <a:endParaRPr lang="tr-TR" dirty="0"/>
          </a:p>
        </p:txBody>
      </p:sp>
    </p:spTree>
    <p:extLst>
      <p:ext uri="{BB962C8B-B14F-4D97-AF65-F5344CB8AC3E}">
        <p14:creationId xmlns:p14="http://schemas.microsoft.com/office/powerpoint/2010/main" val="392029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A7B28D9-2F9C-DF48-BA4A-E5F740470FD0}"/>
              </a:ext>
            </a:extLst>
          </p:cNvPr>
          <p:cNvSpPr>
            <a:spLocks noGrp="1"/>
          </p:cNvSpPr>
          <p:nvPr>
            <p:ph idx="1"/>
          </p:nvPr>
        </p:nvSpPr>
        <p:spPr>
          <a:xfrm>
            <a:off x="840828" y="788276"/>
            <a:ext cx="10512972" cy="5388687"/>
          </a:xfrm>
        </p:spPr>
        <p:txBody>
          <a:bodyPr>
            <a:normAutofit fontScale="92500"/>
          </a:bodyPr>
          <a:lstStyle/>
          <a:p>
            <a:pPr algn="just"/>
            <a:endParaRPr lang="tr-TR" dirty="0"/>
          </a:p>
          <a:p>
            <a:pPr algn="just">
              <a:lnSpc>
                <a:spcPct val="100000"/>
              </a:lnSpc>
              <a:spcAft>
                <a:spcPts val="1200"/>
              </a:spcAft>
            </a:pPr>
            <a:r>
              <a:rPr lang="tr-TR" dirty="0"/>
              <a:t>Ahlaki kötülük ise, insanın özgür iradesinin bir sonucu olarak ortaya çıkan öldürmek, yaralamak, yalan söylemek, çalmak, dürüst olmamak iki yüzlülük, korkaklık vb. ahlaki olmayan karakter ve davranışları ifade eder.</a:t>
            </a:r>
          </a:p>
          <a:p>
            <a:pPr algn="just">
              <a:lnSpc>
                <a:spcPct val="100000"/>
              </a:lnSpc>
              <a:spcAft>
                <a:spcPts val="1200"/>
              </a:spcAft>
            </a:pPr>
            <a:r>
              <a:rPr lang="tr-TR" dirty="0"/>
              <a:t>Epikür, St. </a:t>
            </a:r>
            <a:r>
              <a:rPr lang="tr-TR" dirty="0" err="1"/>
              <a:t>Augustine</a:t>
            </a:r>
            <a:r>
              <a:rPr lang="tr-TR" dirty="0"/>
              <a:t>, David </a:t>
            </a:r>
            <a:r>
              <a:rPr lang="tr-TR" dirty="0" err="1"/>
              <a:t>Hume</a:t>
            </a:r>
            <a:r>
              <a:rPr lang="tr-TR" dirty="0"/>
              <a:t> ve J. L. </a:t>
            </a:r>
            <a:r>
              <a:rPr lang="tr-TR" dirty="0" err="1"/>
              <a:t>Mackie</a:t>
            </a:r>
            <a:r>
              <a:rPr lang="tr-TR" dirty="0"/>
              <a:t> gibi teist ve ateist düşünürlerce ifade edilmiştir.</a:t>
            </a:r>
          </a:p>
          <a:p>
            <a:pPr algn="just">
              <a:lnSpc>
                <a:spcPct val="100000"/>
              </a:lnSpc>
              <a:spcAft>
                <a:spcPts val="1200"/>
              </a:spcAft>
            </a:pPr>
            <a:r>
              <a:rPr lang="tr-TR" dirty="0"/>
              <a:t>Kötülük problemi temelde şu iki önermenin nasıl bağdaştırılabileceği ile alakalıdır:</a:t>
            </a:r>
          </a:p>
          <a:p>
            <a:pPr marL="571500" indent="-571500" algn="just">
              <a:lnSpc>
                <a:spcPct val="100000"/>
              </a:lnSpc>
              <a:spcAft>
                <a:spcPts val="1200"/>
              </a:spcAft>
              <a:buFont typeface="+mj-lt"/>
              <a:buAutoNum type="romanLcPeriod"/>
            </a:pPr>
            <a:r>
              <a:rPr lang="tr-TR" dirty="0"/>
              <a:t>Mutlak Bilgi, kudret ve iyilik sahibi olan Tanrı vardır.</a:t>
            </a:r>
          </a:p>
          <a:p>
            <a:pPr marL="571500" indent="-571500" algn="just">
              <a:lnSpc>
                <a:spcPct val="100000"/>
              </a:lnSpc>
              <a:spcAft>
                <a:spcPts val="1200"/>
              </a:spcAft>
              <a:buFont typeface="+mj-lt"/>
              <a:buAutoNum type="romanLcPeriod"/>
            </a:pPr>
            <a:r>
              <a:rPr lang="tr-TR" dirty="0"/>
              <a:t>Âlemde kötülük vardır.</a:t>
            </a:r>
          </a:p>
        </p:txBody>
      </p:sp>
    </p:spTree>
    <p:extLst>
      <p:ext uri="{BB962C8B-B14F-4D97-AF65-F5344CB8AC3E}">
        <p14:creationId xmlns:p14="http://schemas.microsoft.com/office/powerpoint/2010/main" val="3313902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2D92F1C-FB67-3140-990E-8E0751782810}"/>
              </a:ext>
            </a:extLst>
          </p:cNvPr>
          <p:cNvSpPr>
            <a:spLocks noGrp="1"/>
          </p:cNvSpPr>
          <p:nvPr>
            <p:ph idx="1"/>
          </p:nvPr>
        </p:nvSpPr>
        <p:spPr>
          <a:xfrm>
            <a:off x="945930" y="399393"/>
            <a:ext cx="10407869" cy="5777570"/>
          </a:xfrm>
        </p:spPr>
        <p:txBody>
          <a:bodyPr>
            <a:normAutofit/>
          </a:bodyPr>
          <a:lstStyle/>
          <a:p>
            <a:pPr algn="just">
              <a:lnSpc>
                <a:spcPct val="100000"/>
              </a:lnSpc>
              <a:spcAft>
                <a:spcPts val="1200"/>
              </a:spcAft>
            </a:pPr>
            <a:endParaRPr lang="tr-TR" dirty="0"/>
          </a:p>
          <a:p>
            <a:pPr algn="just">
              <a:lnSpc>
                <a:spcPct val="100000"/>
              </a:lnSpc>
              <a:spcAft>
                <a:spcPts val="1200"/>
              </a:spcAft>
            </a:pPr>
            <a:r>
              <a:rPr lang="tr-TR" dirty="0"/>
              <a:t>Bu iki önermenin birlikte tutarlı bir şekilde savunulamayacağını savunan ateistler buradan, ya Tanrı’nın var olmadığını, ya da teistlerin öngördüğü sıfatlara sahip olmadığını ileri sürmektedirler. </a:t>
            </a:r>
          </a:p>
          <a:p>
            <a:pPr algn="just">
              <a:lnSpc>
                <a:spcPct val="100000"/>
              </a:lnSpc>
              <a:spcAft>
                <a:spcPts val="1200"/>
              </a:spcAft>
            </a:pPr>
            <a:r>
              <a:rPr lang="tr-TR" dirty="0"/>
              <a:t>Örneğin ateist felsefeci </a:t>
            </a:r>
            <a:r>
              <a:rPr lang="tr-TR" dirty="0" err="1"/>
              <a:t>Mackie</a:t>
            </a:r>
            <a:r>
              <a:rPr lang="tr-TR" dirty="0"/>
              <a:t>, ’Tanrı’nın her şeye gücü yeter’, ‘Tanrı bütünüyle iyidir’ ve ‘kötülük vardır’ önermeleri arsında çelişki bulunduğunu savunmaktadır.</a:t>
            </a:r>
          </a:p>
          <a:p>
            <a:pPr algn="just">
              <a:lnSpc>
                <a:spcPct val="100000"/>
              </a:lnSpc>
              <a:spcAft>
                <a:spcPts val="1200"/>
              </a:spcAft>
            </a:pPr>
            <a:r>
              <a:rPr lang="tr-TR" dirty="0"/>
              <a:t>Teistlerin kötülüğün varlığını Tanrı’nın iyiliğiyle veya adaletiyle bağdaştırma çabalarına ise ‘teodise’ adı verilmektedir. </a:t>
            </a:r>
          </a:p>
        </p:txBody>
      </p:sp>
    </p:spTree>
    <p:extLst>
      <p:ext uri="{BB962C8B-B14F-4D97-AF65-F5344CB8AC3E}">
        <p14:creationId xmlns:p14="http://schemas.microsoft.com/office/powerpoint/2010/main" val="3896581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9722B27C-4276-D846-8304-37ACB7E2226D}"/>
              </a:ext>
            </a:extLst>
          </p:cNvPr>
          <p:cNvSpPr>
            <a:spLocks noGrp="1"/>
          </p:cNvSpPr>
          <p:nvPr>
            <p:ph idx="1"/>
          </p:nvPr>
        </p:nvSpPr>
        <p:spPr>
          <a:xfrm>
            <a:off x="998482" y="651641"/>
            <a:ext cx="10355317" cy="5525322"/>
          </a:xfrm>
        </p:spPr>
        <p:txBody>
          <a:bodyPr>
            <a:normAutofit fontScale="92500" lnSpcReduction="10000"/>
          </a:bodyPr>
          <a:lstStyle/>
          <a:p>
            <a:pPr marL="0" indent="0" algn="ctr">
              <a:lnSpc>
                <a:spcPct val="100000"/>
              </a:lnSpc>
              <a:spcAft>
                <a:spcPts val="1200"/>
              </a:spcAft>
              <a:buNone/>
            </a:pPr>
            <a:endParaRPr lang="tr-TR" sz="3600" b="1" dirty="0"/>
          </a:p>
          <a:p>
            <a:pPr marL="0" indent="0" algn="ctr">
              <a:lnSpc>
                <a:spcPct val="100000"/>
              </a:lnSpc>
              <a:spcAft>
                <a:spcPts val="1200"/>
              </a:spcAft>
              <a:buNone/>
            </a:pPr>
            <a:r>
              <a:rPr lang="tr-TR" sz="3600" b="1" dirty="0"/>
              <a:t>Kötülüğün Kaynağı ve Teodiseler</a:t>
            </a:r>
          </a:p>
          <a:p>
            <a:pPr marL="0" indent="0" algn="ctr">
              <a:lnSpc>
                <a:spcPct val="100000"/>
              </a:lnSpc>
              <a:spcAft>
                <a:spcPts val="1200"/>
              </a:spcAft>
              <a:buNone/>
            </a:pPr>
            <a:endParaRPr lang="tr-TR" sz="3600" b="1" dirty="0"/>
          </a:p>
          <a:p>
            <a:pPr algn="just">
              <a:lnSpc>
                <a:spcPct val="100000"/>
              </a:lnSpc>
              <a:spcAft>
                <a:spcPts val="1200"/>
              </a:spcAft>
            </a:pPr>
            <a:r>
              <a:rPr lang="tr-TR" dirty="0"/>
              <a:t>Platon ile sudûr anlayışını benimseyen Plotinus ve Yeni-Eflatuncu filozoflara göre kötülüğün kaynağı maddedir. </a:t>
            </a:r>
          </a:p>
          <a:p>
            <a:pPr algn="just">
              <a:lnSpc>
                <a:spcPct val="100000"/>
              </a:lnSpc>
              <a:spcAft>
                <a:spcPts val="1200"/>
              </a:spcAft>
            </a:pPr>
            <a:r>
              <a:rPr lang="tr-TR" dirty="0"/>
              <a:t>Farabi ve İbn Sina da bu anlayışı benimsemiştir. Onlara göre kötülük maddenin ilahi nizamı tam olarak yansıtma potansiyelinden yoksun olmasından kaynaklanmaktadır. Bu anlayışa göre, insanın maddi bir yönünün bulunduğundan hareketle, özellikle doğal kötülüğü açıklamak için ortaya konan bu ilkenin ahlaki kötülükle de ilişkilendirilebileceği anlaşılmaktadır.</a:t>
            </a:r>
          </a:p>
        </p:txBody>
      </p:sp>
    </p:spTree>
    <p:extLst>
      <p:ext uri="{BB962C8B-B14F-4D97-AF65-F5344CB8AC3E}">
        <p14:creationId xmlns:p14="http://schemas.microsoft.com/office/powerpoint/2010/main" val="21638822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241E64B-8B5B-014A-9B5B-A4D16FC446C1}"/>
              </a:ext>
            </a:extLst>
          </p:cNvPr>
          <p:cNvSpPr>
            <a:spLocks noGrp="1"/>
          </p:cNvSpPr>
          <p:nvPr>
            <p:ph idx="1"/>
          </p:nvPr>
        </p:nvSpPr>
        <p:spPr>
          <a:xfrm>
            <a:off x="879676" y="868101"/>
            <a:ext cx="10474124" cy="5308862"/>
          </a:xfrm>
        </p:spPr>
        <p:txBody>
          <a:bodyPr>
            <a:normAutofit lnSpcReduction="10000"/>
          </a:bodyPr>
          <a:lstStyle/>
          <a:p>
            <a:pPr algn="just">
              <a:lnSpc>
                <a:spcPct val="100000"/>
              </a:lnSpc>
              <a:spcAft>
                <a:spcPts val="1200"/>
              </a:spcAft>
            </a:pPr>
            <a:endParaRPr lang="tr-TR" dirty="0"/>
          </a:p>
          <a:p>
            <a:pPr algn="just">
              <a:lnSpc>
                <a:spcPct val="100000"/>
              </a:lnSpc>
              <a:spcAft>
                <a:spcPts val="1200"/>
              </a:spcAft>
            </a:pPr>
            <a:r>
              <a:rPr lang="tr-TR" dirty="0"/>
              <a:t>Sudûrcu anlayışı benimseyen birisi için bu anlayış tatmin edici gözükebilir. Ancak klasik teist anlayışın kabul ettiği yaratma fikrine inanan bir kimse için maddi âlem de Tanrı tarafından yaratıldığından dolayı, onun eksik yaratılması ilgili ilahi sıfatların mutlaklığını da tartışmaya açacaktır.</a:t>
            </a:r>
          </a:p>
          <a:p>
            <a:pPr algn="just">
              <a:lnSpc>
                <a:spcPct val="100000"/>
              </a:lnSpc>
              <a:spcAft>
                <a:spcPts val="1200"/>
              </a:spcAft>
            </a:pPr>
            <a:r>
              <a:rPr lang="tr-TR" dirty="0"/>
              <a:t>Farabi ve İbn Sina’ya göre aslî olan iyiliktir. Kötülük arızidir. Hatta İbn Sina’ya göre kötülük yetkinliğin/kemalin bulunmayışı olduğundan müstakil bir varlığa sahip değildir.</a:t>
            </a:r>
          </a:p>
          <a:p>
            <a:pPr algn="just">
              <a:lnSpc>
                <a:spcPct val="100000"/>
              </a:lnSpc>
              <a:spcAft>
                <a:spcPts val="1200"/>
              </a:spcAft>
            </a:pPr>
            <a:r>
              <a:rPr lang="tr-TR" dirty="0"/>
              <a:t>St. </a:t>
            </a:r>
            <a:r>
              <a:rPr lang="tr-TR" dirty="0" err="1"/>
              <a:t>Augustine</a:t>
            </a:r>
            <a:r>
              <a:rPr lang="tr-TR" dirty="0"/>
              <a:t> de benzer bir görüşü daha önce savunmuştur. Ona göre kötülük Tanrı’nın yarattığı bir şeyin işlevini yitirmesidir.</a:t>
            </a:r>
          </a:p>
        </p:txBody>
      </p:sp>
    </p:spTree>
    <p:extLst>
      <p:ext uri="{BB962C8B-B14F-4D97-AF65-F5344CB8AC3E}">
        <p14:creationId xmlns:p14="http://schemas.microsoft.com/office/powerpoint/2010/main" val="2106115573"/>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974</TotalTime>
  <Words>407</Words>
  <Application>Microsoft Office PowerPoint</Application>
  <PresentationFormat>Geniş ekran</PresentationFormat>
  <Paragraphs>34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Calibri</vt:lpstr>
      <vt:lpstr>Calibri Light</vt:lpstr>
      <vt:lpstr>Office Teması</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Tanrı ve Sıfatları</dc:title>
  <dc:creator>Serdar Atalay</dc:creator>
  <cp:lastModifiedBy>Ahmet Erkan</cp:lastModifiedBy>
  <cp:revision>65</cp:revision>
  <dcterms:created xsi:type="dcterms:W3CDTF">2020-05-03T20:31:30Z</dcterms:created>
  <dcterms:modified xsi:type="dcterms:W3CDTF">2020-05-06T10:08:39Z</dcterms:modified>
</cp:coreProperties>
</file>