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307" r:id="rId2"/>
    <p:sldId id="308" r:id="rId3"/>
    <p:sldId id="309" r:id="rId4"/>
    <p:sldId id="310" r:id="rId5"/>
    <p:sldId id="311" r:id="rId6"/>
    <p:sldId id="312" r:id="rId7"/>
    <p:sldId id="313" r:id="rId8"/>
    <p:sldId id="314" r:id="rId9"/>
    <p:sldId id="31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7" d="100"/>
          <a:sy n="87" d="100"/>
        </p:scale>
        <p:origin x="-1272" y="1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Yuvarlatılmış Çapraz Köşeli Dikdörtgen"/>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Başlık"/>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tr-TR" smtClean="0"/>
              <a:t>Asıl başlık stili için tıklatın</a:t>
            </a:r>
            <a:endParaRPr kumimoji="0" lang="en-US"/>
          </a:p>
        </p:txBody>
      </p:sp>
      <p:sp>
        <p:nvSpPr>
          <p:cNvPr id="9" name="8 Alt Başlık"/>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0" name="9 Veri Yer Tutucusu"/>
          <p:cNvSpPr>
            <a:spLocks noGrp="1"/>
          </p:cNvSpPr>
          <p:nvPr>
            <p:ph type="dt" sz="half" idx="10"/>
          </p:nvPr>
        </p:nvSpPr>
        <p:spPr>
          <a:xfrm>
            <a:off x="5562600" y="6509004"/>
            <a:ext cx="3002280" cy="274320"/>
          </a:xfrm>
        </p:spPr>
        <p:txBody>
          <a:bodyPr vert="horz" rtlCol="0"/>
          <a:lstStyle>
            <a:extLst/>
          </a:lstStyle>
          <a:p>
            <a:fld id="{32C64271-8911-44F6-A880-1EDF0374BD7F}" type="datetimeFigureOut">
              <a:rPr lang="tr-TR" smtClean="0"/>
              <a:pPr/>
              <a:t>22.2.2021</a:t>
            </a:fld>
            <a:endParaRPr lang="tr-TR"/>
          </a:p>
        </p:txBody>
      </p:sp>
      <p:sp>
        <p:nvSpPr>
          <p:cNvPr id="11" name="10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FE0C9E7-A915-465F-A49F-0AB51EF04D03}" type="slidenum">
              <a:rPr lang="tr-TR" smtClean="0"/>
              <a:pPr/>
              <a:t>‹#›</a:t>
            </a:fld>
            <a:endParaRPr lang="tr-TR"/>
          </a:p>
        </p:txBody>
      </p:sp>
      <p:sp>
        <p:nvSpPr>
          <p:cNvPr id="12" name="11 Altbilgi Yer Tutucusu"/>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2C64271-8911-44F6-A880-1EDF0374BD7F}" type="datetimeFigureOut">
              <a:rPr lang="tr-TR" smtClean="0"/>
              <a:pPr/>
              <a:t>22.2.2021</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FE0C9E7-A915-465F-A49F-0AB51EF04D0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lvl1pPr algn="l">
              <a:defRPr/>
            </a:lvl1pPr>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2C64271-8911-44F6-A880-1EDF0374BD7F}" type="datetimeFigureOut">
              <a:rPr lang="tr-TR" smtClean="0"/>
              <a:pPr/>
              <a:t>22.2.2021</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FE0C9E7-A915-465F-A49F-0AB51EF04D0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2C64271-8911-44F6-A880-1EDF0374BD7F}" type="datetimeFigureOut">
              <a:rPr lang="tr-TR" smtClean="0"/>
              <a:pPr/>
              <a:t>22.2.2021</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FE0C9E7-A915-465F-A49F-0AB51EF04D0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7" name="6 Dikdörtgen"/>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a:xfrm>
            <a:off x="5562600" y="6513670"/>
            <a:ext cx="3002280" cy="274320"/>
          </a:xfrm>
        </p:spPr>
        <p:txBody>
          <a:bodyPr vert="horz" rtlCol="0"/>
          <a:lstStyle>
            <a:extLst/>
          </a:lstStyle>
          <a:p>
            <a:fld id="{32C64271-8911-44F6-A880-1EDF0374BD7F}" type="datetimeFigureOut">
              <a:rPr lang="tr-TR" smtClean="0"/>
              <a:pPr/>
              <a:t>22.2.2021</a:t>
            </a:fld>
            <a:endParaRPr lang="tr-TR"/>
          </a:p>
        </p:txBody>
      </p:sp>
      <p:sp>
        <p:nvSpPr>
          <p:cNvPr id="9" name="8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FE0C9E7-A915-465F-A49F-0AB51EF04D03}" type="slidenum">
              <a:rPr lang="tr-TR" smtClean="0"/>
              <a:pPr/>
              <a:t>‹#›</a:t>
            </a:fld>
            <a:endParaRPr lang="tr-TR"/>
          </a:p>
        </p:txBody>
      </p:sp>
      <p:sp>
        <p:nvSpPr>
          <p:cNvPr id="10" name="9 Altbilgi Yer Tutucusu"/>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32C64271-8911-44F6-A880-1EDF0374BD7F}" type="datetimeFigureOut">
              <a:rPr lang="tr-TR" smtClean="0"/>
              <a:pPr/>
              <a:t>22.2.2021</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a:xfrm>
            <a:off x="8641080" y="6514568"/>
            <a:ext cx="464288" cy="274320"/>
          </a:xfrm>
        </p:spPr>
        <p:txBody>
          <a:bodyPr/>
          <a:lstStyle>
            <a:extLst/>
          </a:lstStyle>
          <a:p>
            <a:fld id="{DFE0C9E7-A915-465F-A49F-0AB51EF04D03}" type="slidenum">
              <a:rPr lang="tr-TR" smtClean="0"/>
              <a:pPr/>
              <a:t>‹#›</a:t>
            </a:fld>
            <a:endParaRPr lang="tr-TR"/>
          </a:p>
        </p:txBody>
      </p:sp>
      <p:sp>
        <p:nvSpPr>
          <p:cNvPr id="10" name="9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9 Dikdörtgen"/>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10 Dikdörtgen"/>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1 Başlık"/>
          <p:cNvSpPr>
            <a:spLocks noGrp="1"/>
          </p:cNvSpPr>
          <p:nvPr>
            <p:ph type="title"/>
          </p:nvPr>
        </p:nvSpPr>
        <p:spPr>
          <a:xfrm>
            <a:off x="457200" y="251948"/>
            <a:ext cx="8229600"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32C64271-8911-44F6-A880-1EDF0374BD7F}" type="datetimeFigureOut">
              <a:rPr lang="tr-TR" smtClean="0"/>
              <a:pPr/>
              <a:t>22.2.2021</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a:xfrm>
            <a:off x="8641080" y="6514568"/>
            <a:ext cx="464288" cy="274320"/>
          </a:xfrm>
        </p:spPr>
        <p:txBody>
          <a:bodyPr/>
          <a:lstStyle>
            <a:extLst/>
          </a:lstStyle>
          <a:p>
            <a:fld id="{DFE0C9E7-A915-465F-A49F-0AB51EF04D03}"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53218"/>
            <a:ext cx="8229600"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32C64271-8911-44F6-A880-1EDF0374BD7F}" type="datetimeFigureOut">
              <a:rPr lang="tr-TR" smtClean="0"/>
              <a:pPr/>
              <a:t>22.2.2021</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DFE0C9E7-A915-465F-A49F-0AB51EF04D03}" type="slidenum">
              <a:rPr lang="tr-TR" smtClean="0"/>
              <a:pPr/>
              <a:t>‹#›</a:t>
            </a:fld>
            <a:endParaRPr lang="tr-TR"/>
          </a:p>
        </p:txBody>
      </p:sp>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32C64271-8911-44F6-A880-1EDF0374BD7F}" type="datetimeFigureOut">
              <a:rPr lang="tr-TR" smtClean="0"/>
              <a:pPr/>
              <a:t>22.2.2021</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DFE0C9E7-A915-465F-A49F-0AB51EF04D0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8" name="7 Dikdörtgen"/>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963136" y="304800"/>
            <a:ext cx="3931920" cy="762000"/>
          </a:xfrm>
        </p:spPr>
        <p:txBody>
          <a:bodyPr anchor="b"/>
          <a:lstStyle>
            <a:lvl1pPr marL="0" algn="r">
              <a:buNone/>
              <a:defRPr sz="2000" b="1"/>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9" name="8 Veri Yer Tutucusu"/>
          <p:cNvSpPr>
            <a:spLocks noGrp="1"/>
          </p:cNvSpPr>
          <p:nvPr>
            <p:ph type="dt" sz="half" idx="10"/>
          </p:nvPr>
        </p:nvSpPr>
        <p:spPr>
          <a:xfrm>
            <a:off x="5562600" y="6513670"/>
            <a:ext cx="3002280" cy="274320"/>
          </a:xfrm>
        </p:spPr>
        <p:txBody>
          <a:bodyPr vert="horz" rtlCol="0"/>
          <a:lstStyle>
            <a:extLst/>
          </a:lstStyle>
          <a:p>
            <a:fld id="{32C64271-8911-44F6-A880-1EDF0374BD7F}" type="datetimeFigureOut">
              <a:rPr lang="tr-TR" smtClean="0"/>
              <a:pPr/>
              <a:t>22.2.2021</a:t>
            </a:fld>
            <a:endParaRPr lang="tr-TR"/>
          </a:p>
        </p:txBody>
      </p:sp>
      <p:sp>
        <p:nvSpPr>
          <p:cNvPr id="10" name="9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FE0C9E7-A915-465F-A49F-0AB51EF04D03}" type="slidenum">
              <a:rPr lang="tr-TR" smtClean="0"/>
              <a:pPr/>
              <a:t>‹#›</a:t>
            </a:fld>
            <a:endParaRPr lang="tr-TR"/>
          </a:p>
        </p:txBody>
      </p:sp>
      <p:sp>
        <p:nvSpPr>
          <p:cNvPr id="11" name="10 Altbilgi Yer Tutucusu"/>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3040443" y="4724400"/>
            <a:ext cx="5486400" cy="664536"/>
          </a:xfrm>
        </p:spPr>
        <p:txBody>
          <a:bodyPr anchor="b"/>
          <a:lstStyle>
            <a:lvl1pPr marL="0" algn="r">
              <a:buNone/>
              <a:defRPr sz="2000" b="1"/>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13" name="12 Resim Yer Tutucusu"/>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8" name="7 Veri Yer Tutucusu"/>
          <p:cNvSpPr>
            <a:spLocks noGrp="1"/>
          </p:cNvSpPr>
          <p:nvPr>
            <p:ph type="dt" sz="half" idx="10"/>
          </p:nvPr>
        </p:nvSpPr>
        <p:spPr>
          <a:xfrm>
            <a:off x="5562600" y="6509004"/>
            <a:ext cx="3002280" cy="274320"/>
          </a:xfrm>
        </p:spPr>
        <p:txBody>
          <a:bodyPr vert="horz" rtlCol="0"/>
          <a:lstStyle>
            <a:extLst/>
          </a:lstStyle>
          <a:p>
            <a:fld id="{32C64271-8911-44F6-A880-1EDF0374BD7F}" type="datetimeFigureOut">
              <a:rPr lang="tr-TR" smtClean="0"/>
              <a:pPr/>
              <a:t>22.2.2021</a:t>
            </a:fld>
            <a:endParaRPr lang="tr-TR"/>
          </a:p>
        </p:txBody>
      </p:sp>
      <p:sp>
        <p:nvSpPr>
          <p:cNvPr id="9" name="8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FE0C9E7-A915-465F-A49F-0AB51EF04D03}" type="slidenum">
              <a:rPr lang="tr-TR" smtClean="0"/>
              <a:pPr/>
              <a:t>‹#›</a:t>
            </a:fld>
            <a:endParaRPr lang="tr-TR"/>
          </a:p>
        </p:txBody>
      </p:sp>
      <p:sp>
        <p:nvSpPr>
          <p:cNvPr id="10" name="9 Altbilgi Yer Tutucusu"/>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Yuvarlatılmış Çapraz Köşeli Dikdörtgen"/>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Altbilgi Yer Tutucusu"/>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tr-TR"/>
          </a:p>
        </p:txBody>
      </p:sp>
      <p:sp>
        <p:nvSpPr>
          <p:cNvPr id="14" name="13 Veri Yer Tutucusu"/>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32C64271-8911-44F6-A880-1EDF0374BD7F}" type="datetimeFigureOut">
              <a:rPr lang="tr-TR" smtClean="0"/>
              <a:pPr/>
              <a:t>22.2.2021</a:t>
            </a:fld>
            <a:endParaRPr lang="tr-TR"/>
          </a:p>
        </p:txBody>
      </p:sp>
      <p:sp>
        <p:nvSpPr>
          <p:cNvPr id="23" name="22 Slayt Numarası Yer Tutucusu"/>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DFE0C9E7-A915-465F-A49F-0AB51EF04D03}" type="slidenum">
              <a:rPr lang="tr-TR" smtClean="0"/>
              <a:pPr/>
              <a:t>‹#›</a:t>
            </a:fld>
            <a:endParaRPr lang="tr-TR"/>
          </a:p>
        </p:txBody>
      </p:sp>
      <p:sp>
        <p:nvSpPr>
          <p:cNvPr id="22" name="21 Başlık Yer Tutucusu"/>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dk1" tx1="lt1" bg2="dk2" tx2="lt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Buğdayda açık rastık hastalığı</a:t>
            </a:r>
            <a:endParaRPr lang="tr-TR" dirty="0"/>
          </a:p>
        </p:txBody>
      </p:sp>
      <p:sp>
        <p:nvSpPr>
          <p:cNvPr id="3" name="İçerik Yer Tutucusu 2"/>
          <p:cNvSpPr>
            <a:spLocks noGrp="1"/>
          </p:cNvSpPr>
          <p:nvPr>
            <p:ph idx="1"/>
          </p:nvPr>
        </p:nvSpPr>
        <p:spPr/>
        <p:txBody>
          <a:bodyPr/>
          <a:lstStyle/>
          <a:p>
            <a:r>
              <a:rPr lang="tr-TR" dirty="0">
                <a:latin typeface="Times New Roman"/>
                <a:ea typeface="Times New Roman"/>
              </a:rPr>
              <a:t>Buğdayda açık rastık hastalığı, </a:t>
            </a:r>
            <a:r>
              <a:rPr lang="tr-TR" dirty="0" err="1">
                <a:latin typeface="Times New Roman"/>
                <a:ea typeface="Times New Roman"/>
              </a:rPr>
              <a:t>enfekte</a:t>
            </a:r>
            <a:r>
              <a:rPr lang="tr-TR" dirty="0">
                <a:latin typeface="Times New Roman"/>
                <a:ea typeface="Times New Roman"/>
              </a:rPr>
              <a:t> olmuş ve ilaçlanmamış tohumluk kullanılan tarlalarda buğday verim ve kalitesini etkileyen önemli tohum hastalıklarındandır. </a:t>
            </a:r>
            <a:endParaRPr lang="tr-TR" dirty="0" smtClean="0">
              <a:latin typeface="Times New Roman"/>
              <a:ea typeface="Times New Roman"/>
            </a:endParaRPr>
          </a:p>
          <a:p>
            <a:r>
              <a:rPr lang="tr-TR" dirty="0">
                <a:latin typeface="Times New Roman"/>
                <a:ea typeface="Times New Roman"/>
              </a:rPr>
              <a:t>Buğdayda açık rastık hastalığı Türkiye'nin buğday tarımı yapılan alanlarında yaygın olarak görülen bir hastalıktır. Etmen tohum kaynaklı olduğu için </a:t>
            </a:r>
            <a:r>
              <a:rPr lang="tr-TR" dirty="0" smtClean="0">
                <a:latin typeface="Times New Roman"/>
                <a:ea typeface="Times New Roman"/>
              </a:rPr>
              <a:t>yayılması kolaydır.</a:t>
            </a:r>
            <a:endParaRPr lang="tr-TR" dirty="0"/>
          </a:p>
        </p:txBody>
      </p:sp>
    </p:spTree>
    <p:extLst>
      <p:ext uri="{BB962C8B-B14F-4D97-AF65-F5344CB8AC3E}">
        <p14:creationId xmlns:p14="http://schemas.microsoft.com/office/powerpoint/2010/main" val="132369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457200" algn="just">
              <a:lnSpc>
                <a:spcPct val="150000"/>
              </a:lnSpc>
              <a:spcAft>
                <a:spcPts val="0"/>
              </a:spcAft>
            </a:pPr>
            <a:r>
              <a:rPr lang="tr-TR" dirty="0">
                <a:latin typeface="Times New Roman"/>
                <a:ea typeface="Times New Roman"/>
              </a:rPr>
              <a:t>Açık rastık belirtileri başaklanma döneminde görülmektedir. Başaklanmadan önce hastalık fark edilmez. Başlangıçta hastalıklı başaklar siyah görünmekte ve yeni çıkmakta olan yeşil sağlıklı başaklar arasında açıkça fark edilmektedir. </a:t>
            </a:r>
            <a:r>
              <a:rPr lang="tr-TR" dirty="0" err="1">
                <a:latin typeface="Times New Roman"/>
                <a:ea typeface="Times New Roman"/>
              </a:rPr>
              <a:t>Enfekteli</a:t>
            </a:r>
            <a:r>
              <a:rPr lang="tr-TR" dirty="0">
                <a:latin typeface="Times New Roman"/>
                <a:ea typeface="Times New Roman"/>
              </a:rPr>
              <a:t> başakların </a:t>
            </a:r>
            <a:r>
              <a:rPr lang="tr-TR" dirty="0" err="1">
                <a:latin typeface="Times New Roman"/>
                <a:ea typeface="Times New Roman"/>
              </a:rPr>
              <a:t>başakçıkları</a:t>
            </a:r>
            <a:r>
              <a:rPr lang="tr-TR" dirty="0">
                <a:latin typeface="Times New Roman"/>
                <a:ea typeface="Times New Roman"/>
              </a:rPr>
              <a:t> kurumakta ve zeytin yeşili siyah </a:t>
            </a:r>
            <a:r>
              <a:rPr lang="tr-TR" dirty="0" err="1">
                <a:latin typeface="Times New Roman"/>
                <a:ea typeface="Times New Roman"/>
              </a:rPr>
              <a:t>teliospor</a:t>
            </a:r>
            <a:r>
              <a:rPr lang="tr-TR" dirty="0">
                <a:latin typeface="Times New Roman"/>
                <a:ea typeface="Times New Roman"/>
              </a:rPr>
              <a:t> yığınlarına dönüşmektedirler (</a:t>
            </a:r>
            <a:r>
              <a:rPr lang="tr-TR" dirty="0" err="1">
                <a:latin typeface="Times New Roman"/>
                <a:ea typeface="Times New Roman"/>
              </a:rPr>
              <a:t>Carris</a:t>
            </a:r>
            <a:r>
              <a:rPr lang="tr-TR" dirty="0">
                <a:latin typeface="Times New Roman"/>
                <a:ea typeface="Times New Roman"/>
              </a:rPr>
              <a:t> 2010).  </a:t>
            </a:r>
          </a:p>
          <a:p>
            <a:endParaRPr lang="tr-TR" dirty="0"/>
          </a:p>
        </p:txBody>
      </p:sp>
    </p:spTree>
    <p:extLst>
      <p:ext uri="{BB962C8B-B14F-4D97-AF65-F5344CB8AC3E}">
        <p14:creationId xmlns:p14="http://schemas.microsoft.com/office/powerpoint/2010/main" val="1457633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pPr marL="457200" algn="just">
              <a:lnSpc>
                <a:spcPct val="150000"/>
              </a:lnSpc>
              <a:spcAft>
                <a:spcPts val="0"/>
              </a:spcAft>
            </a:pPr>
            <a:r>
              <a:rPr lang="tr-TR" dirty="0">
                <a:latin typeface="Times New Roman"/>
                <a:ea typeface="Times New Roman"/>
              </a:rPr>
              <a:t>Başaklardaki </a:t>
            </a:r>
            <a:r>
              <a:rPr lang="tr-TR" dirty="0" err="1">
                <a:latin typeface="Times New Roman"/>
                <a:ea typeface="Times New Roman"/>
              </a:rPr>
              <a:t>teliosporlar</a:t>
            </a:r>
            <a:r>
              <a:rPr lang="tr-TR" dirty="0">
                <a:latin typeface="Times New Roman"/>
                <a:ea typeface="Times New Roman"/>
              </a:rPr>
              <a:t> yağmurla birlikte yıkanmakta ve rüzgarla birlikte dağılmaktadırlar. Birkaç gün içerisinde spor yığını serbest kalmaktadır. Bu </a:t>
            </a:r>
            <a:r>
              <a:rPr lang="tr-TR" dirty="0" err="1">
                <a:latin typeface="Times New Roman"/>
                <a:ea typeface="Times New Roman"/>
              </a:rPr>
              <a:t>teliosporların</a:t>
            </a:r>
            <a:r>
              <a:rPr lang="tr-TR" dirty="0">
                <a:latin typeface="Times New Roman"/>
                <a:ea typeface="Times New Roman"/>
              </a:rPr>
              <a:t> dağılmasıyla geriye çıplak başak ekseni kalmaktadır. </a:t>
            </a:r>
            <a:r>
              <a:rPr lang="tr-TR" dirty="0" err="1">
                <a:latin typeface="Times New Roman"/>
                <a:ea typeface="Times New Roman"/>
              </a:rPr>
              <a:t>Başakçık</a:t>
            </a:r>
            <a:r>
              <a:rPr lang="tr-TR" dirty="0">
                <a:latin typeface="Times New Roman"/>
                <a:ea typeface="Times New Roman"/>
              </a:rPr>
              <a:t> dokuları tamamen tahrip olmadığı zaman başak ekseninde kılçık ve kavuzların kalıntıları kalabilmektedir. Başaklanmadan önce, </a:t>
            </a:r>
            <a:r>
              <a:rPr lang="tr-TR" dirty="0" err="1">
                <a:latin typeface="Times New Roman"/>
                <a:ea typeface="Times New Roman"/>
              </a:rPr>
              <a:t>enfekteli</a:t>
            </a:r>
            <a:r>
              <a:rPr lang="tr-TR" dirty="0">
                <a:latin typeface="Times New Roman"/>
                <a:ea typeface="Times New Roman"/>
              </a:rPr>
              <a:t> bitkiler koyu yeşil dik yapraklara ve </a:t>
            </a:r>
            <a:r>
              <a:rPr lang="tr-TR" dirty="0" err="1">
                <a:latin typeface="Times New Roman"/>
                <a:ea typeface="Times New Roman"/>
              </a:rPr>
              <a:t>klorotik</a:t>
            </a:r>
            <a:r>
              <a:rPr lang="tr-TR" dirty="0">
                <a:latin typeface="Times New Roman"/>
                <a:ea typeface="Times New Roman"/>
              </a:rPr>
              <a:t> çizgilere sahip olabilirler. </a:t>
            </a:r>
            <a:r>
              <a:rPr lang="tr-TR" dirty="0" err="1">
                <a:latin typeface="Times New Roman"/>
                <a:ea typeface="Times New Roman"/>
              </a:rPr>
              <a:t>Enfekteli</a:t>
            </a:r>
            <a:r>
              <a:rPr lang="tr-TR" dirty="0">
                <a:latin typeface="Times New Roman"/>
                <a:ea typeface="Times New Roman"/>
              </a:rPr>
              <a:t> tohumlar tamamen çimlenebilir ve tohumlarda gözle görülebilir bir değişiklik olmaz (</a:t>
            </a:r>
            <a:r>
              <a:rPr lang="tr-TR" dirty="0" err="1">
                <a:latin typeface="Times New Roman"/>
                <a:ea typeface="Times New Roman"/>
              </a:rPr>
              <a:t>Carris</a:t>
            </a:r>
            <a:r>
              <a:rPr lang="tr-TR" dirty="0">
                <a:latin typeface="Times New Roman"/>
                <a:ea typeface="Times New Roman"/>
              </a:rPr>
              <a:t> 2010).</a:t>
            </a:r>
          </a:p>
          <a:p>
            <a:endParaRPr lang="tr-TR" dirty="0"/>
          </a:p>
        </p:txBody>
      </p:sp>
    </p:spTree>
    <p:extLst>
      <p:ext uri="{BB962C8B-B14F-4D97-AF65-F5344CB8AC3E}">
        <p14:creationId xmlns:p14="http://schemas.microsoft.com/office/powerpoint/2010/main" val="2904386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228600" algn="just">
              <a:lnSpc>
                <a:spcPct val="150000"/>
              </a:lnSpc>
              <a:spcAft>
                <a:spcPts val="0"/>
              </a:spcAft>
            </a:pPr>
            <a:r>
              <a:rPr lang="tr-TR" dirty="0">
                <a:latin typeface="Times New Roman"/>
                <a:ea typeface="Times New Roman"/>
              </a:rPr>
              <a:t>Açık rastık </a:t>
            </a:r>
            <a:r>
              <a:rPr lang="tr-TR" dirty="0" err="1">
                <a:latin typeface="Times New Roman"/>
                <a:ea typeface="Times New Roman"/>
              </a:rPr>
              <a:t>fungusu</a:t>
            </a:r>
            <a:r>
              <a:rPr lang="tr-TR" dirty="0">
                <a:latin typeface="Times New Roman"/>
                <a:ea typeface="Times New Roman"/>
              </a:rPr>
              <a:t> </a:t>
            </a:r>
            <a:r>
              <a:rPr lang="tr-TR" i="1" dirty="0" err="1">
                <a:latin typeface="Times New Roman"/>
                <a:ea typeface="Times New Roman"/>
              </a:rPr>
              <a:t>Ustilago</a:t>
            </a:r>
            <a:r>
              <a:rPr lang="tr-TR" i="1" dirty="0">
                <a:latin typeface="Times New Roman"/>
                <a:ea typeface="Times New Roman"/>
              </a:rPr>
              <a:t> </a:t>
            </a:r>
            <a:r>
              <a:rPr lang="tr-TR" i="1" dirty="0" err="1">
                <a:latin typeface="Times New Roman"/>
                <a:ea typeface="Times New Roman"/>
              </a:rPr>
              <a:t>tritici</a:t>
            </a:r>
            <a:r>
              <a:rPr lang="tr-TR" dirty="0">
                <a:latin typeface="Times New Roman"/>
                <a:ea typeface="Times New Roman"/>
              </a:rPr>
              <a:t> konukçu bitkide şeffaf </a:t>
            </a:r>
            <a:r>
              <a:rPr lang="tr-TR" dirty="0" err="1">
                <a:latin typeface="Times New Roman"/>
                <a:ea typeface="Times New Roman"/>
              </a:rPr>
              <a:t>dikaryotik</a:t>
            </a:r>
            <a:r>
              <a:rPr lang="tr-TR" dirty="0">
                <a:latin typeface="Times New Roman"/>
                <a:ea typeface="Times New Roman"/>
              </a:rPr>
              <a:t> </a:t>
            </a:r>
            <a:r>
              <a:rPr lang="tr-TR" dirty="0" err="1">
                <a:latin typeface="Times New Roman"/>
                <a:ea typeface="Times New Roman"/>
              </a:rPr>
              <a:t>miselyum</a:t>
            </a:r>
            <a:r>
              <a:rPr lang="tr-TR" dirty="0">
                <a:latin typeface="Times New Roman"/>
                <a:ea typeface="Times New Roman"/>
              </a:rPr>
              <a:t> üretir. Olgunlaştığı zaman </a:t>
            </a:r>
            <a:r>
              <a:rPr lang="tr-TR" dirty="0" err="1">
                <a:latin typeface="Times New Roman"/>
                <a:ea typeface="Times New Roman"/>
              </a:rPr>
              <a:t>hifler</a:t>
            </a:r>
            <a:r>
              <a:rPr lang="tr-TR" dirty="0">
                <a:latin typeface="Times New Roman"/>
                <a:ea typeface="Times New Roman"/>
              </a:rPr>
              <a:t> kalınlaşır ve küremsi, ince dikenli, kahverengi-siyah renkli, 5-9 µm çapında </a:t>
            </a:r>
            <a:r>
              <a:rPr lang="tr-TR" dirty="0" err="1">
                <a:latin typeface="Times New Roman"/>
                <a:ea typeface="Times New Roman"/>
              </a:rPr>
              <a:t>teliosporlara</a:t>
            </a:r>
            <a:r>
              <a:rPr lang="tr-TR" dirty="0">
                <a:latin typeface="Times New Roman"/>
                <a:ea typeface="Times New Roman"/>
              </a:rPr>
              <a:t> dönüşür (</a:t>
            </a:r>
            <a:r>
              <a:rPr lang="tr-TR" dirty="0" err="1">
                <a:latin typeface="Times New Roman"/>
                <a:ea typeface="Times New Roman"/>
              </a:rPr>
              <a:t>Carris</a:t>
            </a:r>
            <a:r>
              <a:rPr lang="tr-TR" dirty="0">
                <a:latin typeface="Times New Roman"/>
                <a:ea typeface="Times New Roman"/>
              </a:rPr>
              <a:t> 2010). </a:t>
            </a:r>
          </a:p>
          <a:p>
            <a:endParaRPr lang="tr-TR" dirty="0"/>
          </a:p>
        </p:txBody>
      </p:sp>
    </p:spTree>
    <p:extLst>
      <p:ext uri="{BB962C8B-B14F-4D97-AF65-F5344CB8AC3E}">
        <p14:creationId xmlns:p14="http://schemas.microsoft.com/office/powerpoint/2010/main" val="545537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228600" algn="just">
              <a:lnSpc>
                <a:spcPct val="150000"/>
              </a:lnSpc>
              <a:spcAft>
                <a:spcPts val="0"/>
              </a:spcAft>
            </a:pPr>
            <a:r>
              <a:rPr lang="tr-TR" dirty="0">
                <a:latin typeface="Times New Roman"/>
                <a:ea typeface="Times New Roman"/>
              </a:rPr>
              <a:t>Hastalık çıkışı bitkinin gelişme dönemindeki hava koşullarına bağlıdır. Aşırı sıcaklık ve kuru havada düşük çimlenme ve çim tüpü gelişimi olmakta, </a:t>
            </a:r>
            <a:r>
              <a:rPr lang="tr-TR" dirty="0" err="1">
                <a:latin typeface="Times New Roman"/>
                <a:ea typeface="Times New Roman"/>
              </a:rPr>
              <a:t>ovaryumun</a:t>
            </a:r>
            <a:r>
              <a:rPr lang="tr-TR" dirty="0">
                <a:latin typeface="Times New Roman"/>
                <a:ea typeface="Times New Roman"/>
              </a:rPr>
              <a:t> </a:t>
            </a:r>
            <a:r>
              <a:rPr lang="tr-TR" dirty="0" err="1">
                <a:latin typeface="Times New Roman"/>
                <a:ea typeface="Times New Roman"/>
              </a:rPr>
              <a:t>penetre</a:t>
            </a:r>
            <a:r>
              <a:rPr lang="tr-TR" dirty="0">
                <a:latin typeface="Times New Roman"/>
                <a:ea typeface="Times New Roman"/>
              </a:rPr>
              <a:t> olması gecikmekte ve </a:t>
            </a:r>
            <a:r>
              <a:rPr lang="tr-TR" dirty="0" err="1">
                <a:latin typeface="Times New Roman"/>
                <a:ea typeface="Times New Roman"/>
              </a:rPr>
              <a:t>fungusun</a:t>
            </a:r>
            <a:r>
              <a:rPr lang="tr-TR" dirty="0">
                <a:latin typeface="Times New Roman"/>
                <a:ea typeface="Times New Roman"/>
              </a:rPr>
              <a:t> gelişmesi engellenmektedir (</a:t>
            </a:r>
            <a:r>
              <a:rPr lang="tr-TR" dirty="0" err="1">
                <a:latin typeface="Times New Roman"/>
                <a:ea typeface="Times New Roman"/>
              </a:rPr>
              <a:t>Atkins</a:t>
            </a:r>
            <a:r>
              <a:rPr lang="tr-TR" dirty="0">
                <a:latin typeface="Times New Roman"/>
                <a:ea typeface="Times New Roman"/>
              </a:rPr>
              <a:t> vd. 1963).</a:t>
            </a:r>
            <a:endParaRPr lang="tr-TR" dirty="0">
              <a:effectLst/>
              <a:latin typeface="Times New Roman"/>
              <a:ea typeface="Times New Roman"/>
            </a:endParaRPr>
          </a:p>
        </p:txBody>
      </p:sp>
    </p:spTree>
    <p:extLst>
      <p:ext uri="{BB962C8B-B14F-4D97-AF65-F5344CB8AC3E}">
        <p14:creationId xmlns:p14="http://schemas.microsoft.com/office/powerpoint/2010/main" val="1610577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pPr marL="228600" algn="just">
              <a:lnSpc>
                <a:spcPct val="150000"/>
              </a:lnSpc>
              <a:spcAft>
                <a:spcPts val="0"/>
              </a:spcAft>
            </a:pPr>
            <a:r>
              <a:rPr lang="tr-TR" i="1" dirty="0" err="1">
                <a:latin typeface="Times New Roman"/>
                <a:ea typeface="Times New Roman"/>
              </a:rPr>
              <a:t>Ustilago</a:t>
            </a:r>
            <a:r>
              <a:rPr lang="tr-TR" i="1" dirty="0">
                <a:latin typeface="Times New Roman"/>
                <a:ea typeface="Times New Roman"/>
              </a:rPr>
              <a:t> </a:t>
            </a:r>
            <a:r>
              <a:rPr lang="tr-TR" i="1" dirty="0" err="1">
                <a:latin typeface="Times New Roman"/>
                <a:ea typeface="Times New Roman"/>
              </a:rPr>
              <a:t>tritici</a:t>
            </a:r>
            <a:r>
              <a:rPr lang="tr-TR" i="1" dirty="0">
                <a:latin typeface="Times New Roman"/>
                <a:ea typeface="Times New Roman"/>
              </a:rPr>
              <a:t> </a:t>
            </a:r>
            <a:r>
              <a:rPr lang="tr-TR" dirty="0">
                <a:latin typeface="Times New Roman"/>
                <a:ea typeface="Times New Roman"/>
              </a:rPr>
              <a:t>buğday tohumunun embriyosu içinde </a:t>
            </a:r>
            <a:r>
              <a:rPr lang="tr-TR" dirty="0" err="1">
                <a:latin typeface="Times New Roman"/>
                <a:ea typeface="Times New Roman"/>
              </a:rPr>
              <a:t>dormant</a:t>
            </a:r>
            <a:r>
              <a:rPr lang="tr-TR" dirty="0">
                <a:latin typeface="Times New Roman"/>
                <a:ea typeface="Times New Roman"/>
              </a:rPr>
              <a:t> </a:t>
            </a:r>
            <a:r>
              <a:rPr lang="tr-TR" dirty="0" err="1">
                <a:latin typeface="Times New Roman"/>
                <a:ea typeface="Times New Roman"/>
              </a:rPr>
              <a:t>miselyum</a:t>
            </a:r>
            <a:r>
              <a:rPr lang="tr-TR" dirty="0">
                <a:latin typeface="Times New Roman"/>
                <a:ea typeface="Times New Roman"/>
              </a:rPr>
              <a:t> olarak yaşamını </a:t>
            </a:r>
            <a:r>
              <a:rPr lang="tr-TR" dirty="0" smtClean="0">
                <a:latin typeface="Times New Roman"/>
                <a:ea typeface="Times New Roman"/>
              </a:rPr>
              <a:t>sürdürür. </a:t>
            </a:r>
            <a:r>
              <a:rPr lang="tr-TR" dirty="0">
                <a:latin typeface="Times New Roman"/>
                <a:ea typeface="Times New Roman"/>
              </a:rPr>
              <a:t>Enfeksiyon sadece çiçeklenme döneminde görülür.</a:t>
            </a:r>
            <a:r>
              <a:rPr lang="tr-TR" sz="5400" dirty="0">
                <a:solidFill>
                  <a:srgbClr val="000000"/>
                </a:solidFill>
                <a:latin typeface="Times New Roman"/>
                <a:ea typeface="Times New Roman"/>
              </a:rPr>
              <a:t> </a:t>
            </a:r>
            <a:r>
              <a:rPr lang="tr-TR" dirty="0">
                <a:latin typeface="Times New Roman"/>
                <a:ea typeface="Times New Roman"/>
              </a:rPr>
              <a:t>Çiçeklenme döneminde sporlar kendilerini örten ince zarın yırtılmasıyla serbest kalırlar. Rüzgârla ve yağmurla sporlar taşınarak sağlıklı başakların çiçeklerine ulaşırlar.  Sporlar çiçekte çimlenerek 4 hücreli </a:t>
            </a:r>
            <a:r>
              <a:rPr lang="tr-TR" dirty="0" err="1">
                <a:latin typeface="Times New Roman"/>
                <a:ea typeface="Times New Roman"/>
              </a:rPr>
              <a:t>monokaryotik</a:t>
            </a:r>
            <a:r>
              <a:rPr lang="tr-TR" dirty="0">
                <a:latin typeface="Times New Roman"/>
                <a:ea typeface="Times New Roman"/>
              </a:rPr>
              <a:t> bir </a:t>
            </a:r>
            <a:r>
              <a:rPr lang="tr-TR" dirty="0" err="1">
                <a:latin typeface="Times New Roman"/>
                <a:ea typeface="Times New Roman"/>
              </a:rPr>
              <a:t>basidium</a:t>
            </a:r>
            <a:r>
              <a:rPr lang="tr-TR" dirty="0">
                <a:latin typeface="Times New Roman"/>
                <a:ea typeface="Times New Roman"/>
              </a:rPr>
              <a:t> (</a:t>
            </a:r>
            <a:r>
              <a:rPr lang="tr-TR" dirty="0" err="1">
                <a:latin typeface="Times New Roman"/>
                <a:ea typeface="Times New Roman"/>
              </a:rPr>
              <a:t>promiselyum</a:t>
            </a:r>
            <a:r>
              <a:rPr lang="tr-TR" dirty="0">
                <a:latin typeface="Times New Roman"/>
                <a:ea typeface="Times New Roman"/>
              </a:rPr>
              <a:t>) oluştururlar. Fakat </a:t>
            </a:r>
            <a:r>
              <a:rPr lang="tr-TR" dirty="0" err="1">
                <a:latin typeface="Times New Roman"/>
                <a:ea typeface="Times New Roman"/>
              </a:rPr>
              <a:t>basidiosporlar</a:t>
            </a:r>
            <a:r>
              <a:rPr lang="tr-TR" dirty="0">
                <a:latin typeface="Times New Roman"/>
                <a:ea typeface="Times New Roman"/>
              </a:rPr>
              <a:t> (</a:t>
            </a:r>
            <a:r>
              <a:rPr lang="tr-TR" dirty="0" err="1">
                <a:latin typeface="Times New Roman"/>
                <a:ea typeface="Times New Roman"/>
              </a:rPr>
              <a:t>sporodiumlar</a:t>
            </a:r>
            <a:r>
              <a:rPr lang="tr-TR" dirty="0">
                <a:latin typeface="Times New Roman"/>
                <a:ea typeface="Times New Roman"/>
              </a:rPr>
              <a:t>) görülmez.</a:t>
            </a:r>
            <a:r>
              <a:rPr lang="tr-TR" sz="5400" dirty="0">
                <a:solidFill>
                  <a:srgbClr val="000000"/>
                </a:solidFill>
                <a:latin typeface="Times New Roman"/>
                <a:ea typeface="Times New Roman"/>
              </a:rPr>
              <a:t> </a:t>
            </a:r>
            <a:r>
              <a:rPr lang="tr-TR" dirty="0">
                <a:latin typeface="Times New Roman"/>
                <a:ea typeface="Times New Roman"/>
              </a:rPr>
              <a:t>Uyuşabilen </a:t>
            </a:r>
            <a:r>
              <a:rPr lang="tr-TR" dirty="0" err="1">
                <a:latin typeface="Times New Roman"/>
                <a:ea typeface="Times New Roman"/>
              </a:rPr>
              <a:t>hiflerin</a:t>
            </a:r>
            <a:r>
              <a:rPr lang="tr-TR" dirty="0">
                <a:latin typeface="Times New Roman"/>
                <a:ea typeface="Times New Roman"/>
              </a:rPr>
              <a:t> birleşmesi ile </a:t>
            </a:r>
            <a:r>
              <a:rPr lang="tr-TR" dirty="0" err="1">
                <a:latin typeface="Times New Roman"/>
                <a:ea typeface="Times New Roman"/>
              </a:rPr>
              <a:t>enfekte</a:t>
            </a:r>
            <a:r>
              <a:rPr lang="tr-TR" dirty="0">
                <a:latin typeface="Times New Roman"/>
                <a:ea typeface="Times New Roman"/>
              </a:rPr>
              <a:t> etme yeteneğindeki dallanmış </a:t>
            </a:r>
            <a:r>
              <a:rPr lang="tr-TR" dirty="0" err="1">
                <a:latin typeface="Times New Roman"/>
                <a:ea typeface="Times New Roman"/>
              </a:rPr>
              <a:t>dikaryotik</a:t>
            </a:r>
            <a:r>
              <a:rPr lang="tr-TR" dirty="0">
                <a:latin typeface="Times New Roman"/>
                <a:ea typeface="Times New Roman"/>
              </a:rPr>
              <a:t> </a:t>
            </a:r>
            <a:r>
              <a:rPr lang="tr-TR" dirty="0" err="1">
                <a:latin typeface="Times New Roman"/>
                <a:ea typeface="Times New Roman"/>
              </a:rPr>
              <a:t>hifler</a:t>
            </a:r>
            <a:r>
              <a:rPr lang="tr-TR" dirty="0">
                <a:latin typeface="Times New Roman"/>
                <a:ea typeface="Times New Roman"/>
              </a:rPr>
              <a:t> meydana gelmektedir (</a:t>
            </a:r>
            <a:r>
              <a:rPr lang="tr-TR" dirty="0" err="1">
                <a:latin typeface="Times New Roman"/>
                <a:ea typeface="Times New Roman"/>
              </a:rPr>
              <a:t>Carris</a:t>
            </a:r>
            <a:r>
              <a:rPr lang="tr-TR" dirty="0">
                <a:latin typeface="Times New Roman"/>
                <a:ea typeface="Times New Roman"/>
              </a:rPr>
              <a:t> 2010). </a:t>
            </a:r>
          </a:p>
          <a:p>
            <a:endParaRPr lang="tr-TR" dirty="0"/>
          </a:p>
        </p:txBody>
      </p:sp>
    </p:spTree>
    <p:extLst>
      <p:ext uri="{BB962C8B-B14F-4D97-AF65-F5344CB8AC3E}">
        <p14:creationId xmlns:p14="http://schemas.microsoft.com/office/powerpoint/2010/main" val="1097135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latin typeface="Times New Roman"/>
                <a:ea typeface="Times New Roman"/>
              </a:rPr>
              <a:t>Tohumluk ekimi ile dane içindeki misel de aktivasyon kazanmakta, oluşmakta olan bitki dokularına girmektedir. Misel büyüme sırasında bitki organlarına rastgele dağılmaktadır. Misel büyüme ucuna doğru gelişimini sürdürür. Genellikle başak ekseni dışındaki tüm başak dokularının istilası gerçekleşir. Boğum ve boğum aralarında misellere daha az rastlanmaktadır. Çiçeklenme zamanında çimlenen </a:t>
            </a:r>
            <a:r>
              <a:rPr lang="tr-TR" dirty="0" err="1">
                <a:latin typeface="Times New Roman"/>
                <a:ea typeface="Times New Roman"/>
              </a:rPr>
              <a:t>teliosporlar</a:t>
            </a:r>
            <a:r>
              <a:rPr lang="tr-TR" dirty="0">
                <a:latin typeface="Times New Roman"/>
                <a:ea typeface="Times New Roman"/>
              </a:rPr>
              <a:t> </a:t>
            </a:r>
            <a:r>
              <a:rPr lang="tr-TR" dirty="0" err="1">
                <a:latin typeface="Times New Roman"/>
                <a:ea typeface="Times New Roman"/>
              </a:rPr>
              <a:t>ovaryum</a:t>
            </a:r>
            <a:r>
              <a:rPr lang="tr-TR" dirty="0">
                <a:latin typeface="Times New Roman"/>
                <a:ea typeface="Times New Roman"/>
              </a:rPr>
              <a:t> duvarı ve kısmen </a:t>
            </a:r>
            <a:r>
              <a:rPr lang="tr-TR" dirty="0" err="1">
                <a:latin typeface="Times New Roman"/>
                <a:ea typeface="Times New Roman"/>
              </a:rPr>
              <a:t>stigmadan</a:t>
            </a:r>
            <a:r>
              <a:rPr lang="tr-TR" dirty="0">
                <a:latin typeface="Times New Roman"/>
                <a:ea typeface="Times New Roman"/>
              </a:rPr>
              <a:t> </a:t>
            </a:r>
            <a:r>
              <a:rPr lang="tr-TR" dirty="0" err="1">
                <a:latin typeface="Times New Roman"/>
                <a:ea typeface="Times New Roman"/>
              </a:rPr>
              <a:t>penetrasyon</a:t>
            </a:r>
            <a:r>
              <a:rPr lang="tr-TR" dirty="0">
                <a:latin typeface="Times New Roman"/>
                <a:ea typeface="Times New Roman"/>
              </a:rPr>
              <a:t> yaparak komşu bitkilerin açık çiçeklerini </a:t>
            </a:r>
            <a:r>
              <a:rPr lang="tr-TR" dirty="0" err="1">
                <a:latin typeface="Times New Roman"/>
                <a:ea typeface="Times New Roman"/>
              </a:rPr>
              <a:t>enfekte</a:t>
            </a:r>
            <a:r>
              <a:rPr lang="tr-TR" dirty="0">
                <a:latin typeface="Times New Roman"/>
                <a:ea typeface="Times New Roman"/>
              </a:rPr>
              <a:t> ederler. Etmen </a:t>
            </a:r>
            <a:r>
              <a:rPr lang="tr-TR" dirty="0" err="1">
                <a:latin typeface="Times New Roman"/>
                <a:ea typeface="Times New Roman"/>
              </a:rPr>
              <a:t>fungus</a:t>
            </a:r>
            <a:r>
              <a:rPr lang="tr-TR" dirty="0">
                <a:latin typeface="Times New Roman"/>
                <a:ea typeface="Times New Roman"/>
              </a:rPr>
              <a:t> tamamen çimlenebilen, görünümünde farklılık olmayan ve gelişmekte olan danelerin içine yerleşir (</a:t>
            </a:r>
            <a:r>
              <a:rPr lang="tr-TR" dirty="0" err="1">
                <a:latin typeface="Times New Roman"/>
                <a:ea typeface="Times New Roman"/>
              </a:rPr>
              <a:t>Carris</a:t>
            </a:r>
            <a:r>
              <a:rPr lang="tr-TR" dirty="0">
                <a:latin typeface="Times New Roman"/>
                <a:ea typeface="Times New Roman"/>
              </a:rPr>
              <a:t> 2010).</a:t>
            </a:r>
            <a:endParaRPr lang="tr-TR" dirty="0"/>
          </a:p>
        </p:txBody>
      </p:sp>
    </p:spTree>
    <p:extLst>
      <p:ext uri="{BB962C8B-B14F-4D97-AF65-F5344CB8AC3E}">
        <p14:creationId xmlns:p14="http://schemas.microsoft.com/office/powerpoint/2010/main" val="3164702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marL="228600" algn="just">
              <a:lnSpc>
                <a:spcPct val="150000"/>
              </a:lnSpc>
              <a:spcAft>
                <a:spcPts val="0"/>
              </a:spcAft>
            </a:pPr>
            <a:r>
              <a:rPr lang="tr-TR" dirty="0">
                <a:latin typeface="Times New Roman"/>
                <a:ea typeface="Times New Roman"/>
              </a:rPr>
              <a:t>Danenin oluşmasına paralel olarak </a:t>
            </a:r>
            <a:r>
              <a:rPr lang="tr-TR" dirty="0" err="1">
                <a:latin typeface="Times New Roman"/>
                <a:ea typeface="Times New Roman"/>
              </a:rPr>
              <a:t>intersellüler</a:t>
            </a:r>
            <a:r>
              <a:rPr lang="tr-TR" dirty="0">
                <a:latin typeface="Times New Roman"/>
                <a:ea typeface="Times New Roman"/>
              </a:rPr>
              <a:t> şekilde misel dinlenmeye geçer. Hastalıklı bitkilerde kardeşlenme zayıflamakta, bitki normal boyunu alamamakta ve başak uzunluğu azalmaktadır.</a:t>
            </a:r>
            <a:r>
              <a:rPr lang="tr-TR" sz="5400" dirty="0">
                <a:solidFill>
                  <a:srgbClr val="000000"/>
                </a:solidFill>
                <a:latin typeface="Times New Roman"/>
                <a:ea typeface="Times New Roman"/>
              </a:rPr>
              <a:t> </a:t>
            </a:r>
            <a:r>
              <a:rPr lang="tr-TR" dirty="0">
                <a:latin typeface="Times New Roman"/>
                <a:ea typeface="Times New Roman"/>
              </a:rPr>
              <a:t>Tohum içinde istirahat halinde bulunan misel 11 yıla kadar canlılığını koruyabilir. Bu daneler dıştan tamamen sağlıklı görünmektedir. Ancak zamanla danelerin çimlenme güçleri azalmaktadır (</a:t>
            </a:r>
            <a:r>
              <a:rPr lang="tr-TR" dirty="0" err="1">
                <a:latin typeface="Times New Roman"/>
                <a:ea typeface="Times New Roman"/>
              </a:rPr>
              <a:t>Boyraz</a:t>
            </a:r>
            <a:r>
              <a:rPr lang="tr-TR" dirty="0">
                <a:latin typeface="Times New Roman"/>
                <a:ea typeface="Times New Roman"/>
              </a:rPr>
              <a:t> 2009).</a:t>
            </a:r>
          </a:p>
          <a:p>
            <a:endParaRPr lang="tr-TR" dirty="0"/>
          </a:p>
        </p:txBody>
      </p:sp>
    </p:spTree>
    <p:extLst>
      <p:ext uri="{BB962C8B-B14F-4D97-AF65-F5344CB8AC3E}">
        <p14:creationId xmlns:p14="http://schemas.microsoft.com/office/powerpoint/2010/main" val="2793223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a:ea typeface="Times New Roman"/>
              </a:rPr>
              <a:t>Açık rastık ile mücadelede dayanıklı çeşitlerin kullanımı, kültürel önlemler, tohuma sıcak su ve ısı uygulamaları, sertifikalı tohum kullanımı ve tohum ilaçlaması önerilmektedir. </a:t>
            </a:r>
            <a:endParaRPr lang="tr-TR" dirty="0"/>
          </a:p>
        </p:txBody>
      </p:sp>
    </p:spTree>
    <p:extLst>
      <p:ext uri="{BB962C8B-B14F-4D97-AF65-F5344CB8AC3E}">
        <p14:creationId xmlns:p14="http://schemas.microsoft.com/office/powerpoint/2010/main" val="34713601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öküm">
  <a:themeElements>
    <a:clrScheme name="Döküm">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Döküm">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öküm">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1071</TotalTime>
  <Words>474</Words>
  <Application>Microsoft Office PowerPoint</Application>
  <PresentationFormat>Ekran Gösterisi (4:3)</PresentationFormat>
  <Paragraphs>11</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Döküm</vt:lpstr>
      <vt:lpstr>Buğdayda açık rastık hastalığı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YEM BİTKİLERİ VİRÜSLERİ</dc:title>
  <dc:creator>OZARFLOADA</dc:creator>
  <cp:lastModifiedBy>Reviewer</cp:lastModifiedBy>
  <cp:revision>83</cp:revision>
  <dcterms:created xsi:type="dcterms:W3CDTF">2013-04-18T07:59:18Z</dcterms:created>
  <dcterms:modified xsi:type="dcterms:W3CDTF">2021-02-22T20:13:28Z</dcterms:modified>
</cp:coreProperties>
</file>