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1pPr>
    <a:lvl2pPr marL="0" marR="0" indent="2286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2pPr>
    <a:lvl3pPr marL="0" marR="0" indent="4572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3pPr>
    <a:lvl4pPr marL="0" marR="0" indent="6858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4pPr>
    <a:lvl5pPr marL="0" marR="0" indent="9144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5pPr>
    <a:lvl6pPr marL="0" marR="0" indent="11430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6pPr>
    <a:lvl7pPr marL="0" marR="0" indent="13716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7pPr>
    <a:lvl8pPr marL="0" marR="0" indent="16002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8pPr>
    <a:lvl9pPr marL="0" marR="0" indent="182880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3175" cap="flat">
              <a:solidFill>
                <a:srgbClr val="5C5C5C"/>
              </a:solidFill>
              <a:prstDash val="solid"/>
              <a:miter lim="400000"/>
            </a:ln>
          </a:top>
          <a:bottom>
            <a:ln w="3175" cap="flat">
              <a:solidFill>
                <a:srgbClr val="5C5C5C"/>
              </a:solidFill>
              <a:prstDash val="solid"/>
              <a:miter lim="400000"/>
            </a:ln>
          </a:bottom>
          <a:insideH>
            <a:ln w="3175" cap="flat">
              <a:solidFill>
                <a:srgbClr val="5C5C5C"/>
              </a:solidFill>
              <a:prstDash val="solid"/>
              <a:miter lim="400000"/>
            </a:ln>
          </a:insideH>
          <a:insideV>
            <a:ln w="12700" cap="flat">
              <a:noFill/>
              <a:miter lim="400000"/>
            </a:ln>
          </a:insideV>
        </a:tcBdr>
        <a:fill>
          <a:noFill/>
        </a:fill>
      </a:tcStyle>
    </a:wholeTbl>
    <a:band2H>
      <a:tcTxStyle b="def" i="def"/>
      <a:tcStyle>
        <a:tcBdr/>
        <a:fill>
          <a:solidFill>
            <a:srgbClr val="CBCBCB">
              <a:alpha val="25000"/>
            </a:srgbClr>
          </a:solidFill>
        </a:fill>
      </a:tcStyle>
    </a:band2H>
    <a:firstCol>
      <a:tcTxStyle b="off" i="off">
        <a:fontRef idx="minor">
          <a:srgbClr val="5C5C5C"/>
        </a:fontRef>
        <a:srgbClr val="5C5C5C"/>
      </a:tcTxStyle>
      <a:tcStyle>
        <a:tcBdr>
          <a:left>
            <a:ln w="12700" cap="flat">
              <a:noFill/>
              <a:miter lim="400000"/>
            </a:ln>
          </a:left>
          <a:right>
            <a:ln w="3175" cap="flat">
              <a:noFill/>
              <a:miter lim="400000"/>
            </a:ln>
          </a:right>
          <a:top>
            <a:ln w="3175" cap="flat">
              <a:solidFill>
                <a:srgbClr val="5C5C5C"/>
              </a:solidFill>
              <a:prstDash val="solid"/>
              <a:miter lim="400000"/>
            </a:ln>
          </a:top>
          <a:bottom>
            <a:ln w="3175" cap="flat">
              <a:solidFill>
                <a:srgbClr val="5C5C5C"/>
              </a:solidFill>
              <a:prstDash val="solid"/>
              <a:miter lim="400000"/>
            </a:ln>
          </a:bottom>
          <a:insideH>
            <a:ln w="3175" cap="flat">
              <a:solidFill>
                <a:srgbClr val="5C5C5C"/>
              </a:solidFill>
              <a:prstDash val="solid"/>
              <a:miter lim="400000"/>
            </a:ln>
          </a:insideH>
          <a:insideV>
            <a:ln w="3175" cap="flat">
              <a:noFill/>
              <a:miter lim="400000"/>
            </a:ln>
          </a:insideV>
        </a:tcBdr>
        <a:fill>
          <a:solidFill>
            <a:srgbClr val="CBCBCB">
              <a:alpha val="36000"/>
            </a:srgbClr>
          </a:solidFill>
        </a:fill>
      </a:tcStyle>
    </a:firstCol>
    <a:lastRow>
      <a:tcTxStyle b="off" i="off">
        <a:fontRef idx="minor">
          <a:srgbClr val="5C5C5C"/>
        </a:fontRef>
        <a:srgbClr val="5C5C5C"/>
      </a:tcTxStyle>
      <a:tcStyle>
        <a:tcBdr>
          <a:left>
            <a:ln w="12700" cap="flat">
              <a:noFill/>
              <a:miter lim="400000"/>
            </a:ln>
          </a:left>
          <a:right>
            <a:ln w="12700" cap="flat">
              <a:noFill/>
              <a:miter lim="400000"/>
            </a:ln>
          </a:right>
          <a:top>
            <a:ln w="3175" cap="flat">
              <a:solidFill>
                <a:srgbClr val="5C5C5C"/>
              </a:solidFill>
              <a:prstDash val="solid"/>
              <a:miter lim="400000"/>
            </a:ln>
          </a:top>
          <a:bottom>
            <a:ln w="12700" cap="flat">
              <a:noFill/>
              <a:miter lim="400000"/>
            </a:ln>
          </a:bottom>
          <a:insideH>
            <a:ln w="3175" cap="flat">
              <a:solidFill>
                <a:srgbClr val="5C5C5C"/>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solidFill>
                <a:srgbClr val="EBEBEB"/>
              </a:solidFill>
              <a:prstDash val="solid"/>
              <a:miter lim="400000"/>
            </a:ln>
          </a:insideH>
          <a:insideV>
            <a:ln w="12700" cap="flat">
              <a:noFill/>
              <a:miter lim="400000"/>
            </a:ln>
          </a:insideV>
        </a:tcBdr>
        <a:fill>
          <a:solidFill>
            <a:schemeClr val="accent1">
              <a:hueOff val="-522454"/>
              <a:satOff val="1153"/>
              <a:lumOff val="13444"/>
            </a:schemeClr>
          </a:solidFill>
        </a:fill>
      </a:tcStyle>
    </a:firstRow>
  </a:tblStyle>
  <a:tblStyle styleId="{C7B018BB-80A7-4F77-B60F-C8B233D01FF8}" styleName="">
    <a:tblBg/>
    <a:wholeTbl>
      <a:tcTxStyle b="off" i="off">
        <a:font>
          <a:latin typeface="Iowan Old Style Roman"/>
          <a:ea typeface="Iowan Old Style Roman"/>
          <a:cs typeface="Iowan Old Style Roman"/>
        </a:font>
        <a:schemeClr val="accent2">
          <a:satOff val="-3676"/>
          <a:lumOff val="-12171"/>
        </a:schemeClr>
      </a:tcTxStyle>
      <a:tcStyle>
        <a:tcBdr>
          <a:left>
            <a:ln w="3175" cap="flat">
              <a:solidFill>
                <a:srgbClr val="808251"/>
              </a:solidFill>
              <a:prstDash val="solid"/>
              <a:miter lim="400000"/>
            </a:ln>
          </a:left>
          <a:right>
            <a:ln w="3175" cap="flat">
              <a:solidFill>
                <a:srgbClr val="808251"/>
              </a:solidFill>
              <a:prstDash val="solid"/>
              <a:miter lim="400000"/>
            </a:ln>
          </a:right>
          <a:top>
            <a:ln w="3175" cap="flat">
              <a:solidFill>
                <a:srgbClr val="808251"/>
              </a:solidFill>
              <a:prstDash val="solid"/>
              <a:miter lim="400000"/>
            </a:ln>
          </a:top>
          <a:bottom>
            <a:ln w="3175" cap="flat">
              <a:solidFill>
                <a:srgbClr val="808251"/>
              </a:solidFill>
              <a:prstDash val="solid"/>
              <a:miter lim="400000"/>
            </a:ln>
          </a:bottom>
          <a:insideH>
            <a:ln w="3175" cap="flat">
              <a:solidFill>
                <a:srgbClr val="808251"/>
              </a:solidFill>
              <a:prstDash val="solid"/>
              <a:miter lim="400000"/>
            </a:ln>
          </a:insideH>
          <a:insideV>
            <a:ln w="3175" cap="flat">
              <a:solidFill>
                <a:srgbClr val="808251"/>
              </a:solidFill>
              <a:prstDash val="solid"/>
              <a:miter lim="400000"/>
            </a:ln>
          </a:insideV>
        </a:tcBdr>
        <a:fill>
          <a:noFill/>
        </a:fill>
      </a:tcStyle>
    </a:wholeTbl>
    <a:band2H>
      <a:tcTxStyle b="def" i="def"/>
      <a:tcStyle>
        <a:tcBdr/>
        <a:fill>
          <a:solidFill>
            <a:srgbClr val="A8A861">
              <a:alpha val="27000"/>
            </a:srgbClr>
          </a:solidFill>
        </a:fill>
      </a:tcStyle>
    </a:band2H>
    <a:firstCol>
      <a:tcTxStyle b="off" i="off">
        <a:fontRef idx="minor">
          <a:srgbClr val="FFFFFF"/>
        </a:fontRef>
        <a:srgbClr val="FFFFFF"/>
      </a:tcTxStyle>
      <a:tcStyle>
        <a:tcBdr>
          <a:left>
            <a:ln w="3175" cap="flat">
              <a:solidFill>
                <a:srgbClr val="808251"/>
              </a:solidFill>
              <a:prstDash val="solid"/>
              <a:miter lim="400000"/>
            </a:ln>
          </a:left>
          <a:right>
            <a:ln w="3175" cap="flat">
              <a:solidFill>
                <a:srgbClr val="808251"/>
              </a:solidFill>
              <a:prstDash val="solid"/>
              <a:miter lim="400000"/>
            </a:ln>
          </a:right>
          <a:top>
            <a:ln w="3175" cap="flat">
              <a:solidFill>
                <a:srgbClr val="808251"/>
              </a:solidFill>
              <a:prstDash val="solid"/>
              <a:miter lim="400000"/>
            </a:ln>
          </a:top>
          <a:bottom>
            <a:ln w="3175" cap="flat">
              <a:solidFill>
                <a:srgbClr val="808251"/>
              </a:solidFill>
              <a:prstDash val="solid"/>
              <a:miter lim="400000"/>
            </a:ln>
          </a:bottom>
          <a:insideH>
            <a:ln w="3175" cap="flat">
              <a:solidFill>
                <a:srgbClr val="808251"/>
              </a:solidFill>
              <a:prstDash val="solid"/>
              <a:miter lim="400000"/>
            </a:ln>
          </a:insideH>
          <a:insideV>
            <a:ln w="3175" cap="flat">
              <a:solidFill>
                <a:srgbClr val="808251"/>
              </a:solidFill>
              <a:prstDash val="solid"/>
              <a:miter lim="400000"/>
            </a:ln>
          </a:insideV>
        </a:tcBdr>
        <a:fill>
          <a:solidFill>
            <a:srgbClr val="8F9541">
              <a:alpha val="75000"/>
            </a:srgbClr>
          </a:solidFill>
        </a:fill>
      </a:tcStyle>
    </a:firstCol>
    <a:lastRow>
      <a:tcTxStyle b="off" i="off">
        <a:fontRef idx="minor">
          <a:schemeClr val="accent2">
            <a:satOff val="-3676"/>
            <a:lumOff val="-12171"/>
          </a:schemeClr>
        </a:fontRef>
        <a:schemeClr val="accent2">
          <a:satOff val="-3676"/>
          <a:lumOff val="-12171"/>
        </a:schemeClr>
      </a:tcTxStyle>
      <a:tcStyle>
        <a:tcBdr>
          <a:left>
            <a:ln w="3175" cap="flat">
              <a:solidFill>
                <a:srgbClr val="808251"/>
              </a:solidFill>
              <a:prstDash val="solid"/>
              <a:miter lim="400000"/>
            </a:ln>
          </a:left>
          <a:right>
            <a:ln w="3175" cap="flat">
              <a:solidFill>
                <a:srgbClr val="808251"/>
              </a:solidFill>
              <a:prstDash val="solid"/>
              <a:miter lim="400000"/>
            </a:ln>
          </a:right>
          <a:top>
            <a:ln w="25400" cap="flat">
              <a:solidFill>
                <a:srgbClr val="808251"/>
              </a:solidFill>
              <a:prstDash val="solid"/>
              <a:miter lim="400000"/>
            </a:ln>
          </a:top>
          <a:bottom>
            <a:ln w="3175" cap="flat">
              <a:solidFill>
                <a:srgbClr val="808251"/>
              </a:solidFill>
              <a:prstDash val="solid"/>
              <a:miter lim="400000"/>
            </a:ln>
          </a:bottom>
          <a:insideH>
            <a:ln w="3175" cap="flat">
              <a:solidFill>
                <a:srgbClr val="808251"/>
              </a:solidFill>
              <a:prstDash val="solid"/>
              <a:miter lim="400000"/>
            </a:ln>
          </a:insideH>
          <a:insideV>
            <a:ln w="3175" cap="flat">
              <a:solidFill>
                <a:srgbClr val="808251"/>
              </a:solidFill>
              <a:prstDash val="solid"/>
              <a:miter lim="400000"/>
            </a:ln>
          </a:insideV>
        </a:tcBdr>
        <a:fill>
          <a:noFill/>
        </a:fill>
      </a:tcStyle>
    </a:lastRow>
    <a:firstRow>
      <a:tcTxStyle b="off" i="off">
        <a:fontRef idx="minor">
          <a:srgbClr val="FFFFFF"/>
        </a:fontRef>
        <a:srgbClr val="FFFFFF"/>
      </a:tcTxStyle>
      <a:tcStyle>
        <a:tcBdr>
          <a:left>
            <a:ln w="3175" cap="flat">
              <a:solidFill>
                <a:srgbClr val="808251"/>
              </a:solidFill>
              <a:prstDash val="solid"/>
              <a:miter lim="400000"/>
            </a:ln>
          </a:left>
          <a:right>
            <a:ln w="3175" cap="flat">
              <a:solidFill>
                <a:srgbClr val="808251"/>
              </a:solidFill>
              <a:prstDash val="solid"/>
              <a:miter lim="400000"/>
            </a:ln>
          </a:right>
          <a:top>
            <a:ln w="3175" cap="flat">
              <a:solidFill>
                <a:srgbClr val="808251"/>
              </a:solidFill>
              <a:prstDash val="solid"/>
              <a:miter lim="400000"/>
            </a:ln>
          </a:top>
          <a:bottom>
            <a:ln w="3175" cap="flat">
              <a:solidFill>
                <a:srgbClr val="808251"/>
              </a:solidFill>
              <a:prstDash val="solid"/>
              <a:miter lim="400000"/>
            </a:ln>
          </a:bottom>
          <a:insideH>
            <a:ln w="3175" cap="flat">
              <a:solidFill>
                <a:srgbClr val="808251"/>
              </a:solidFill>
              <a:prstDash val="solid"/>
              <a:miter lim="400000"/>
            </a:ln>
          </a:insideH>
          <a:insideV>
            <a:ln w="3175" cap="flat">
              <a:solidFill>
                <a:srgbClr val="808251"/>
              </a:solidFill>
              <a:prstDash val="solid"/>
              <a:miter lim="400000"/>
            </a:ln>
          </a:insideV>
        </a:tcBdr>
        <a:fill>
          <a:solidFill>
            <a:srgbClr val="8F9541">
              <a:alpha val="75000"/>
            </a:srgbClr>
          </a:solidFill>
        </a:fill>
      </a:tcStyle>
    </a:firstRow>
  </a:tblStyle>
  <a:tblStyle styleId="{EEE7283C-3CF3-47DC-8721-378D4A62B228}" styleName="">
    <a:tblBg/>
    <a:wholeTbl>
      <a:tcTxStyle b="off" i="off">
        <a:font>
          <a:latin typeface="Iowan Old Style Roman"/>
          <a:ea typeface="Iowan Old Style Roman"/>
          <a:cs typeface="Iowan Old Style Roman"/>
        </a:font>
        <a:srgbClr val="FFFFFF"/>
      </a:tcTxStyle>
      <a:tcStyle>
        <a:tcBdr>
          <a:left>
            <a:ln w="12700" cap="flat">
              <a:noFill/>
              <a:miter lim="400000"/>
            </a:ln>
          </a:left>
          <a:right>
            <a:ln w="12700" cap="flat">
              <a:noFill/>
              <a:miter lim="400000"/>
            </a:ln>
          </a:right>
          <a:top>
            <a:ln w="3175" cap="flat">
              <a:solidFill>
                <a:srgbClr val="FFFDEF"/>
              </a:solidFill>
              <a:prstDash val="solid"/>
              <a:miter lim="400000"/>
            </a:ln>
          </a:top>
          <a:bottom>
            <a:ln w="3175" cap="flat">
              <a:solidFill>
                <a:srgbClr val="FFFDEF"/>
              </a:solidFill>
              <a:prstDash val="solid"/>
              <a:miter lim="400000"/>
            </a:ln>
          </a:bottom>
          <a:insideH>
            <a:ln w="3175" cap="flat">
              <a:solidFill>
                <a:srgbClr val="FFFDEF"/>
              </a:solidFill>
              <a:prstDash val="solid"/>
              <a:miter lim="400000"/>
            </a:ln>
          </a:insideH>
          <a:insideV>
            <a:ln w="12700" cap="flat">
              <a:noFill/>
              <a:miter lim="400000"/>
            </a:ln>
          </a:insideV>
        </a:tcBdr>
        <a:fill>
          <a:noFill/>
        </a:fill>
      </a:tcStyle>
    </a:wholeTbl>
    <a:band2H>
      <a:tcTxStyle b="def" i="def"/>
      <a:tcStyle>
        <a:tcBdr/>
        <a:fill>
          <a:solidFill>
            <a:srgbClr val="A8A861">
              <a:alpha val="27000"/>
            </a:srgbClr>
          </a:solidFill>
        </a:fill>
      </a:tcStyle>
    </a:band2H>
    <a:firstCol>
      <a:tcTxStyle b="off" i="off">
        <a:fontRef idx="minor">
          <a:srgbClr val="FFFFFF"/>
        </a:fontRef>
        <a:srgbClr val="FFFFFF"/>
      </a:tcTxStyle>
      <a:tcStyle>
        <a:tcBdr>
          <a:left>
            <a:ln w="3175" cap="flat">
              <a:solidFill>
                <a:srgbClr val="FFFDEF"/>
              </a:solidFill>
              <a:prstDash val="solid"/>
              <a:miter lim="400000"/>
            </a:ln>
          </a:left>
          <a:right>
            <a:ln w="3175" cap="flat">
              <a:solidFill>
                <a:srgbClr val="FFFDEF"/>
              </a:solidFill>
              <a:prstDash val="solid"/>
              <a:miter lim="400000"/>
            </a:ln>
          </a:right>
          <a:top>
            <a:ln w="3175" cap="flat">
              <a:solidFill>
                <a:srgbClr val="FFFDEF"/>
              </a:solidFill>
              <a:prstDash val="solid"/>
              <a:miter lim="400000"/>
            </a:ln>
          </a:top>
          <a:bottom>
            <a:ln w="3175" cap="flat">
              <a:solidFill>
                <a:srgbClr val="FFFDEF"/>
              </a:solidFill>
              <a:prstDash val="solid"/>
              <a:miter lim="400000"/>
            </a:ln>
          </a:bottom>
          <a:insideH>
            <a:ln w="3175" cap="flat">
              <a:solidFill>
                <a:srgbClr val="FFFDEF"/>
              </a:solidFill>
              <a:prstDash val="solid"/>
              <a:miter lim="400000"/>
            </a:ln>
          </a:insideH>
          <a:insideV>
            <a:ln w="3175"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solidFill>
                <a:srgbClr val="FFFDEF"/>
              </a:solidFill>
              <a:prstDash val="solid"/>
              <a:miter lim="400000"/>
            </a:ln>
          </a:top>
          <a:bottom>
            <a:ln w="3175" cap="flat">
              <a:solidFill>
                <a:srgbClr val="FFFDEF"/>
              </a:solidFill>
              <a:prstDash val="solid"/>
              <a:miter lim="400000"/>
            </a:ln>
          </a:bottom>
          <a:insideH>
            <a:ln w="3175" cap="flat">
              <a:solidFill>
                <a:srgbClr val="FFFDEF"/>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3175" cap="flat">
              <a:solidFill>
                <a:srgbClr val="FFFDEF"/>
              </a:solidFill>
              <a:prstDash val="solid"/>
              <a:miter lim="400000"/>
            </a:ln>
          </a:top>
          <a:bottom>
            <a:ln w="3175" cap="flat">
              <a:solidFill>
                <a:srgbClr val="FFFDEF"/>
              </a:solidFill>
              <a:prstDash val="solid"/>
              <a:miter lim="400000"/>
            </a:ln>
          </a:bottom>
          <a:insideH>
            <a:ln w="3175" cap="flat">
              <a:solidFill>
                <a:srgbClr val="FFFDEF"/>
              </a:solidFill>
              <a:prstDash val="solid"/>
              <a:miter lim="400000"/>
            </a:ln>
          </a:insideH>
          <a:insideV>
            <a:ln w="12700" cap="flat">
              <a:noFill/>
              <a:miter lim="400000"/>
            </a:ln>
          </a:insideV>
        </a:tcBdr>
        <a:fill>
          <a:noFill/>
        </a:fill>
      </a:tcStyle>
    </a:firstRow>
  </a:tblStyle>
  <a:tblStyle styleId="{CF821DB8-F4EB-4A41-A1BA-3FCAFE7338EE}"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12700" cap="flat">
              <a:solidFill>
                <a:schemeClr val="accent3">
                  <a:hueOff val="-256224"/>
                  <a:satOff val="-13732"/>
                  <a:lumOff val="-19712"/>
                  <a:alpha val="61000"/>
                </a:schemeClr>
              </a:solidFill>
              <a:prstDash val="solid"/>
              <a:miter lim="400000"/>
            </a:ln>
          </a:top>
          <a:bottom>
            <a:ln w="12700" cap="flat">
              <a:solidFill>
                <a:schemeClr val="accent3">
                  <a:hueOff val="-256224"/>
                  <a:satOff val="-13732"/>
                  <a:lumOff val="-19712"/>
                  <a:alpha val="61000"/>
                </a:schemeClr>
              </a:solidFill>
              <a:prstDash val="solid"/>
              <a:miter lim="400000"/>
            </a:ln>
          </a:bottom>
          <a:insideH>
            <a:ln w="127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wholeTbl>
    <a:band2H>
      <a:tcTxStyle b="def" i="def"/>
      <a:tcStyle>
        <a:tcBdr/>
        <a:fill>
          <a:solidFill>
            <a:srgbClr val="CBCBCB">
              <a:alpha val="36000"/>
            </a:srgbClr>
          </a:solidFill>
        </a:fill>
      </a:tcStyle>
    </a:band2H>
    <a:firstCol>
      <a:tcTxStyle b="off" i="off">
        <a:fontRef idx="minor">
          <a:srgbClr val="5C5C5C"/>
        </a:fontRef>
        <a:srgbClr val="5C5C5C"/>
      </a:tcTxStyle>
      <a:tcStyle>
        <a:tcBdr>
          <a:left>
            <a:ln w="12700" cap="flat">
              <a:noFill/>
              <a:miter lim="400000"/>
            </a:ln>
          </a:left>
          <a:right>
            <a:ln w="12700" cap="flat">
              <a:solidFill>
                <a:schemeClr val="accent3">
                  <a:hueOff val="-256224"/>
                  <a:satOff val="-13732"/>
                  <a:lumOff val="-19712"/>
                  <a:alpha val="61000"/>
                </a:schemeClr>
              </a:solidFill>
              <a:prstDash val="solid"/>
              <a:miter lim="400000"/>
            </a:ln>
          </a:right>
          <a:top>
            <a:ln w="12700" cap="flat">
              <a:solidFill>
                <a:schemeClr val="accent3">
                  <a:hueOff val="-256224"/>
                  <a:satOff val="-13732"/>
                  <a:lumOff val="-19712"/>
                  <a:alpha val="61000"/>
                </a:schemeClr>
              </a:solidFill>
              <a:prstDash val="solid"/>
              <a:miter lim="400000"/>
            </a:ln>
          </a:top>
          <a:bottom>
            <a:ln w="12700" cap="flat">
              <a:solidFill>
                <a:schemeClr val="accent3">
                  <a:hueOff val="-256224"/>
                  <a:satOff val="-13732"/>
                  <a:lumOff val="-19712"/>
                  <a:alpha val="61000"/>
                </a:schemeClr>
              </a:solidFill>
              <a:prstDash val="solid"/>
              <a:miter lim="400000"/>
            </a:ln>
          </a:bottom>
          <a:insideH>
            <a:ln w="12700" cap="flat">
              <a:solidFill>
                <a:schemeClr val="accent3">
                  <a:hueOff val="-256224"/>
                  <a:satOff val="-13732"/>
                  <a:lumOff val="-19712"/>
                  <a:alpha val="61000"/>
                </a:schemeClr>
              </a:solidFill>
              <a:prstDash val="solid"/>
              <a:miter lim="400000"/>
            </a:ln>
          </a:insideH>
          <a:insideV>
            <a:ln w="3175"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chemeClr val="accent3">
                  <a:hueOff val="-256224"/>
                  <a:satOff val="-13732"/>
                  <a:lumOff val="-19712"/>
                  <a:alpha val="61000"/>
                </a:schemeClr>
              </a:solidFill>
              <a:prstDash val="solid"/>
              <a:miter lim="400000"/>
            </a:ln>
          </a:top>
          <a:bottom>
            <a:ln w="12700" cap="flat">
              <a:noFill/>
              <a:miter lim="400000"/>
            </a:ln>
          </a:bottom>
          <a:insideH>
            <a:ln w="127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solidFill>
                <a:schemeClr val="accent3">
                  <a:hueOff val="-256224"/>
                  <a:satOff val="-13732"/>
                  <a:lumOff val="-19712"/>
                  <a:alpha val="61000"/>
                </a:schemeClr>
              </a:solidFill>
              <a:prstDash val="solid"/>
              <a:miter lim="400000"/>
            </a:ln>
          </a:bottom>
          <a:insideH>
            <a:ln w="127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firstRow>
  </a:tblStyle>
  <a:tblStyle styleId="{33BA23B1-9221-436E-865A-0063620EA4FD}"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BCBCB">
              <a:alpha val="25000"/>
            </a:srgbClr>
          </a:solidFill>
        </a:fill>
      </a:tcStyle>
    </a:wholeTbl>
    <a:band2H>
      <a:tcTxStyle b="def" i="def"/>
      <a:tcStyle>
        <a:tcBdr/>
        <a:fill>
          <a:solidFill>
            <a:srgbClr val="AEAEAE">
              <a:alpha val="25000"/>
            </a:srgbClr>
          </a:solidFill>
        </a:fill>
      </a:tcStyle>
    </a:band2H>
    <a:firstCol>
      <a:tcTxStyle b="off" i="off">
        <a:fontRef idx="minor">
          <a:srgbClr val="5C5C5C"/>
        </a:fontRef>
        <a:srgbClr val="5C5C5C"/>
      </a:tcTxStyle>
      <a:tcStyle>
        <a:tcBdr>
          <a:left>
            <a:ln w="12700" cap="flat">
              <a:noFill/>
              <a:miter lim="400000"/>
            </a:ln>
          </a:left>
          <a:right>
            <a:ln w="3175" cap="flat">
              <a:solidFill>
                <a:srgbClr val="797B80"/>
              </a:solidFill>
              <a:prstDash val="solid"/>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CBCBCB">
              <a:alpha val="25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51504B">
              <a:alpha val="80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51504B">
              <a:alpha val="80000"/>
            </a:srgbClr>
          </a:solidFill>
        </a:fill>
      </a:tcStyle>
    </a:firstRow>
  </a:tblStyle>
  <a:tblStyle styleId="{2708684C-4D16-4618-839F-0558EEFCDFE6}"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3175" cap="flat">
              <a:solidFill>
                <a:srgbClr val="5C5C5C"/>
              </a:solidFill>
              <a:custDash>
                <a:ds d="200000" sp="200000"/>
              </a:custDash>
              <a:miter lim="400000"/>
            </a:ln>
          </a:top>
          <a:bottom>
            <a:ln w="3175" cap="flat">
              <a:solidFill>
                <a:srgbClr val="5C5C5C"/>
              </a:solidFill>
              <a:custDash>
                <a:ds d="200000" sp="200000"/>
              </a:custDash>
              <a:miter lim="400000"/>
            </a:ln>
          </a:bottom>
          <a:insideH>
            <a:ln w="3175" cap="flat">
              <a:solidFill>
                <a:srgbClr val="5C5C5C"/>
              </a:solidFill>
              <a:custDash>
                <a:ds d="200000" sp="200000"/>
              </a:custDash>
              <a:miter lim="400000"/>
            </a:ln>
          </a:insideH>
          <a:insideV>
            <a:ln w="12700" cap="flat">
              <a:noFill/>
              <a:miter lim="400000"/>
            </a:ln>
          </a:insideV>
        </a:tcBdr>
        <a:fill>
          <a:noFill/>
        </a:fill>
      </a:tcStyle>
    </a:wholeTbl>
    <a:band2H>
      <a:tcTxStyle b="def" i="def"/>
      <a:tcStyle>
        <a:tcBdr/>
        <a:fill>
          <a:solidFill>
            <a:srgbClr val="EDEEEE"/>
          </a:solidFill>
        </a:fill>
      </a:tcStyle>
    </a:band2H>
    <a:firstCol>
      <a:tcTxStyle b="off" i="off">
        <a:fontRef idx="minor">
          <a:srgbClr val="5C5C5C"/>
        </a:fontRef>
        <a:srgbClr val="5C5C5C"/>
      </a:tcTxStyle>
      <a:tcStyle>
        <a:tcBdr>
          <a:left>
            <a:ln w="12700" cap="flat">
              <a:noFill/>
              <a:miter lim="400000"/>
            </a:ln>
          </a:left>
          <a:right>
            <a:ln w="3175" cap="flat">
              <a:solidFill>
                <a:srgbClr val="5C5C5C"/>
              </a:solidFill>
              <a:prstDash val="solid"/>
              <a:miter lim="400000"/>
            </a:ln>
          </a:right>
          <a:top>
            <a:ln w="3175" cap="flat">
              <a:solidFill>
                <a:srgbClr val="5C5C5C"/>
              </a:solidFill>
              <a:custDash>
                <a:ds d="200000" sp="200000"/>
              </a:custDash>
              <a:miter lim="400000"/>
            </a:ln>
          </a:top>
          <a:bottom>
            <a:ln w="3175" cap="flat">
              <a:solidFill>
                <a:srgbClr val="5C5C5C"/>
              </a:solidFill>
              <a:custDash>
                <a:ds d="200000" sp="200000"/>
              </a:custDash>
              <a:miter lim="400000"/>
            </a:ln>
          </a:bottom>
          <a:insideH>
            <a:ln w="3175" cap="flat">
              <a:solidFill>
                <a:srgbClr val="5C5C5C"/>
              </a:solidFill>
              <a:custDash>
                <a:ds d="200000" sp="200000"/>
              </a:custDash>
              <a:miter lim="400000"/>
            </a:ln>
          </a:insideH>
          <a:insideV>
            <a:ln w="3175" cap="flat">
              <a:noFill/>
              <a:miter lim="400000"/>
            </a:ln>
          </a:insideV>
        </a:tcBdr>
        <a:fill>
          <a:noFill/>
        </a:fill>
      </a:tcStyle>
    </a:firstCol>
    <a:lastRow>
      <a:tcTxStyle b="off" i="off">
        <a:fontRef idx="minor">
          <a:srgbClr val="5C5C5C"/>
        </a:fontRef>
        <a:srgbClr val="5C5C5C"/>
      </a:tcTxStyle>
      <a:tcStyle>
        <a:tcBdr>
          <a:left>
            <a:ln w="12700" cap="flat">
              <a:noFill/>
              <a:miter lim="400000"/>
            </a:ln>
          </a:left>
          <a:right>
            <a:ln w="12700" cap="flat">
              <a:noFill/>
              <a:miter lim="400000"/>
            </a:ln>
          </a:right>
          <a:top>
            <a:ln w="3175" cap="flat">
              <a:solidFill>
                <a:srgbClr val="5C5C5C"/>
              </a:solidFill>
              <a:prstDash val="solid"/>
              <a:miter lim="400000"/>
            </a:ln>
          </a:top>
          <a:bottom>
            <a:ln w="12700" cap="flat">
              <a:noFill/>
              <a:miter lim="400000"/>
            </a:ln>
          </a:bottom>
          <a:insideH>
            <a:ln w="3175" cap="flat">
              <a:solidFill>
                <a:srgbClr val="5C5C5C"/>
              </a:solidFill>
              <a:custDash>
                <a:ds d="200000" sp="200000"/>
              </a:custDash>
              <a:miter lim="400000"/>
            </a:ln>
          </a:insideH>
          <a:insideV>
            <a:ln w="12700" cap="flat">
              <a:noFill/>
              <a:miter lim="400000"/>
            </a:ln>
          </a:insideV>
        </a:tcBdr>
        <a:fill>
          <a:noFill/>
        </a:fill>
      </a:tcStyle>
    </a:lastRow>
    <a:firstRow>
      <a:tcTxStyle b="off" i="off">
        <a:fontRef idx="minor">
          <a:srgbClr val="5C5C5C"/>
        </a:fontRef>
        <a:srgbClr val="5C5C5C"/>
      </a:tcTxStyle>
      <a:tcStyle>
        <a:tcBdr>
          <a:left>
            <a:ln w="12700" cap="flat">
              <a:noFill/>
              <a:miter lim="400000"/>
            </a:ln>
          </a:left>
          <a:right>
            <a:ln w="12700" cap="flat">
              <a:noFill/>
              <a:miter lim="400000"/>
            </a:ln>
          </a:right>
          <a:top>
            <a:ln w="12700" cap="flat">
              <a:noFill/>
              <a:miter lim="400000"/>
            </a:ln>
          </a:top>
          <a:bottom>
            <a:ln w="3175" cap="flat">
              <a:solidFill>
                <a:srgbClr val="5C5C5C"/>
              </a:solidFill>
              <a:prstDash val="solid"/>
              <a:miter lim="400000"/>
            </a:ln>
          </a:bottom>
          <a:insideH>
            <a:ln w="3175" cap="flat">
              <a:solidFill>
                <a:srgbClr val="5C5C5C"/>
              </a:solidFill>
              <a:custDash>
                <a:ds d="200000" sp="200000"/>
              </a:custDash>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Başlık ve Alt Ana Başlık">
    <p:spTree>
      <p:nvGrpSpPr>
        <p:cNvPr id="1" name=""/>
        <p:cNvGrpSpPr/>
        <p:nvPr/>
      </p:nvGrpSpPr>
      <p:grpSpPr>
        <a:xfrm>
          <a:off x="0" y="0"/>
          <a:ext cx="0" cy="0"/>
          <a:chOff x="0" y="0"/>
          <a:chExt cx="0" cy="0"/>
        </a:xfrm>
      </p:grpSpPr>
      <p:sp>
        <p:nvSpPr>
          <p:cNvPr id="11" name="Shape 11"/>
          <p:cNvSpPr/>
          <p:nvPr>
            <p:ph type="body" sz="quarter" idx="13"/>
          </p:nvPr>
        </p:nvSpPr>
        <p:spPr>
          <a:xfrm>
            <a:off x="2054224" y="5410200"/>
            <a:ext cx="8906837" cy="3"/>
          </a:xfrm>
          <a:prstGeom prst="line">
            <a:avLst/>
          </a:prstGeom>
          <a:ln w="25400" cap="rnd">
            <a:solidFill>
              <a:srgbClr val="747676"/>
            </a:solidFill>
            <a:custDash>
              <a:ds d="100000" sp="200000"/>
            </a:custDash>
            <a:round/>
          </a:ln>
        </p:spPr>
        <p:txBody>
          <a:bodyPr anchor="ctr">
            <a:noAutofit/>
          </a:bodyPr>
          <a:lstStyle/>
          <a:p>
            <a:pPr algn="l" defTabSz="457200">
              <a:lnSpc>
                <a:spcPct val="100000"/>
              </a:lnSpc>
              <a:defRPr sz="1100">
                <a:solidFill>
                  <a:srgbClr val="000000"/>
                </a:solidFill>
                <a:latin typeface="Helvetica"/>
                <a:ea typeface="Helvetica"/>
                <a:cs typeface="Helvetica"/>
                <a:sym typeface="Helvetica"/>
              </a:defRPr>
            </a:pPr>
          </a:p>
        </p:txBody>
      </p:sp>
      <p:sp>
        <p:nvSpPr>
          <p:cNvPr id="12" name="Shape 12"/>
          <p:cNvSpPr/>
          <p:nvPr>
            <p:ph type="title"/>
          </p:nvPr>
        </p:nvSpPr>
        <p:spPr>
          <a:prstGeom prst="rect">
            <a:avLst/>
          </a:prstGeom>
        </p:spPr>
        <p:txBody>
          <a:bodyPr/>
          <a:lstStyle/>
          <a:p>
            <a:pPr/>
            <a:r>
              <a:t>Başlık Metni</a:t>
            </a:r>
          </a:p>
        </p:txBody>
      </p:sp>
      <p:sp>
        <p:nvSpPr>
          <p:cNvPr id="13" name="Shape 13"/>
          <p:cNvSpPr/>
          <p:nvPr>
            <p:ph type="body" sz="quarter" idx="1"/>
          </p:nvPr>
        </p:nvSpPr>
        <p:spPr>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14" name="Shape 1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Alıntı">
    <p:spTree>
      <p:nvGrpSpPr>
        <p:cNvPr id="1" name=""/>
        <p:cNvGrpSpPr/>
        <p:nvPr/>
      </p:nvGrpSpPr>
      <p:grpSpPr>
        <a:xfrm>
          <a:off x="0" y="0"/>
          <a:ext cx="0" cy="0"/>
          <a:chOff x="0" y="0"/>
          <a:chExt cx="0" cy="0"/>
        </a:xfrm>
      </p:grpSpPr>
      <p:sp>
        <p:nvSpPr>
          <p:cNvPr id="101" name="Shape 101"/>
          <p:cNvSpPr/>
          <p:nvPr/>
        </p:nvSpPr>
        <p:spPr>
          <a:xfrm>
            <a:off x="2006599" y="2195512"/>
            <a:ext cx="1573511" cy="3086101"/>
          </a:xfrm>
          <a:prstGeom prst="rect">
            <a:avLst/>
          </a:prstGeom>
          <a:ln w="3175">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lnSpc>
                <a:spcPct val="8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pc="0" sz="20800">
                <a:solidFill>
                  <a:srgbClr val="E4E4E4"/>
                </a:solidFill>
                <a:latin typeface="Baskerville SemiBold"/>
                <a:ea typeface="Baskerville SemiBold"/>
                <a:cs typeface="Baskerville SemiBold"/>
                <a:sym typeface="Baskerville SemiBold"/>
              </a:defRPr>
            </a:lvl1pPr>
          </a:lstStyle>
          <a:p>
            <a:pPr/>
            <a:r>
              <a:t>“</a:t>
            </a:r>
          </a:p>
        </p:txBody>
      </p:sp>
      <p:sp>
        <p:nvSpPr>
          <p:cNvPr id="102" name="Shape 102"/>
          <p:cNvSpPr/>
          <p:nvPr>
            <p:ph type="body" sz="quarter" idx="13"/>
          </p:nvPr>
        </p:nvSpPr>
        <p:spPr>
          <a:xfrm>
            <a:off x="3082924" y="4122102"/>
            <a:ext cx="7867652" cy="876301"/>
          </a:xfrm>
          <a:prstGeom prst="rect">
            <a:avLst/>
          </a:prstGeom>
        </p:spPr>
        <p:txBody>
          <a:bodyPr>
            <a:spAutoFit/>
          </a:bodyPr>
          <a:lstStyle>
            <a:lvl1pPr algn="l">
              <a:lnSpc>
                <a:spcPct val="100000"/>
              </a:lnSpc>
              <a:spcBef>
                <a:spcPts val="1600"/>
              </a:spcBef>
              <a:defRPr>
                <a:latin typeface="Iowan Old Style Roman"/>
                <a:ea typeface="Iowan Old Style Roman"/>
                <a:cs typeface="Iowan Old Style Roman"/>
                <a:sym typeface="Iowan Old Style Roman"/>
              </a:defRPr>
            </a:lvl1pPr>
          </a:lstStyle>
          <a:p>
            <a:pPr/>
            <a:r>
              <a:t>Buraya bir alıntı yazın.</a:t>
            </a:r>
          </a:p>
        </p:txBody>
      </p:sp>
      <p:sp>
        <p:nvSpPr>
          <p:cNvPr id="103" name="Shape 103"/>
          <p:cNvSpPr/>
          <p:nvPr>
            <p:ph type="body" sz="quarter" idx="14"/>
          </p:nvPr>
        </p:nvSpPr>
        <p:spPr>
          <a:xfrm>
            <a:off x="3082924" y="7048500"/>
            <a:ext cx="7867652" cy="876300"/>
          </a:xfrm>
          <a:prstGeom prst="rect">
            <a:avLst/>
          </a:prstGeom>
        </p:spPr>
        <p:txBody>
          <a:bodyPr>
            <a:spAutoFit/>
          </a:bodyPr>
          <a:lstStyle>
            <a:lvl1pPr algn="r">
              <a:spcBef>
                <a:spcPts val="1600"/>
              </a:spcBef>
              <a:defRPr>
                <a:solidFill>
                  <a:srgbClr val="6B6D6D"/>
                </a:solidFill>
              </a:defRPr>
            </a:lvl1pPr>
          </a:lstStyle>
          <a:p>
            <a:pPr/>
            <a:r>
              <a:t>-Johnny Appleseed</a:t>
            </a:r>
          </a:p>
        </p:txBody>
      </p:sp>
      <p:sp>
        <p:nvSpPr>
          <p:cNvPr id="104" name="Shape 104"/>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ğraf">
    <p:spTree>
      <p:nvGrpSpPr>
        <p:cNvPr id="1" name=""/>
        <p:cNvGrpSpPr/>
        <p:nvPr/>
      </p:nvGrpSpPr>
      <p:grpSpPr>
        <a:xfrm>
          <a:off x="0" y="0"/>
          <a:ext cx="0" cy="0"/>
          <a:chOff x="0" y="0"/>
          <a:chExt cx="0" cy="0"/>
        </a:xfrm>
      </p:grpSpPr>
      <p:sp>
        <p:nvSpPr>
          <p:cNvPr id="111" name="Shape 111"/>
          <p:cNvSpPr/>
          <p:nvPr>
            <p:ph type="pic" idx="13"/>
          </p:nvPr>
        </p:nvSpPr>
        <p:spPr>
          <a:xfrm>
            <a:off x="1625599" y="1219199"/>
            <a:ext cx="9753602" cy="7315201"/>
          </a:xfrm>
          <a:prstGeom prst="rect">
            <a:avLst/>
          </a:prstGeom>
        </p:spPr>
        <p:txBody>
          <a:bodyPr lIns="91439" tIns="45719" rIns="91439" bIns="45719">
            <a:noAutofit/>
          </a:bodyPr>
          <a:lstStyle/>
          <a:p>
            <a:pPr/>
          </a:p>
        </p:txBody>
      </p:sp>
      <p:sp>
        <p:nvSpPr>
          <p:cNvPr id="112" name="Shape 112"/>
          <p:cNvSpPr/>
          <p:nvPr>
            <p:ph type="sldNum" sz="quarter" idx="2"/>
          </p:nvPr>
        </p:nvSpPr>
        <p:spPr>
          <a:xfrm>
            <a:off x="10658828" y="8115300"/>
            <a:ext cx="259582" cy="279400"/>
          </a:xfrm>
          <a:prstGeom prst="rect">
            <a:avLst/>
          </a:prstGeom>
        </p:spPr>
        <p:txBody>
          <a:bodyPr/>
          <a:lstStyle>
            <a:lvl1pPr>
              <a:defRPr>
                <a:solidFill>
                  <a:srgbClr val="CBCBC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oş">
    <p:spTree>
      <p:nvGrpSpPr>
        <p:cNvPr id="1" name=""/>
        <p:cNvGrpSpPr/>
        <p:nvPr/>
      </p:nvGrpSpPr>
      <p:grpSpPr>
        <a:xfrm>
          <a:off x="0" y="0"/>
          <a:ext cx="0" cy="0"/>
          <a:chOff x="0" y="0"/>
          <a:chExt cx="0" cy="0"/>
        </a:xfrm>
      </p:grpSpPr>
      <p:sp>
        <p:nvSpPr>
          <p:cNvPr id="119" name="Shape 119"/>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ğraf - Yatay">
    <p:spTree>
      <p:nvGrpSpPr>
        <p:cNvPr id="1" name=""/>
        <p:cNvGrpSpPr/>
        <p:nvPr/>
      </p:nvGrpSpPr>
      <p:grpSpPr>
        <a:xfrm>
          <a:off x="0" y="0"/>
          <a:ext cx="0" cy="0"/>
          <a:chOff x="0" y="0"/>
          <a:chExt cx="0" cy="0"/>
        </a:xfrm>
      </p:grpSpPr>
      <p:sp>
        <p:nvSpPr>
          <p:cNvPr id="21" name="Shape 21"/>
          <p:cNvSpPr/>
          <p:nvPr>
            <p:ph type="pic" idx="13"/>
          </p:nvPr>
        </p:nvSpPr>
        <p:spPr>
          <a:xfrm>
            <a:off x="1625599" y="1219199"/>
            <a:ext cx="9753602" cy="7315201"/>
          </a:xfrm>
          <a:prstGeom prst="rect">
            <a:avLst/>
          </a:prstGeom>
        </p:spPr>
        <p:txBody>
          <a:bodyPr lIns="91439" tIns="45719" rIns="91439" bIns="45719">
            <a:noAutofit/>
          </a:bodyPr>
          <a:lstStyle/>
          <a:p>
            <a:pPr/>
          </a:p>
        </p:txBody>
      </p:sp>
      <p:sp>
        <p:nvSpPr>
          <p:cNvPr id="22" name="Shape 22"/>
          <p:cNvSpPr/>
          <p:nvPr>
            <p:ph type="body" sz="half" idx="14"/>
          </p:nvPr>
        </p:nvSpPr>
        <p:spPr>
          <a:xfrm>
            <a:off x="1625599" y="5286375"/>
            <a:ext cx="9753602" cy="2705101"/>
          </a:xfrm>
          <a:prstGeom prst="rect">
            <a:avLst/>
          </a:prstGeom>
          <a:solidFill>
            <a:srgbClr val="FFFFFF"/>
          </a:solidFill>
        </p:spPr>
        <p:txBody>
          <a:bodyPr anchor="ctr">
            <a:noAutofit/>
          </a:bodyPr>
          <a:lstStyle/>
          <a:p>
            <a:pPr>
              <a:lnSpc>
                <a:spcPct val="100000"/>
              </a:lnSpc>
              <a:defRPr sz="2200">
                <a:solidFill>
                  <a:srgbClr val="5C5C5C"/>
                </a:solidFill>
                <a:latin typeface="+mn-lt"/>
                <a:ea typeface="+mn-ea"/>
                <a:cs typeface="+mn-cs"/>
                <a:sym typeface="DIN Alternate"/>
              </a:defRPr>
            </a:pPr>
          </a:p>
        </p:txBody>
      </p:sp>
      <p:sp>
        <p:nvSpPr>
          <p:cNvPr id="23" name="Shape 23"/>
          <p:cNvSpPr/>
          <p:nvPr>
            <p:ph type="body" sz="quarter" idx="15"/>
          </p:nvPr>
        </p:nvSpPr>
        <p:spPr>
          <a:xfrm flipV="1">
            <a:off x="2054224" y="6934197"/>
            <a:ext cx="8905877" cy="4"/>
          </a:xfrm>
          <a:prstGeom prst="line">
            <a:avLst/>
          </a:prstGeom>
          <a:ln w="25400" cap="rnd">
            <a:solidFill>
              <a:srgbClr val="747676"/>
            </a:solidFill>
            <a:custDash>
              <a:ds d="100000" sp="200000"/>
            </a:custDash>
            <a:round/>
          </a:ln>
        </p:spPr>
        <p:txBody>
          <a:bodyPr anchor="ctr">
            <a:noAutofit/>
          </a:bodyPr>
          <a:lstStyle/>
          <a:p>
            <a:pPr algn="l" defTabSz="457200">
              <a:lnSpc>
                <a:spcPct val="100000"/>
              </a:lnSpc>
              <a:defRPr sz="1100">
                <a:solidFill>
                  <a:srgbClr val="000000"/>
                </a:solidFill>
                <a:latin typeface="Helvetica"/>
                <a:ea typeface="Helvetica"/>
                <a:cs typeface="Helvetica"/>
                <a:sym typeface="Helvetica"/>
              </a:defRPr>
            </a:pPr>
          </a:p>
        </p:txBody>
      </p:sp>
      <p:sp>
        <p:nvSpPr>
          <p:cNvPr id="24" name="Shape 24"/>
          <p:cNvSpPr/>
          <p:nvPr>
            <p:ph type="title"/>
          </p:nvPr>
        </p:nvSpPr>
        <p:spPr>
          <a:xfrm>
            <a:off x="2054224" y="5391150"/>
            <a:ext cx="8896352" cy="1657350"/>
          </a:xfrm>
          <a:prstGeom prst="rect">
            <a:avLst/>
          </a:prstGeom>
        </p:spPr>
        <p:txBody>
          <a:bodyPr/>
          <a:lstStyle>
            <a:lvl1pPr algn="r"/>
          </a:lstStyle>
          <a:p>
            <a:pPr/>
            <a:r>
              <a:t>Başlık Metni</a:t>
            </a:r>
          </a:p>
        </p:txBody>
      </p:sp>
      <p:sp>
        <p:nvSpPr>
          <p:cNvPr id="25" name="Shape 25"/>
          <p:cNvSpPr/>
          <p:nvPr>
            <p:ph type="body" sz="quarter" idx="1"/>
          </p:nvPr>
        </p:nvSpPr>
        <p:spPr>
          <a:xfrm>
            <a:off x="2054224" y="6972300"/>
            <a:ext cx="8896352" cy="923925"/>
          </a:xfrm>
          <a:prstGeom prst="rect">
            <a:avLst/>
          </a:prstGeom>
        </p:spPr>
        <p:txBody>
          <a:bodyPr/>
          <a:lstStyle>
            <a:lvl1pPr algn="r">
              <a:spcBef>
                <a:spcPts val="600"/>
              </a:spcBef>
            </a:lvl1pPr>
            <a:lvl2pPr algn="r">
              <a:spcBef>
                <a:spcPts val="600"/>
              </a:spcBef>
            </a:lvl2pPr>
            <a:lvl3pPr algn="r">
              <a:spcBef>
                <a:spcPts val="600"/>
              </a:spcBef>
            </a:lvl3pPr>
            <a:lvl4pPr algn="r">
              <a:spcBef>
                <a:spcPts val="600"/>
              </a:spcBef>
            </a:lvl4pPr>
            <a:lvl5pPr algn="r">
              <a:spcBef>
                <a:spcPts val="600"/>
              </a:spcBef>
            </a:lvl5pPr>
          </a:lstStyle>
          <a:p>
            <a:pPr/>
            <a:r>
              <a:t>Gövde Düzeyi Bir</a:t>
            </a:r>
          </a:p>
          <a:p>
            <a:pPr lvl="1"/>
            <a:r>
              <a:t>Gövde Düzeyi İki</a:t>
            </a:r>
          </a:p>
          <a:p>
            <a:pPr lvl="2"/>
            <a:r>
              <a:t>Gövde Düzeyi Üç</a:t>
            </a:r>
          </a:p>
          <a:p>
            <a:pPr lvl="3"/>
            <a:r>
              <a:t>Gövde Düzeyi Dört</a:t>
            </a:r>
          </a:p>
          <a:p>
            <a:pPr lvl="4"/>
            <a:r>
              <a:t>Gövde Düzeyi Beş</a:t>
            </a:r>
          </a:p>
        </p:txBody>
      </p:sp>
      <p:sp>
        <p:nvSpPr>
          <p:cNvPr id="26" name="Shape 26"/>
          <p:cNvSpPr/>
          <p:nvPr>
            <p:ph type="sldNum" sz="quarter" idx="2"/>
          </p:nvPr>
        </p:nvSpPr>
        <p:spPr>
          <a:xfrm>
            <a:off x="10667427" y="8115300"/>
            <a:ext cx="259582" cy="279400"/>
          </a:xfrm>
          <a:prstGeom prst="rect">
            <a:avLst/>
          </a:prstGeom>
        </p:spPr>
        <p:txBody>
          <a:bodyPr/>
          <a:lstStyle>
            <a:lvl1pPr>
              <a:defRPr>
                <a:solidFill>
                  <a:srgbClr val="CBCBC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Başlık - Orta">
    <p:spTree>
      <p:nvGrpSpPr>
        <p:cNvPr id="1" name=""/>
        <p:cNvGrpSpPr/>
        <p:nvPr/>
      </p:nvGrpSpPr>
      <p:grpSpPr>
        <a:xfrm>
          <a:off x="0" y="0"/>
          <a:ext cx="0" cy="0"/>
          <a:chOff x="0" y="0"/>
          <a:chExt cx="0" cy="0"/>
        </a:xfrm>
      </p:grpSpPr>
      <p:sp>
        <p:nvSpPr>
          <p:cNvPr id="33" name="Shape 33"/>
          <p:cNvSpPr/>
          <p:nvPr>
            <p:ph type="title"/>
          </p:nvPr>
        </p:nvSpPr>
        <p:spPr>
          <a:prstGeom prst="rect">
            <a:avLst/>
          </a:prstGeom>
        </p:spPr>
        <p:txBody>
          <a:bodyPr/>
          <a:lstStyle/>
          <a:p>
            <a:pPr/>
            <a:r>
              <a:t>Başlık Metni</a:t>
            </a:r>
          </a:p>
        </p:txBody>
      </p:sp>
      <p:sp>
        <p:nvSpPr>
          <p:cNvPr id="34" name="Shape 34"/>
          <p:cNvSpPr/>
          <p:nvPr>
            <p:ph type="sldNum" sz="quarter" idx="2"/>
          </p:nvPr>
        </p:nvSpPr>
        <p:spPr>
          <a:xfrm>
            <a:off x="10660641" y="8111066"/>
            <a:ext cx="259582" cy="2794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ğraf - Düşey">
    <p:spTree>
      <p:nvGrpSpPr>
        <p:cNvPr id="1" name=""/>
        <p:cNvGrpSpPr/>
        <p:nvPr/>
      </p:nvGrpSpPr>
      <p:grpSpPr>
        <a:xfrm>
          <a:off x="0" y="0"/>
          <a:ext cx="0" cy="0"/>
          <a:chOff x="0" y="0"/>
          <a:chExt cx="0" cy="0"/>
        </a:xfrm>
      </p:grpSpPr>
      <p:sp>
        <p:nvSpPr>
          <p:cNvPr id="41" name="Shape 41"/>
          <p:cNvSpPr/>
          <p:nvPr>
            <p:ph type="pic" sz="half" idx="13"/>
          </p:nvPr>
        </p:nvSpPr>
        <p:spPr>
          <a:xfrm>
            <a:off x="7273925" y="1219199"/>
            <a:ext cx="4105276" cy="7315201"/>
          </a:xfrm>
          <a:prstGeom prst="rect">
            <a:avLst/>
          </a:prstGeom>
        </p:spPr>
        <p:txBody>
          <a:bodyPr lIns="91439" tIns="45719" rIns="91439" bIns="45719">
            <a:noAutofit/>
          </a:bodyPr>
          <a:lstStyle/>
          <a:p>
            <a:pPr/>
          </a:p>
        </p:txBody>
      </p:sp>
      <p:sp>
        <p:nvSpPr>
          <p:cNvPr id="42" name="Shape 42"/>
          <p:cNvSpPr/>
          <p:nvPr>
            <p:ph type="body" sz="quarter" idx="14"/>
          </p:nvPr>
        </p:nvSpPr>
        <p:spPr>
          <a:xfrm flipV="1">
            <a:off x="2054224" y="6934199"/>
            <a:ext cx="4838701" cy="2"/>
          </a:xfrm>
          <a:prstGeom prst="line">
            <a:avLst/>
          </a:prstGeom>
          <a:ln w="25400" cap="rnd">
            <a:solidFill>
              <a:srgbClr val="747676"/>
            </a:solidFill>
            <a:custDash>
              <a:ds d="100000" sp="200000"/>
            </a:custDash>
            <a:round/>
          </a:ln>
        </p:spPr>
        <p:txBody>
          <a:bodyPr anchor="ctr">
            <a:noAutofit/>
          </a:bodyPr>
          <a:lstStyle/>
          <a:p>
            <a:pPr algn="l" defTabSz="457200">
              <a:lnSpc>
                <a:spcPct val="100000"/>
              </a:lnSpc>
              <a:defRPr sz="1100">
                <a:solidFill>
                  <a:srgbClr val="000000"/>
                </a:solidFill>
                <a:latin typeface="Helvetica"/>
                <a:ea typeface="Helvetica"/>
                <a:cs typeface="Helvetica"/>
                <a:sym typeface="Helvetica"/>
              </a:defRPr>
            </a:pPr>
          </a:p>
        </p:txBody>
      </p:sp>
      <p:sp>
        <p:nvSpPr>
          <p:cNvPr id="43" name="Shape 43"/>
          <p:cNvSpPr/>
          <p:nvPr>
            <p:ph type="title"/>
          </p:nvPr>
        </p:nvSpPr>
        <p:spPr>
          <a:xfrm>
            <a:off x="2054224" y="1647824"/>
            <a:ext cx="4838702" cy="5410202"/>
          </a:xfrm>
          <a:prstGeom prst="rect">
            <a:avLst/>
          </a:prstGeom>
        </p:spPr>
        <p:txBody>
          <a:bodyPr/>
          <a:lstStyle>
            <a:lvl1pPr algn="r"/>
          </a:lstStyle>
          <a:p>
            <a:pPr/>
            <a:r>
              <a:t>Başlık Metni</a:t>
            </a:r>
          </a:p>
        </p:txBody>
      </p:sp>
      <p:sp>
        <p:nvSpPr>
          <p:cNvPr id="44" name="Shape 44"/>
          <p:cNvSpPr/>
          <p:nvPr>
            <p:ph type="body" sz="quarter" idx="1"/>
          </p:nvPr>
        </p:nvSpPr>
        <p:spPr>
          <a:xfrm>
            <a:off x="2054224" y="6972300"/>
            <a:ext cx="4838702" cy="1019176"/>
          </a:xfrm>
          <a:prstGeom prst="rect">
            <a:avLst/>
          </a:prstGeom>
        </p:spPr>
        <p:txBody>
          <a:bodyPr/>
          <a:lstStyle>
            <a:lvl1pPr algn="r">
              <a:spcBef>
                <a:spcPts val="600"/>
              </a:spcBef>
            </a:lvl1pPr>
            <a:lvl2pPr algn="r">
              <a:spcBef>
                <a:spcPts val="600"/>
              </a:spcBef>
            </a:lvl2pPr>
            <a:lvl3pPr algn="r">
              <a:spcBef>
                <a:spcPts val="600"/>
              </a:spcBef>
            </a:lvl3pPr>
            <a:lvl4pPr algn="r">
              <a:spcBef>
                <a:spcPts val="600"/>
              </a:spcBef>
            </a:lvl4pPr>
            <a:lvl5pPr algn="r">
              <a:spcBef>
                <a:spcPts val="600"/>
              </a:spcBef>
            </a:lvl5pPr>
          </a:lstStyle>
          <a:p>
            <a:pPr/>
            <a:r>
              <a:t>Gövde Düzeyi Bir</a:t>
            </a:r>
          </a:p>
          <a:p>
            <a:pPr lvl="1"/>
            <a:r>
              <a:t>Gövde Düzeyi İki</a:t>
            </a:r>
          </a:p>
          <a:p>
            <a:pPr lvl="2"/>
            <a:r>
              <a:t>Gövde Düzeyi Üç</a:t>
            </a:r>
          </a:p>
          <a:p>
            <a:pPr lvl="3"/>
            <a:r>
              <a:t>Gövde Düzeyi Dört</a:t>
            </a:r>
          </a:p>
          <a:p>
            <a:pPr lvl="4"/>
            <a:r>
              <a:t>Gövde Düzeyi Beş</a:t>
            </a:r>
          </a:p>
        </p:txBody>
      </p:sp>
      <p:sp>
        <p:nvSpPr>
          <p:cNvPr id="45" name="Shape 45"/>
          <p:cNvSpPr/>
          <p:nvPr>
            <p:ph type="sldNum" sz="quarter" idx="2"/>
          </p:nvPr>
        </p:nvSpPr>
        <p:spPr>
          <a:xfrm>
            <a:off x="10667427" y="8115300"/>
            <a:ext cx="259582" cy="279400"/>
          </a:xfrm>
          <a:prstGeom prst="rect">
            <a:avLst/>
          </a:prstGeom>
        </p:spPr>
        <p:txBody>
          <a:bodyPr/>
          <a:lstStyle>
            <a:lvl1pPr>
              <a:defRPr>
                <a:solidFill>
                  <a:srgbClr val="CBCBC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Başlık - Üst">
    <p:spTree>
      <p:nvGrpSpPr>
        <p:cNvPr id="1" name=""/>
        <p:cNvGrpSpPr/>
        <p:nvPr/>
      </p:nvGrpSpPr>
      <p:grpSpPr>
        <a:xfrm>
          <a:off x="0" y="0"/>
          <a:ext cx="0" cy="0"/>
          <a:chOff x="0" y="0"/>
          <a:chExt cx="0" cy="0"/>
        </a:xfrm>
      </p:grpSpPr>
      <p:sp>
        <p:nvSpPr>
          <p:cNvPr id="52" name="Shape 52"/>
          <p:cNvSpPr/>
          <p:nvPr>
            <p:ph type="body" sz="quarter" idx="13"/>
          </p:nvPr>
        </p:nvSpPr>
        <p:spPr>
          <a:xfrm>
            <a:off x="2054224" y="2400299"/>
            <a:ext cx="8896352" cy="1"/>
          </a:xfrm>
          <a:prstGeom prst="line">
            <a:avLst/>
          </a:prstGeom>
          <a:ln w="25400" cap="rnd">
            <a:solidFill>
              <a:srgbClr val="747676"/>
            </a:solidFill>
            <a:custDash>
              <a:ds d="100000" sp="200000"/>
            </a:custDash>
            <a:round/>
          </a:ln>
        </p:spPr>
        <p:txBody>
          <a:bodyPr anchor="ctr">
            <a:noAutofit/>
          </a:bodyPr>
          <a:lstStyle/>
          <a:p>
            <a:pPr algn="l" defTabSz="457200">
              <a:lnSpc>
                <a:spcPct val="100000"/>
              </a:lnSpc>
              <a:defRPr sz="1100">
                <a:solidFill>
                  <a:srgbClr val="000000"/>
                </a:solidFill>
                <a:latin typeface="Helvetica"/>
                <a:ea typeface="Helvetica"/>
                <a:cs typeface="Helvetica"/>
                <a:sym typeface="Helvetica"/>
              </a:defRPr>
            </a:pPr>
          </a:p>
        </p:txBody>
      </p:sp>
      <p:sp>
        <p:nvSpPr>
          <p:cNvPr id="53" name="Shape 53"/>
          <p:cNvSpPr/>
          <p:nvPr>
            <p:ph type="title"/>
          </p:nvPr>
        </p:nvSpPr>
        <p:spPr>
          <a:xfrm>
            <a:off x="2054224" y="1762124"/>
            <a:ext cx="8896352" cy="542926"/>
          </a:xfrm>
          <a:prstGeom prst="rect">
            <a:avLst/>
          </a:prstGeom>
        </p:spPr>
        <p:txBody>
          <a:bodyPr anchor="t"/>
          <a:lstStyle>
            <a:lvl1pPr algn="l">
              <a:lnSpc>
                <a:spcPct val="100000"/>
              </a:lnSpc>
              <a:spcBef>
                <a:spcPts val="2300"/>
              </a:spcBef>
              <a:defRPr sz="5000">
                <a:solidFill>
                  <a:srgbClr val="747676"/>
                </a:solidFill>
              </a:defRPr>
            </a:lvl1pPr>
          </a:lstStyle>
          <a:p>
            <a:pPr/>
            <a:r>
              <a:t>Başlık Metni</a:t>
            </a:r>
          </a:p>
        </p:txBody>
      </p:sp>
      <p:sp>
        <p:nvSpPr>
          <p:cNvPr id="54" name="Shape 54"/>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Başlık ve Maddeler">
    <p:spTree>
      <p:nvGrpSpPr>
        <p:cNvPr id="1" name=""/>
        <p:cNvGrpSpPr/>
        <p:nvPr/>
      </p:nvGrpSpPr>
      <p:grpSpPr>
        <a:xfrm>
          <a:off x="0" y="0"/>
          <a:ext cx="0" cy="0"/>
          <a:chOff x="0" y="0"/>
          <a:chExt cx="0" cy="0"/>
        </a:xfrm>
      </p:grpSpPr>
      <p:sp>
        <p:nvSpPr>
          <p:cNvPr id="61" name="Shape 61"/>
          <p:cNvSpPr/>
          <p:nvPr>
            <p:ph type="body" sz="quarter" idx="13"/>
          </p:nvPr>
        </p:nvSpPr>
        <p:spPr>
          <a:xfrm>
            <a:off x="2054224" y="2400299"/>
            <a:ext cx="8896352" cy="1"/>
          </a:xfrm>
          <a:prstGeom prst="line">
            <a:avLst/>
          </a:prstGeom>
          <a:ln w="25400" cap="rnd">
            <a:solidFill>
              <a:srgbClr val="747676"/>
            </a:solidFill>
            <a:custDash>
              <a:ds d="100000" sp="200000"/>
            </a:custDash>
            <a:round/>
          </a:ln>
        </p:spPr>
        <p:txBody>
          <a:bodyPr anchor="ctr">
            <a:noAutofit/>
          </a:bodyPr>
          <a:lstStyle/>
          <a:p>
            <a:pPr algn="l" defTabSz="457200">
              <a:lnSpc>
                <a:spcPct val="100000"/>
              </a:lnSpc>
              <a:defRPr sz="1100">
                <a:solidFill>
                  <a:srgbClr val="000000"/>
                </a:solidFill>
                <a:latin typeface="Helvetica"/>
                <a:ea typeface="Helvetica"/>
                <a:cs typeface="Helvetica"/>
                <a:sym typeface="Helvetica"/>
              </a:defRPr>
            </a:pPr>
          </a:p>
        </p:txBody>
      </p:sp>
      <p:sp>
        <p:nvSpPr>
          <p:cNvPr id="62" name="Shape 62"/>
          <p:cNvSpPr/>
          <p:nvPr>
            <p:ph type="title"/>
          </p:nvPr>
        </p:nvSpPr>
        <p:spPr>
          <a:xfrm>
            <a:off x="2054224" y="1762124"/>
            <a:ext cx="8896352" cy="542926"/>
          </a:xfrm>
          <a:prstGeom prst="rect">
            <a:avLst/>
          </a:prstGeom>
        </p:spPr>
        <p:txBody>
          <a:bodyPr anchor="t"/>
          <a:lstStyle>
            <a:lvl1pPr algn="l">
              <a:lnSpc>
                <a:spcPct val="100000"/>
              </a:lnSpc>
              <a:spcBef>
                <a:spcPts val="2300"/>
              </a:spcBef>
              <a:defRPr sz="5000">
                <a:solidFill>
                  <a:srgbClr val="747676"/>
                </a:solidFill>
              </a:defRPr>
            </a:lvl1pPr>
          </a:lstStyle>
          <a:p>
            <a:pPr/>
            <a:r>
              <a:t>Başlık Metni</a:t>
            </a:r>
          </a:p>
        </p:txBody>
      </p:sp>
      <p:sp>
        <p:nvSpPr>
          <p:cNvPr id="63" name="Shape 63"/>
          <p:cNvSpPr/>
          <p:nvPr>
            <p:ph type="body" sz="half" idx="1"/>
          </p:nvPr>
        </p:nvSpPr>
        <p:spPr>
          <a:xfrm>
            <a:off x="2054224" y="2571749"/>
            <a:ext cx="8896352" cy="5419727"/>
          </a:xfrm>
          <a:prstGeom prst="rect">
            <a:avLst/>
          </a:prstGeom>
        </p:spPr>
        <p:txBody>
          <a:bodyPr/>
          <a:lstStyle>
            <a:lvl1pPr marL="4405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1pPr>
            <a:lvl2pPr marL="9104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2pPr>
            <a:lvl3pPr marL="13803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3pPr>
            <a:lvl4pPr marL="18502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4pPr>
            <a:lvl5pPr marL="23201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64" name="Shape 64"/>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aşlık, Maddeler ve Fotoğraf">
    <p:spTree>
      <p:nvGrpSpPr>
        <p:cNvPr id="1" name=""/>
        <p:cNvGrpSpPr/>
        <p:nvPr/>
      </p:nvGrpSpPr>
      <p:grpSpPr>
        <a:xfrm>
          <a:off x="0" y="0"/>
          <a:ext cx="0" cy="0"/>
          <a:chOff x="0" y="0"/>
          <a:chExt cx="0" cy="0"/>
        </a:xfrm>
      </p:grpSpPr>
      <p:sp>
        <p:nvSpPr>
          <p:cNvPr id="71" name="Shape 71"/>
          <p:cNvSpPr/>
          <p:nvPr>
            <p:ph type="pic" sz="half" idx="13"/>
          </p:nvPr>
        </p:nvSpPr>
        <p:spPr>
          <a:xfrm>
            <a:off x="1625599" y="1219199"/>
            <a:ext cx="4829177" cy="7315201"/>
          </a:xfrm>
          <a:prstGeom prst="rect">
            <a:avLst/>
          </a:prstGeom>
        </p:spPr>
        <p:txBody>
          <a:bodyPr lIns="91439" tIns="45719" rIns="91439" bIns="45719">
            <a:noAutofit/>
          </a:bodyPr>
          <a:lstStyle/>
          <a:p>
            <a:pPr/>
          </a:p>
        </p:txBody>
      </p:sp>
      <p:sp>
        <p:nvSpPr>
          <p:cNvPr id="72" name="Shape 72"/>
          <p:cNvSpPr/>
          <p:nvPr>
            <p:ph type="body" sz="quarter" idx="14"/>
          </p:nvPr>
        </p:nvSpPr>
        <p:spPr>
          <a:xfrm>
            <a:off x="6892925" y="2400299"/>
            <a:ext cx="4048126" cy="1"/>
          </a:xfrm>
          <a:prstGeom prst="line">
            <a:avLst/>
          </a:prstGeom>
          <a:ln w="25400" cap="rnd">
            <a:solidFill>
              <a:srgbClr val="747676"/>
            </a:solidFill>
            <a:custDash>
              <a:ds d="100000" sp="200000"/>
            </a:custDash>
            <a:round/>
          </a:ln>
        </p:spPr>
        <p:txBody>
          <a:bodyPr anchor="ctr">
            <a:noAutofit/>
          </a:bodyPr>
          <a:lstStyle/>
          <a:p>
            <a:pPr algn="l" defTabSz="457200">
              <a:lnSpc>
                <a:spcPct val="100000"/>
              </a:lnSpc>
              <a:defRPr sz="1100">
                <a:solidFill>
                  <a:srgbClr val="000000"/>
                </a:solidFill>
                <a:latin typeface="Helvetica"/>
                <a:ea typeface="Helvetica"/>
                <a:cs typeface="Helvetica"/>
                <a:sym typeface="Helvetica"/>
              </a:defRPr>
            </a:pPr>
          </a:p>
        </p:txBody>
      </p:sp>
      <p:sp>
        <p:nvSpPr>
          <p:cNvPr id="73" name="Shape 73"/>
          <p:cNvSpPr/>
          <p:nvPr>
            <p:ph type="title"/>
          </p:nvPr>
        </p:nvSpPr>
        <p:spPr>
          <a:xfrm>
            <a:off x="6892925" y="1762124"/>
            <a:ext cx="4048126" cy="542926"/>
          </a:xfrm>
          <a:prstGeom prst="rect">
            <a:avLst/>
          </a:prstGeom>
        </p:spPr>
        <p:txBody>
          <a:bodyPr anchor="t"/>
          <a:lstStyle>
            <a:lvl1pPr algn="l">
              <a:lnSpc>
                <a:spcPct val="100000"/>
              </a:lnSpc>
              <a:spcBef>
                <a:spcPts val="2300"/>
              </a:spcBef>
              <a:defRPr sz="5000">
                <a:solidFill>
                  <a:srgbClr val="747676"/>
                </a:solidFill>
              </a:defRPr>
            </a:lvl1pPr>
          </a:lstStyle>
          <a:p>
            <a:pPr/>
            <a:r>
              <a:t>Başlık Metni</a:t>
            </a:r>
          </a:p>
        </p:txBody>
      </p:sp>
      <p:sp>
        <p:nvSpPr>
          <p:cNvPr id="74" name="Shape 74"/>
          <p:cNvSpPr/>
          <p:nvPr>
            <p:ph type="body" sz="quarter" idx="1"/>
          </p:nvPr>
        </p:nvSpPr>
        <p:spPr>
          <a:xfrm>
            <a:off x="6892925" y="2571749"/>
            <a:ext cx="4048126" cy="5419727"/>
          </a:xfrm>
          <a:prstGeom prst="rect">
            <a:avLst/>
          </a:prstGeom>
        </p:spPr>
        <p:txBody>
          <a:bodyPr/>
          <a:lstStyle>
            <a:lvl1pPr marL="377371" indent="-377371" algn="l">
              <a:lnSpc>
                <a:spcPct val="100000"/>
              </a:lnSpc>
              <a:spcBef>
                <a:spcPts val="1800"/>
              </a:spcBef>
              <a:buSzPct val="75000"/>
              <a:buFont typeface="Zapf Dingbats"/>
              <a:buChar char="➤"/>
              <a:defRPr sz="2600">
                <a:solidFill>
                  <a:srgbClr val="5C5C5C"/>
                </a:solidFill>
                <a:latin typeface="Iowan Old Style Roman"/>
                <a:ea typeface="Iowan Old Style Roman"/>
                <a:cs typeface="Iowan Old Style Roman"/>
                <a:sym typeface="Iowan Old Style Roman"/>
              </a:defRPr>
            </a:lvl1pPr>
            <a:lvl2pPr marL="783771" indent="-377371" algn="l">
              <a:lnSpc>
                <a:spcPct val="100000"/>
              </a:lnSpc>
              <a:spcBef>
                <a:spcPts val="1800"/>
              </a:spcBef>
              <a:buSzPct val="75000"/>
              <a:buFont typeface="Zapf Dingbats"/>
              <a:buChar char="➤"/>
              <a:defRPr sz="2600">
                <a:solidFill>
                  <a:srgbClr val="5C5C5C"/>
                </a:solidFill>
                <a:latin typeface="Iowan Old Style Roman"/>
                <a:ea typeface="Iowan Old Style Roman"/>
                <a:cs typeface="Iowan Old Style Roman"/>
                <a:sym typeface="Iowan Old Style Roman"/>
              </a:defRPr>
            </a:lvl2pPr>
            <a:lvl3pPr marL="1190171" indent="-377371" algn="l">
              <a:lnSpc>
                <a:spcPct val="100000"/>
              </a:lnSpc>
              <a:spcBef>
                <a:spcPts val="1800"/>
              </a:spcBef>
              <a:buSzPct val="75000"/>
              <a:buFont typeface="Zapf Dingbats"/>
              <a:buChar char="➤"/>
              <a:defRPr sz="2600">
                <a:solidFill>
                  <a:srgbClr val="5C5C5C"/>
                </a:solidFill>
                <a:latin typeface="Iowan Old Style Roman"/>
                <a:ea typeface="Iowan Old Style Roman"/>
                <a:cs typeface="Iowan Old Style Roman"/>
                <a:sym typeface="Iowan Old Style Roman"/>
              </a:defRPr>
            </a:lvl3pPr>
            <a:lvl4pPr marL="1596571" indent="-377371" algn="l">
              <a:lnSpc>
                <a:spcPct val="100000"/>
              </a:lnSpc>
              <a:spcBef>
                <a:spcPts val="1800"/>
              </a:spcBef>
              <a:buSzPct val="75000"/>
              <a:buFont typeface="Zapf Dingbats"/>
              <a:buChar char="➤"/>
              <a:defRPr sz="2600">
                <a:solidFill>
                  <a:srgbClr val="5C5C5C"/>
                </a:solidFill>
                <a:latin typeface="Iowan Old Style Roman"/>
                <a:ea typeface="Iowan Old Style Roman"/>
                <a:cs typeface="Iowan Old Style Roman"/>
                <a:sym typeface="Iowan Old Style Roman"/>
              </a:defRPr>
            </a:lvl4pPr>
            <a:lvl5pPr marL="2002971" indent="-377371" algn="l">
              <a:lnSpc>
                <a:spcPct val="100000"/>
              </a:lnSpc>
              <a:spcBef>
                <a:spcPts val="1800"/>
              </a:spcBef>
              <a:buSzPct val="75000"/>
              <a:buFont typeface="Zapf Dingbats"/>
              <a:buChar char="➤"/>
              <a:defRPr sz="2600">
                <a:solidFill>
                  <a:srgbClr val="5C5C5C"/>
                </a:solidFill>
                <a:latin typeface="Iowan Old Style Roman"/>
                <a:ea typeface="Iowan Old Style Roman"/>
                <a:cs typeface="Iowan Old Style Roman"/>
                <a:sym typeface="Iowan Old Style Roman"/>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75" name="Shape 75"/>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Maddeler">
    <p:spTree>
      <p:nvGrpSpPr>
        <p:cNvPr id="1" name=""/>
        <p:cNvGrpSpPr/>
        <p:nvPr/>
      </p:nvGrpSpPr>
      <p:grpSpPr>
        <a:xfrm>
          <a:off x="0" y="0"/>
          <a:ext cx="0" cy="0"/>
          <a:chOff x="0" y="0"/>
          <a:chExt cx="0" cy="0"/>
        </a:xfrm>
      </p:grpSpPr>
      <p:sp>
        <p:nvSpPr>
          <p:cNvPr id="82" name="Shape 82"/>
          <p:cNvSpPr/>
          <p:nvPr>
            <p:ph type="body" sz="half" idx="1"/>
          </p:nvPr>
        </p:nvSpPr>
        <p:spPr>
          <a:xfrm>
            <a:off x="2054224" y="2571749"/>
            <a:ext cx="8896352" cy="5419727"/>
          </a:xfrm>
          <a:prstGeom prst="rect">
            <a:avLst/>
          </a:prstGeom>
        </p:spPr>
        <p:txBody>
          <a:bodyPr/>
          <a:lstStyle>
            <a:lvl1pPr marL="4405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1pPr>
            <a:lvl2pPr marL="9104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2pPr>
            <a:lvl3pPr marL="13803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3pPr>
            <a:lvl4pPr marL="18502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4pPr>
            <a:lvl5pPr marL="2320131" indent="-440531" algn="l">
              <a:lnSpc>
                <a:spcPct val="100000"/>
              </a:lnSpc>
              <a:spcBef>
                <a:spcPts val="1800"/>
              </a:spcBef>
              <a:buSzPct val="75000"/>
              <a:buFont typeface="Zapf Dingbats"/>
              <a:buChar char="➤"/>
              <a:defRPr sz="3000">
                <a:solidFill>
                  <a:srgbClr val="5C5C5C"/>
                </a:solidFill>
                <a:latin typeface="Iowan Old Style Roman"/>
                <a:ea typeface="Iowan Old Style Roman"/>
                <a:cs typeface="Iowan Old Style Roman"/>
                <a:sym typeface="Iowan Old Style Roman"/>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83" name="Shape 83"/>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ğraf - 3 Yukarı">
    <p:spTree>
      <p:nvGrpSpPr>
        <p:cNvPr id="1" name=""/>
        <p:cNvGrpSpPr/>
        <p:nvPr/>
      </p:nvGrpSpPr>
      <p:grpSpPr>
        <a:xfrm>
          <a:off x="0" y="0"/>
          <a:ext cx="0" cy="0"/>
          <a:chOff x="0" y="0"/>
          <a:chExt cx="0" cy="0"/>
        </a:xfrm>
      </p:grpSpPr>
      <p:sp>
        <p:nvSpPr>
          <p:cNvPr id="90" name="Shape 90"/>
          <p:cNvSpPr/>
          <p:nvPr>
            <p:ph type="pic" sz="half" idx="13"/>
          </p:nvPr>
        </p:nvSpPr>
        <p:spPr>
          <a:xfrm>
            <a:off x="2054224" y="1647824"/>
            <a:ext cx="5572127" cy="5486402"/>
          </a:xfrm>
          <a:prstGeom prst="rect">
            <a:avLst/>
          </a:prstGeom>
        </p:spPr>
        <p:txBody>
          <a:bodyPr lIns="91439" tIns="45719" rIns="91439" bIns="45719">
            <a:noAutofit/>
          </a:bodyPr>
          <a:lstStyle/>
          <a:p>
            <a:pPr/>
          </a:p>
        </p:txBody>
      </p:sp>
      <p:sp>
        <p:nvSpPr>
          <p:cNvPr id="91" name="Shape 91"/>
          <p:cNvSpPr/>
          <p:nvPr>
            <p:ph type="pic" sz="quarter" idx="14"/>
          </p:nvPr>
        </p:nvSpPr>
        <p:spPr>
          <a:xfrm>
            <a:off x="7721600" y="1647824"/>
            <a:ext cx="3228976" cy="2695576"/>
          </a:xfrm>
          <a:prstGeom prst="rect">
            <a:avLst/>
          </a:prstGeom>
        </p:spPr>
        <p:txBody>
          <a:bodyPr lIns="91439" tIns="45719" rIns="91439" bIns="45719">
            <a:noAutofit/>
          </a:bodyPr>
          <a:lstStyle/>
          <a:p>
            <a:pPr/>
          </a:p>
        </p:txBody>
      </p:sp>
      <p:sp>
        <p:nvSpPr>
          <p:cNvPr id="92" name="Shape 92"/>
          <p:cNvSpPr/>
          <p:nvPr>
            <p:ph type="pic" sz="quarter" idx="15"/>
          </p:nvPr>
        </p:nvSpPr>
        <p:spPr>
          <a:xfrm>
            <a:off x="7721600" y="4438650"/>
            <a:ext cx="3228976" cy="2695576"/>
          </a:xfrm>
          <a:prstGeom prst="rect">
            <a:avLst/>
          </a:prstGeom>
        </p:spPr>
        <p:txBody>
          <a:bodyPr lIns="91439" tIns="45719" rIns="91439" bIns="45719">
            <a:noAutofit/>
          </a:bodyPr>
          <a:lstStyle/>
          <a:p>
            <a:pPr/>
          </a:p>
        </p:txBody>
      </p:sp>
      <p:sp>
        <p:nvSpPr>
          <p:cNvPr id="93" name="Shape 93"/>
          <p:cNvSpPr/>
          <p:nvPr>
            <p:ph type="body" sz="quarter" idx="1"/>
          </p:nvPr>
        </p:nvSpPr>
        <p:spPr>
          <a:xfrm>
            <a:off x="2054224" y="7258050"/>
            <a:ext cx="8896352" cy="1000126"/>
          </a:xfrm>
          <a:prstGeom prst="rect">
            <a:avLst/>
          </a:prstGeom>
        </p:spPr>
        <p:txBody>
          <a:bodyPr/>
          <a:lstStyle>
            <a:lvl1pPr algn="l">
              <a:lnSpc>
                <a:spcPct val="100000"/>
              </a:lnSpc>
              <a:spcBef>
                <a:spcPts val="1400"/>
              </a:spcBef>
              <a:defRPr spc="26" sz="2600">
                <a:solidFill>
                  <a:srgbClr val="5C5C5C"/>
                </a:solidFill>
              </a:defRPr>
            </a:lvl1pPr>
            <a:lvl2pPr algn="l">
              <a:lnSpc>
                <a:spcPct val="100000"/>
              </a:lnSpc>
              <a:spcBef>
                <a:spcPts val="1400"/>
              </a:spcBef>
              <a:defRPr spc="26" sz="2600">
                <a:solidFill>
                  <a:srgbClr val="5C5C5C"/>
                </a:solidFill>
              </a:defRPr>
            </a:lvl2pPr>
            <a:lvl3pPr algn="l">
              <a:lnSpc>
                <a:spcPct val="100000"/>
              </a:lnSpc>
              <a:spcBef>
                <a:spcPts val="1400"/>
              </a:spcBef>
              <a:defRPr spc="26" sz="2600">
                <a:solidFill>
                  <a:srgbClr val="5C5C5C"/>
                </a:solidFill>
              </a:defRPr>
            </a:lvl3pPr>
            <a:lvl4pPr algn="l">
              <a:lnSpc>
                <a:spcPct val="100000"/>
              </a:lnSpc>
              <a:spcBef>
                <a:spcPts val="1400"/>
              </a:spcBef>
              <a:defRPr spc="26" sz="2600">
                <a:solidFill>
                  <a:srgbClr val="5C5C5C"/>
                </a:solidFill>
              </a:defRPr>
            </a:lvl4pPr>
            <a:lvl5pPr algn="l">
              <a:lnSpc>
                <a:spcPct val="100000"/>
              </a:lnSpc>
              <a:spcBef>
                <a:spcPts val="1400"/>
              </a:spcBef>
              <a:defRPr spc="26" sz="2600">
                <a:solidFill>
                  <a:srgbClr val="5C5C5C"/>
                </a:solidFill>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94" name="Shape 94"/>
          <p:cNvSpPr/>
          <p:nvPr>
            <p:ph type="sldNum" sz="quarter" idx="2"/>
          </p:nvPr>
        </p:nvSpPr>
        <p:spPr>
          <a:xfrm>
            <a:off x="10658828" y="8115300"/>
            <a:ext cx="259582" cy="2794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2054224" y="1647824"/>
            <a:ext cx="8896352" cy="3886202"/>
          </a:xfrm>
          <a:prstGeom prst="rect">
            <a:avLst/>
          </a:prstGeom>
          <a:ln w="3175">
            <a:miter lim="400000"/>
          </a:ln>
          <a:extLst>
            <a:ext uri="{C572A759-6A51-4108-AA02-DFA0A04FC94B}">
              <ma14:wrappingTextBoxFlag xmlns:ma14="http://schemas.microsoft.com/office/mac/drawingml/2011/main" val="1"/>
            </a:ext>
          </a:extLst>
        </p:spPr>
        <p:txBody>
          <a:bodyPr lIns="38100" tIns="38100" rIns="38100" bIns="38100" anchor="b">
            <a:normAutofit fontScale="100000" lnSpcReduction="0"/>
          </a:bodyPr>
          <a:lstStyle/>
          <a:p>
            <a:pPr/>
            <a:r>
              <a:t>Başlık Metni</a:t>
            </a:r>
          </a:p>
        </p:txBody>
      </p:sp>
      <p:sp>
        <p:nvSpPr>
          <p:cNvPr id="3" name="Shape 3"/>
          <p:cNvSpPr/>
          <p:nvPr>
            <p:ph type="body" idx="1"/>
          </p:nvPr>
        </p:nvSpPr>
        <p:spPr>
          <a:xfrm>
            <a:off x="2054224" y="5476875"/>
            <a:ext cx="8896352" cy="2447926"/>
          </a:xfrm>
          <a:prstGeom prst="rect">
            <a:avLst/>
          </a:prstGeom>
          <a:ln w="3175">
            <a:miter lim="400000"/>
          </a:ln>
          <a:extLst>
            <a:ext uri="{C572A759-6A51-4108-AA02-DFA0A04FC94B}">
              <ma14:wrappingTextBoxFlag xmlns:ma14="http://schemas.microsoft.com/office/mac/drawingml/2011/main" val="1"/>
            </a:ext>
          </a:extLst>
        </p:spPr>
        <p:txBody>
          <a:bodyPr lIns="38100" tIns="38100" rIns="38100" bIns="38100">
            <a:normAutofit fontScale="100000" lnSpcReduction="0"/>
          </a:bodyPr>
          <a:lstStyle/>
          <a:p>
            <a:pPr/>
            <a:r>
              <a:t>Gövde Düzeyi Bir</a:t>
            </a:r>
          </a:p>
          <a:p>
            <a:pPr lvl="1"/>
            <a:r>
              <a:t>Gövde Düzeyi İki</a:t>
            </a:r>
          </a:p>
          <a:p>
            <a:pPr lvl="2"/>
            <a:r>
              <a:t>Gövde Düzeyi Üç</a:t>
            </a:r>
          </a:p>
          <a:p>
            <a:pPr lvl="3"/>
            <a:r>
              <a:t>Gövde Düzeyi Dört</a:t>
            </a:r>
          </a:p>
          <a:p>
            <a:pPr lvl="4"/>
            <a:r>
              <a:t>Gövde Düzeyi Beş</a:t>
            </a:r>
          </a:p>
        </p:txBody>
      </p:sp>
      <p:sp>
        <p:nvSpPr>
          <p:cNvPr id="4" name="Shape 4"/>
          <p:cNvSpPr/>
          <p:nvPr>
            <p:ph type="sldNum" sz="quarter" idx="2"/>
          </p:nvPr>
        </p:nvSpPr>
        <p:spPr>
          <a:xfrm>
            <a:off x="10664456" y="8111066"/>
            <a:ext cx="259582" cy="279401"/>
          </a:xfrm>
          <a:prstGeom prst="rect">
            <a:avLst/>
          </a:prstGeom>
          <a:ln w="3175">
            <a:miter lim="400000"/>
          </a:ln>
        </p:spPr>
        <p:txBody>
          <a:bodyPr wrap="none" lIns="38100" tIns="38100" rIns="38100" bIns="38100">
            <a:spAutoFit/>
          </a:bodyPr>
          <a:lstStyle>
            <a:lvl1pPr algn="r">
              <a:spcBef>
                <a:spcPts val="0"/>
              </a:spcBef>
              <a:defRPr spc="0" sz="1400">
                <a:solidFill>
                  <a:srgbClr val="747676"/>
                </a:solidFill>
                <a:latin typeface="+mn-lt"/>
                <a:ea typeface="+mn-ea"/>
                <a:cs typeface="+mn-cs"/>
                <a:sym typeface="DIN Alternate"/>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1pPr>
      <a:lvl2pPr marL="0" marR="0" indent="2286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2pPr>
      <a:lvl3pPr marL="0" marR="0" indent="4572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3pPr>
      <a:lvl4pPr marL="0" marR="0" indent="6858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4pPr>
      <a:lvl5pPr marL="0" marR="0" indent="9144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5pPr>
      <a:lvl6pPr marL="0" marR="0" indent="11430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6pPr>
      <a:lvl7pPr marL="0" marR="0" indent="13716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7pPr>
      <a:lvl8pPr marL="0" marR="0" indent="16002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8pPr>
      <a:lvl9pPr marL="0" marR="0" indent="1828800" algn="ctr" defTabSz="584200" rtl="0" latinLnBrk="0">
        <a:lnSpc>
          <a:spcPct val="80000"/>
        </a:lnSpc>
        <a:spcBef>
          <a:spcPts val="0"/>
        </a:spcBef>
        <a:spcAft>
          <a:spcPts val="0"/>
        </a:spcAft>
        <a:buClrTx/>
        <a:buSzTx/>
        <a:buFontTx/>
        <a:buNone/>
        <a:tabLst/>
        <a:defRPr b="0" baseline="0" cap="all" i="0" spc="0" strike="noStrike" sz="12000" u="none">
          <a:ln>
            <a:noFill/>
          </a:ln>
          <a:solidFill>
            <a:srgbClr val="5C5C5C"/>
          </a:solidFill>
          <a:uFillTx/>
          <a:latin typeface="+mn-lt"/>
          <a:ea typeface="+mn-ea"/>
          <a:cs typeface="+mn-cs"/>
          <a:sym typeface="DIN Alternate"/>
        </a:defRPr>
      </a:lvl9pPr>
    </p:titleStyle>
    <p:bodyStyle>
      <a:lvl1pPr marL="0" marR="0" indent="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1pPr>
      <a:lvl2pPr marL="0" marR="0" indent="2286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2pPr>
      <a:lvl3pPr marL="0" marR="0" indent="4572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3pPr>
      <a:lvl4pPr marL="0" marR="0" indent="6858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4pPr>
      <a:lvl5pPr marL="0" marR="0" indent="9144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5pPr>
      <a:lvl6pPr marL="0" marR="0" indent="11430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6pPr>
      <a:lvl7pPr marL="0" marR="0" indent="13716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7pPr>
      <a:lvl8pPr marL="0" marR="0" indent="16002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8pPr>
      <a:lvl9pPr marL="0" marR="0" indent="1828800" algn="ctr" defTabSz="584200" rtl="0" latinLnBrk="0">
        <a:lnSpc>
          <a:spcPct val="70000"/>
        </a:lnSpc>
        <a:spcBef>
          <a:spcPts val="0"/>
        </a:spcBef>
        <a:spcAft>
          <a:spcPts val="0"/>
        </a:spcAft>
        <a:buClrTx/>
        <a:buSzTx/>
        <a:buFontTx/>
        <a:buNone/>
        <a:tabLst/>
        <a:defRPr b="0" baseline="0" cap="none" i="0" spc="0" strike="noStrike" sz="4600" u="none">
          <a:ln>
            <a:noFill/>
          </a:ln>
          <a:solidFill>
            <a:srgbClr val="747676"/>
          </a:solidFill>
          <a:uFillTx/>
          <a:latin typeface="Iowan Old Style Italic"/>
          <a:ea typeface="Iowan Old Style Italic"/>
          <a:cs typeface="Iowan Old Style Italic"/>
          <a:sym typeface="Iowan Old Style Italic"/>
        </a:defRPr>
      </a:lvl9pPr>
    </p:bodyStyle>
    <p:otherStyle>
      <a:lvl1pPr marL="0" marR="0" indent="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1pPr>
      <a:lvl2pPr marL="0" marR="0" indent="2286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2pPr>
      <a:lvl3pPr marL="0" marR="0" indent="4572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3pPr>
      <a:lvl4pPr marL="0" marR="0" indent="6858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4pPr>
      <a:lvl5pPr marL="0" marR="0" indent="9144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5pPr>
      <a:lvl6pPr marL="0" marR="0" indent="11430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6pPr>
      <a:lvl7pPr marL="0" marR="0" indent="13716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7pPr>
      <a:lvl8pPr marL="0" marR="0" indent="16002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8pPr>
      <a:lvl9pPr marL="0" marR="0" indent="1828800" algn="r" defTabSz="5842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DIN Alternate"/>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29" name="Shape 129"/>
          <p:cNvSpPr/>
          <p:nvPr>
            <p:ph type="ctrTitle"/>
          </p:nvPr>
        </p:nvSpPr>
        <p:spPr>
          <a:prstGeom prst="rect">
            <a:avLst/>
          </a:prstGeom>
        </p:spPr>
        <p:txBody>
          <a:bodyPr/>
          <a:lstStyle>
            <a:lvl1pPr>
              <a:defRPr sz="5400"/>
            </a:lvl1pPr>
          </a:lstStyle>
          <a:p>
            <a:pPr/>
            <a:r>
              <a:t>Araştırmacı Gazeteciliği Tanımlama çabaları</a:t>
            </a:r>
          </a:p>
        </p:txBody>
      </p:sp>
      <p:sp>
        <p:nvSpPr>
          <p:cNvPr id="130" name="Shape 130"/>
          <p:cNvSpPr/>
          <p:nvPr>
            <p:ph type="subTitle" sz="quarter" idx="1"/>
          </p:nvPr>
        </p:nvSpPr>
        <p:spPr>
          <a:prstGeom prst="rect">
            <a:avLst/>
          </a:prstGeom>
        </p:spPr>
        <p:txBody>
          <a:bodyPr/>
          <a:lstStyle/>
          <a:p>
            <a:pPr/>
            <a:r>
              <a:t>Öğr. Gör. Gül Keçelioğlu</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4" name="Shape 164"/>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65" name="Shape 165"/>
          <p:cNvSpPr/>
          <p:nvPr>
            <p:ph type="title"/>
          </p:nvPr>
        </p:nvSpPr>
        <p:spPr>
          <a:prstGeom prst="rect">
            <a:avLst/>
          </a:prstGeom>
        </p:spPr>
        <p:txBody>
          <a:bodyPr/>
          <a:lstStyle>
            <a:lvl1pPr defTabSz="338835">
              <a:spcBef>
                <a:spcPts val="1300"/>
              </a:spcBef>
              <a:defRPr sz="2900"/>
            </a:lvl1pPr>
          </a:lstStyle>
          <a:p>
            <a:pPr/>
            <a:r>
              <a:t>Araştırmacı Gazeteciliğin Risklerinde Farklılık</a:t>
            </a:r>
          </a:p>
        </p:txBody>
      </p:sp>
      <p:sp>
        <p:nvSpPr>
          <p:cNvPr id="166" name="Shape 166"/>
          <p:cNvSpPr/>
          <p:nvPr>
            <p:ph type="body" sz="half" idx="1"/>
          </p:nvPr>
        </p:nvSpPr>
        <p:spPr>
          <a:prstGeom prst="rect">
            <a:avLst/>
          </a:prstGeom>
        </p:spPr>
        <p:txBody>
          <a:bodyPr/>
          <a:lstStyle/>
          <a:p>
            <a:pPr marL="124815" indent="-124815" defTabSz="303783">
              <a:spcBef>
                <a:spcPts val="900"/>
              </a:spcBef>
              <a:defRPr sz="2184"/>
            </a:pPr>
            <a:r>
              <a:t> Bir diğer önemli başlık araştırmacı gazetecilikte alınan risklerle ilgilidir.</a:t>
            </a:r>
          </a:p>
          <a:p>
            <a:pPr marL="124815" indent="-124815" defTabSz="303783">
              <a:spcBef>
                <a:spcPts val="900"/>
              </a:spcBef>
              <a:defRPr sz="2184"/>
            </a:pPr>
          </a:p>
          <a:p>
            <a:pPr marL="124815" indent="-124815" defTabSz="303783">
              <a:spcBef>
                <a:spcPts val="900"/>
              </a:spcBef>
              <a:defRPr sz="2184"/>
            </a:pPr>
            <a:r>
              <a:t>Görünenin altında gizleneni aradığı, güç ve çıkar odaklarının çıkar ilişkilerine zarar verdiği için rutin gazetecilik pratiklerine göre riskleri daha fazladır. </a:t>
            </a:r>
          </a:p>
          <a:p>
            <a:pPr marL="124815" indent="-124815" defTabSz="303783">
              <a:spcBef>
                <a:spcPts val="900"/>
              </a:spcBef>
              <a:defRPr sz="2184"/>
            </a:pPr>
          </a:p>
          <a:p>
            <a:pPr marL="124815" indent="-124815" defTabSz="303783">
              <a:spcBef>
                <a:spcPts val="900"/>
              </a:spcBef>
              <a:defRPr sz="2184"/>
            </a:pPr>
            <a:r>
              <a:t>Gazeteciler tehdit edilebilir, şantaja, kötü muameleye maruz kalabilir, hatta yakınlarının ve kendisinin yaşamı tehdit altında olabilir. </a:t>
            </a:r>
          </a:p>
          <a:p>
            <a:pPr marL="124815" indent="-124815" defTabSz="303783">
              <a:spcBef>
                <a:spcPts val="900"/>
              </a:spcBef>
              <a:defRPr sz="2184"/>
            </a:pPr>
          </a:p>
          <a:p>
            <a:pPr marL="124815" indent="-124815" defTabSz="303783">
              <a:spcBef>
                <a:spcPts val="900"/>
              </a:spcBef>
              <a:defRPr sz="2184"/>
            </a:pPr>
            <a:r>
              <a:t>Bunun dışında gazeteci tazminat yükümlülükleri gibi farklı hukuki yaptırımlarla kaşı karşıya gelebilir.</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8" name="Shape 168"/>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69" name="Shape 169"/>
          <p:cNvSpPr/>
          <p:nvPr>
            <p:ph type="title"/>
          </p:nvPr>
        </p:nvSpPr>
        <p:spPr>
          <a:prstGeom prst="rect">
            <a:avLst/>
          </a:prstGeom>
        </p:spPr>
        <p:txBody>
          <a:bodyPr/>
          <a:lstStyle>
            <a:lvl1pPr defTabSz="379729">
              <a:spcBef>
                <a:spcPts val="1400"/>
              </a:spcBef>
              <a:defRPr sz="3250"/>
            </a:lvl1pPr>
          </a:lstStyle>
          <a:p>
            <a:pPr/>
            <a:r>
              <a:t>Araştırmacı Gazetecilikte Amaç Farklılığı</a:t>
            </a:r>
          </a:p>
        </p:txBody>
      </p:sp>
      <p:sp>
        <p:nvSpPr>
          <p:cNvPr id="170" name="Shape 170"/>
          <p:cNvSpPr/>
          <p:nvPr>
            <p:ph type="body" sz="half" idx="1"/>
          </p:nvPr>
        </p:nvSpPr>
        <p:spPr>
          <a:prstGeom prst="rect">
            <a:avLst/>
          </a:prstGeom>
        </p:spPr>
        <p:txBody>
          <a:bodyPr/>
          <a:lstStyle/>
          <a:p>
            <a:pPr marL="170401" indent="-170401" defTabSz="420624">
              <a:lnSpc>
                <a:spcPct val="72000"/>
              </a:lnSpc>
              <a:spcBef>
                <a:spcPts val="1200"/>
              </a:spcBef>
              <a:defRPr sz="2736"/>
            </a:pPr>
            <a:r>
              <a:t>Araştırmacı gazeteciliği rutin gazetecilik pratiklerinden ayıran bir başka özellik olarak amaçlar ele alınmaktadır. </a:t>
            </a:r>
          </a:p>
          <a:p>
            <a:pPr marL="170401" indent="-170401" defTabSz="420624">
              <a:lnSpc>
                <a:spcPct val="72000"/>
              </a:lnSpc>
              <a:spcBef>
                <a:spcPts val="1200"/>
              </a:spcBef>
              <a:defRPr sz="2736"/>
            </a:pPr>
            <a:r>
              <a:t>Araştırmacı gazetecilerin «yanlış» giden bir şeyleri düzeltmek gibi bir amaçları bulunduğuna sıklıkla vurgu yapılmaktadır.</a:t>
            </a:r>
          </a:p>
          <a:p>
            <a:pPr marL="170401" indent="-170401" defTabSz="420624">
              <a:lnSpc>
                <a:spcPct val="72000"/>
              </a:lnSpc>
              <a:spcBef>
                <a:spcPts val="1200"/>
              </a:spcBef>
              <a:defRPr sz="2736"/>
            </a:pPr>
            <a:r>
              <a:t>Sadece yolsuzlukları, gücü kötüye kullanımı, yanlışlıkları haber yapmakla ilgili değildir aynı zamanda bu haberler aracılığı ile daha «iyi» bir toplum yaratmayı amaçlar.</a:t>
            </a:r>
          </a:p>
          <a:p>
            <a:pPr marL="170401" indent="-170401" defTabSz="420624">
              <a:lnSpc>
                <a:spcPct val="72000"/>
              </a:lnSpc>
              <a:spcBef>
                <a:spcPts val="1200"/>
              </a:spcBef>
              <a:defRPr sz="2736"/>
            </a:pPr>
            <a:r>
              <a:t>Araştırmacı gazeteci dünyayı değiştirmek gibi öznel bir amaca sahiptir (İrvan, 2018: 73).</a:t>
            </a:r>
          </a:p>
          <a:p>
            <a:pPr marL="170401" indent="-170401" defTabSz="420624">
              <a:lnSpc>
                <a:spcPct val="72000"/>
              </a:lnSpc>
              <a:spcBef>
                <a:spcPts val="1200"/>
              </a:spcBef>
              <a:defRPr sz="2736"/>
            </a:pPr>
            <a:r>
              <a:t>Bunu da yanlışlıkları, istismarları ortaya çıkararak yapacağına inanır (Hunter, 2018: 8).</a:t>
            </a:r>
          </a:p>
        </p:txBody>
      </p:sp>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2" name="Shape 172"/>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73" name="Shape 173"/>
          <p:cNvSpPr/>
          <p:nvPr>
            <p:ph type="title"/>
          </p:nvPr>
        </p:nvSpPr>
        <p:spPr>
          <a:prstGeom prst="rect">
            <a:avLst/>
          </a:prstGeom>
        </p:spPr>
        <p:txBody>
          <a:bodyPr/>
          <a:lstStyle>
            <a:lvl1pPr defTabSz="379729">
              <a:spcBef>
                <a:spcPts val="1400"/>
              </a:spcBef>
              <a:defRPr sz="3250"/>
            </a:lvl1pPr>
          </a:lstStyle>
          <a:p>
            <a:pPr/>
            <a:r>
              <a:t>Araştırmacı Gazeteciliğe Eleştiriler</a:t>
            </a:r>
          </a:p>
        </p:txBody>
      </p:sp>
      <p:sp>
        <p:nvSpPr>
          <p:cNvPr id="174" name="Shape 174"/>
          <p:cNvSpPr/>
          <p:nvPr>
            <p:ph type="body" sz="half" idx="1"/>
          </p:nvPr>
        </p:nvSpPr>
        <p:spPr>
          <a:prstGeom prst="rect">
            <a:avLst/>
          </a:prstGeom>
        </p:spPr>
        <p:txBody>
          <a:bodyPr/>
          <a:lstStyle>
            <a:lvl1pPr marL="427315" indent="-427315" defTabSz="566674">
              <a:spcBef>
                <a:spcPts val="1700"/>
              </a:spcBef>
              <a:defRPr sz="4268"/>
            </a:lvl1pPr>
          </a:lstStyle>
          <a:p>
            <a:pPr/>
            <a:r>
              <a:t>Kimi metinlerde araştırmacı gazetecilerin saldırgan ve öfkeli kişiler oldukları, kendilerini kişisel ve sosyal ahlak standartlarına adadıkları tezini işleyerek araştırmacı gazeteciliği eleştiren görüşlere rastlanmaktadır.</a:t>
            </a:r>
          </a:p>
        </p:txBody>
      </p:sp>
    </p:spTree>
  </p:cSld>
  <p:clrMapOvr>
    <a:masterClrMapping/>
  </p:clrMapOvr>
  <p:transition xmlns:p14="http://schemas.microsoft.com/office/powerpoint/2010/main" spd="med" advClick="1" p14:dur="1000"/>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6" name="Shape 176"/>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77" name="Shape 177"/>
          <p:cNvSpPr/>
          <p:nvPr>
            <p:ph type="title"/>
          </p:nvPr>
        </p:nvSpPr>
        <p:spPr>
          <a:prstGeom prst="rect">
            <a:avLst/>
          </a:prstGeom>
        </p:spPr>
        <p:txBody>
          <a:bodyPr/>
          <a:lstStyle>
            <a:lvl1pPr defTabSz="379729">
              <a:spcBef>
                <a:spcPts val="1400"/>
              </a:spcBef>
              <a:defRPr sz="3250"/>
            </a:lvl1pPr>
          </a:lstStyle>
          <a:p>
            <a:pPr/>
            <a:r>
              <a:t>Eleştirinin Eleştirisi</a:t>
            </a:r>
          </a:p>
        </p:txBody>
      </p:sp>
      <p:sp>
        <p:nvSpPr>
          <p:cNvPr id="178" name="Shape 178"/>
          <p:cNvSpPr/>
          <p:nvPr>
            <p:ph type="body" sz="half" idx="1"/>
          </p:nvPr>
        </p:nvSpPr>
        <p:spPr>
          <a:prstGeom prst="rect">
            <a:avLst/>
          </a:prstGeom>
        </p:spPr>
        <p:txBody>
          <a:bodyPr/>
          <a:lstStyle/>
          <a:p>
            <a:pPr marL="330398" indent="-330398" defTabSz="438150">
              <a:spcBef>
                <a:spcPts val="1300"/>
              </a:spcBef>
              <a:defRPr sz="2250"/>
            </a:pPr>
            <a:r>
              <a:t>Turhan (1997: 19) “Bazıları araştırmacılıkta kendilerini pek yetenekli görmedikleri, bazıları da beceremeyeceklerini anlayarak geri çekilmek zorunda kaldıkları için araştırmacı gazeteciliğe karşı çıkabilirler. Özellikle de araştırmacı muhabirler tarafından foyaları ortaya çıkarılmış olanların telkinleriyle böyle konuşanlar çıkabilir” diyerek bu tezleri eleştirmektedir.</a:t>
            </a:r>
          </a:p>
          <a:p>
            <a:pPr marL="330398" indent="-330398" defTabSz="438150">
              <a:spcBef>
                <a:spcPts val="1300"/>
              </a:spcBef>
              <a:defRPr sz="2250"/>
            </a:pPr>
          </a:p>
          <a:p>
            <a:pPr marL="330398" indent="-330398" defTabSz="438150">
              <a:spcBef>
                <a:spcPts val="1300"/>
              </a:spcBef>
              <a:defRPr sz="2250"/>
            </a:pPr>
            <a:r>
              <a:t>Prottes ve arkadaşları da (1991: 14) araştırmacı gazeteciliği “öfke gazeteciliği” olarak adlandırmaktadır. Ancak onlar buna olumlu bir anlam atfederek araştırmacı gazeteciliğin çağdaş gazeteciliğin en yüce amaçlarından birini gerçekleştirdiğini, yurttaşların vicdanını harekete geçirerek kamu yararına hizmet ettiklerini söylemektedir.</a:t>
            </a:r>
          </a:p>
        </p:txBody>
      </p:sp>
    </p:spTree>
  </p:cSld>
  <p:clrMapOvr>
    <a:masterClrMapping/>
  </p:clrMapOvr>
  <p:transition xmlns:p14="http://schemas.microsoft.com/office/powerpoint/2010/main" spd="med" advClick="1" p14:dur="1000"/>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0" name="Shape 180"/>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81" name="Shape 181"/>
          <p:cNvSpPr/>
          <p:nvPr>
            <p:ph type="title"/>
          </p:nvPr>
        </p:nvSpPr>
        <p:spPr>
          <a:prstGeom prst="rect">
            <a:avLst/>
          </a:prstGeom>
        </p:spPr>
        <p:txBody>
          <a:bodyPr/>
          <a:lstStyle>
            <a:lvl1pPr defTabSz="379729">
              <a:spcBef>
                <a:spcPts val="1400"/>
              </a:spcBef>
              <a:defRPr sz="3250"/>
            </a:lvl1pPr>
          </a:lstStyle>
          <a:p>
            <a:pPr/>
            <a:r>
              <a:t>Harekete Geçirme Modeli</a:t>
            </a:r>
          </a:p>
        </p:txBody>
      </p:sp>
      <p:sp>
        <p:nvSpPr>
          <p:cNvPr id="182" name="Shape 182"/>
          <p:cNvSpPr/>
          <p:nvPr>
            <p:ph type="body" sz="half" idx="1"/>
          </p:nvPr>
        </p:nvSpPr>
        <p:spPr>
          <a:prstGeom prst="rect">
            <a:avLst/>
          </a:prstGeom>
        </p:spPr>
        <p:txBody>
          <a:bodyPr/>
          <a:lstStyle/>
          <a:p>
            <a:pPr marL="190456" indent="-190456" defTabSz="473201">
              <a:spcBef>
                <a:spcPts val="1400"/>
              </a:spcBef>
              <a:defRPr sz="2916"/>
            </a:pPr>
            <a:r>
              <a:t>Prottes ve arkadaşlarının 1991 yılında yayımladıkları kitaplarında ortaya koydukları Harekete Geçirme Modeline göre araştırmacı gazeteci bir sorunu gündeme taşıyarak kamuoyunda değişime yol açar ve bu değişim politika yapıcıları reform yapmaya zorlar.</a:t>
            </a:r>
          </a:p>
          <a:p>
            <a:pPr marL="190456" indent="-190456" defTabSz="473201">
              <a:spcBef>
                <a:spcPts val="1400"/>
              </a:spcBef>
              <a:defRPr sz="2916"/>
            </a:pPr>
            <a:r>
              <a:t>«Basın kamuya neyi öğrenmeye ihtiyacı olduğunu söyler, ardından insanlar ne istediklerine karar verirler ve basın bu kararları politika yapıcılara iletmek için devreye girer.» (Prottes vd, 1991: 15)</a:t>
            </a:r>
          </a:p>
        </p:txBody>
      </p:sp>
    </p:spTree>
  </p:cSld>
  <p:clrMapOvr>
    <a:masterClrMapping/>
  </p:clrMapOvr>
  <p:transition xmlns:p14="http://schemas.microsoft.com/office/powerpoint/2010/main" spd="med" advClick="1" p14:dur="1000"/>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4" name="Shape 184"/>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85" name="Shape 185"/>
          <p:cNvSpPr/>
          <p:nvPr>
            <p:ph type="title"/>
          </p:nvPr>
        </p:nvSpPr>
        <p:spPr>
          <a:prstGeom prst="rect">
            <a:avLst/>
          </a:prstGeom>
        </p:spPr>
        <p:txBody>
          <a:bodyPr/>
          <a:lstStyle>
            <a:lvl1pPr defTabSz="379729">
              <a:spcBef>
                <a:spcPts val="1400"/>
              </a:spcBef>
              <a:defRPr sz="3250"/>
            </a:lvl1pPr>
          </a:lstStyle>
          <a:p>
            <a:pPr/>
            <a:r>
              <a:t>Harekete Geçirme Modeli</a:t>
            </a:r>
          </a:p>
        </p:txBody>
      </p:sp>
      <p:sp>
        <p:nvSpPr>
          <p:cNvPr id="186" name="Shape 186"/>
          <p:cNvSpPr/>
          <p:nvPr>
            <p:ph type="body" sz="half" idx="1"/>
          </p:nvPr>
        </p:nvSpPr>
        <p:spPr>
          <a:prstGeom prst="rect">
            <a:avLst/>
          </a:prstGeom>
        </p:spPr>
        <p:txBody>
          <a:bodyPr/>
          <a:lstStyle/>
          <a:p>
            <a:pPr/>
            <a:r>
              <a:t>Harekete Geçirme Modeli (Prottes vd, 1991)</a:t>
            </a:r>
          </a:p>
        </p:txBody>
      </p:sp>
      <p:grpSp>
        <p:nvGrpSpPr>
          <p:cNvPr id="198" name="Group 198"/>
          <p:cNvGrpSpPr/>
          <p:nvPr/>
        </p:nvGrpSpPr>
        <p:grpSpPr>
          <a:xfrm>
            <a:off x="2283058" y="4278763"/>
            <a:ext cx="8443764" cy="2238877"/>
            <a:chOff x="0" y="-303352"/>
            <a:chExt cx="8443762" cy="2238876"/>
          </a:xfrm>
        </p:grpSpPr>
        <p:grpSp>
          <p:nvGrpSpPr>
            <p:cNvPr id="189" name="Group 189"/>
            <p:cNvGrpSpPr/>
            <p:nvPr/>
          </p:nvGrpSpPr>
          <p:grpSpPr>
            <a:xfrm>
              <a:off x="0" y="0"/>
              <a:ext cx="2176228" cy="1632171"/>
              <a:chOff x="0" y="0"/>
              <a:chExt cx="2176227" cy="1632170"/>
            </a:xfrm>
          </p:grpSpPr>
          <p:sp>
            <p:nvSpPr>
              <p:cNvPr id="187" name="Shape 187"/>
              <p:cNvSpPr/>
              <p:nvPr/>
            </p:nvSpPr>
            <p:spPr>
              <a:xfrm>
                <a:off x="0" y="0"/>
                <a:ext cx="2176228" cy="1632171"/>
              </a:xfrm>
              <a:prstGeom prst="roundRect">
                <a:avLst>
                  <a:gd name="adj" fmla="val 7500"/>
                </a:avLst>
              </a:prstGeom>
              <a:solidFill>
                <a:srgbClr val="9DBFBE"/>
              </a:solidFill>
              <a:ln w="3175" cap="flat">
                <a:solidFill>
                  <a:srgbClr val="FFFFFF"/>
                </a:solidFill>
                <a:prstDash val="solid"/>
                <a:round/>
              </a:ln>
              <a:effectLst/>
            </p:spPr>
            <p:txBody>
              <a:bodyPr wrap="square" lIns="38100" tIns="38100" rIns="38100" bIns="38100" numCol="1" anchor="ctr">
                <a:noAutofit/>
              </a:bodyPr>
              <a:lstStyle/>
              <a:p>
                <a:pPr algn="ctr" defTabSz="1300480">
                  <a:spcBef>
                    <a:spcPts val="0"/>
                  </a:spcBef>
                  <a:defRPr spc="0" sz="4000">
                    <a:solidFill>
                      <a:srgbClr val="FFFFFF"/>
                    </a:solidFill>
                    <a:latin typeface="+mn-lt"/>
                    <a:ea typeface="+mn-ea"/>
                    <a:cs typeface="+mn-cs"/>
                    <a:sym typeface="DIN Alternate"/>
                  </a:defRPr>
                </a:pPr>
              </a:p>
            </p:txBody>
          </p:sp>
          <p:sp>
            <p:nvSpPr>
              <p:cNvPr id="188" name="Shape 188"/>
              <p:cNvSpPr/>
              <p:nvPr/>
            </p:nvSpPr>
            <p:spPr>
              <a:xfrm>
                <a:off x="35817" y="56466"/>
                <a:ext cx="2104594" cy="1519238"/>
              </a:xfrm>
              <a:prstGeom prst="rect">
                <a:avLst/>
              </a:prstGeom>
              <a:noFill/>
              <a:ln w="3175" cap="flat">
                <a:noFill/>
                <a:miter lim="400000"/>
              </a:ln>
              <a:effectLst/>
              <a:extLst>
                <a:ext uri="{C572A759-6A51-4108-AA02-DFA0A04FC94B}">
                  <ma14:wrappingTextBoxFlag xmlns:ma14="http://schemas.microsoft.com/office/mac/drawingml/2011/main" val="1"/>
                </a:ext>
              </a:extLst>
            </p:spPr>
            <p:txBody>
              <a:bodyPr wrap="square" lIns="38100" tIns="38100" rIns="38100" bIns="38100" numCol="1" anchor="ctr">
                <a:noAutofit/>
              </a:bodyPr>
              <a:lstStyle>
                <a:lvl1pPr defTabSz="1300480">
                  <a:defRPr spc="35" sz="3500">
                    <a:solidFill>
                      <a:srgbClr val="FFFFFF"/>
                    </a:solidFill>
                  </a:defRPr>
                </a:lvl1pPr>
              </a:lstStyle>
              <a:p>
                <a:pPr/>
                <a:r>
                  <a:t>Araştırma Haberi</a:t>
                </a:r>
              </a:p>
            </p:txBody>
          </p:sp>
        </p:grpSp>
        <p:sp>
          <p:nvSpPr>
            <p:cNvPr id="190" name="Shape 190"/>
            <p:cNvSpPr/>
            <p:nvPr/>
          </p:nvSpPr>
          <p:spPr>
            <a:xfrm>
              <a:off x="2415612" y="576700"/>
              <a:ext cx="478771" cy="478771"/>
            </a:xfrm>
            <a:prstGeom prst="rightArrow">
              <a:avLst>
                <a:gd name="adj1" fmla="val 64000"/>
                <a:gd name="adj2" fmla="val 50000"/>
              </a:avLst>
            </a:prstGeom>
            <a:solidFill>
              <a:srgbClr val="CBDBDB"/>
            </a:solidFill>
            <a:ln w="3175" cap="flat">
              <a:noFill/>
              <a:miter lim="400000"/>
            </a:ln>
            <a:effectLst/>
          </p:spPr>
          <p:txBody>
            <a:bodyPr wrap="square" lIns="38100" tIns="38100" rIns="38100" bIns="38100" numCol="1" anchor="ctr">
              <a:noAutofit/>
            </a:bodyPr>
            <a:lstStyle/>
            <a:p>
              <a:pPr algn="ctr">
                <a:spcBef>
                  <a:spcPts val="0"/>
                </a:spcBef>
                <a:defRPr spc="0" sz="2200">
                  <a:solidFill>
                    <a:srgbClr val="FFFFFF"/>
                  </a:solidFill>
                  <a:latin typeface="+mn-lt"/>
                  <a:ea typeface="+mn-ea"/>
                  <a:cs typeface="+mn-cs"/>
                  <a:sym typeface="DIN Alternate"/>
                </a:defRPr>
              </a:pPr>
            </a:p>
          </p:txBody>
        </p:sp>
        <p:grpSp>
          <p:nvGrpSpPr>
            <p:cNvPr id="193" name="Group 193"/>
            <p:cNvGrpSpPr/>
            <p:nvPr/>
          </p:nvGrpSpPr>
          <p:grpSpPr>
            <a:xfrm>
              <a:off x="3133767" y="-303353"/>
              <a:ext cx="2176229" cy="2238877"/>
              <a:chOff x="0" y="-303352"/>
              <a:chExt cx="2176227" cy="2238876"/>
            </a:xfrm>
          </p:grpSpPr>
          <p:sp>
            <p:nvSpPr>
              <p:cNvPr id="191" name="Shape 191"/>
              <p:cNvSpPr/>
              <p:nvPr/>
            </p:nvSpPr>
            <p:spPr>
              <a:xfrm>
                <a:off x="0" y="0"/>
                <a:ext cx="2176228" cy="1632171"/>
              </a:xfrm>
              <a:prstGeom prst="roundRect">
                <a:avLst>
                  <a:gd name="adj" fmla="val 7500"/>
                </a:avLst>
              </a:prstGeom>
              <a:solidFill>
                <a:srgbClr val="9DBFBE"/>
              </a:solidFill>
              <a:ln w="3175" cap="flat">
                <a:solidFill>
                  <a:srgbClr val="FFFFFF"/>
                </a:solidFill>
                <a:prstDash val="solid"/>
                <a:round/>
              </a:ln>
              <a:effectLst/>
            </p:spPr>
            <p:txBody>
              <a:bodyPr wrap="square" lIns="38100" tIns="38100" rIns="38100" bIns="38100" numCol="1" anchor="ctr">
                <a:noAutofit/>
              </a:bodyPr>
              <a:lstStyle/>
              <a:p>
                <a:pPr algn="ctr" defTabSz="1300480">
                  <a:spcBef>
                    <a:spcPts val="0"/>
                  </a:spcBef>
                  <a:defRPr spc="0" sz="4000">
                    <a:solidFill>
                      <a:srgbClr val="FFFFFF"/>
                    </a:solidFill>
                    <a:latin typeface="+mn-lt"/>
                    <a:ea typeface="+mn-ea"/>
                    <a:cs typeface="+mn-cs"/>
                    <a:sym typeface="DIN Alternate"/>
                  </a:defRPr>
                </a:pPr>
              </a:p>
            </p:txBody>
          </p:sp>
          <p:sp>
            <p:nvSpPr>
              <p:cNvPr id="192" name="Shape 192"/>
              <p:cNvSpPr/>
              <p:nvPr/>
            </p:nvSpPr>
            <p:spPr>
              <a:xfrm>
                <a:off x="35817" y="-303353"/>
                <a:ext cx="2104594" cy="2238877"/>
              </a:xfrm>
              <a:prstGeom prst="rect">
                <a:avLst/>
              </a:prstGeom>
              <a:noFill/>
              <a:ln w="3175" cap="flat">
                <a:noFill/>
                <a:miter lim="400000"/>
              </a:ln>
              <a:effectLst/>
              <a:extLst>
                <a:ext uri="{C572A759-6A51-4108-AA02-DFA0A04FC94B}">
                  <ma14:wrappingTextBoxFlag xmlns:ma14="http://schemas.microsoft.com/office/mac/drawingml/2011/main" val="1"/>
                </a:ext>
              </a:extLst>
            </p:spPr>
            <p:txBody>
              <a:bodyPr wrap="square" lIns="38100" tIns="38100" rIns="38100" bIns="38100" numCol="1" anchor="ctr">
                <a:normAutofit fontScale="100000" lnSpcReduction="0"/>
              </a:bodyPr>
              <a:lstStyle>
                <a:lvl1pPr defTabSz="1300480">
                  <a:defRPr spc="29" sz="3000">
                    <a:solidFill>
                      <a:srgbClr val="FFFFFF"/>
                    </a:solidFill>
                  </a:defRPr>
                </a:lvl1pPr>
              </a:lstStyle>
              <a:p>
                <a:pPr/>
                <a:r>
                  <a:t>Kamuoyunda Değişim</a:t>
                </a:r>
              </a:p>
            </p:txBody>
          </p:sp>
        </p:grpSp>
        <p:sp>
          <p:nvSpPr>
            <p:cNvPr id="194" name="Shape 194"/>
            <p:cNvSpPr/>
            <p:nvPr/>
          </p:nvSpPr>
          <p:spPr>
            <a:xfrm>
              <a:off x="5549380" y="576700"/>
              <a:ext cx="478771" cy="478771"/>
            </a:xfrm>
            <a:prstGeom prst="rightArrow">
              <a:avLst>
                <a:gd name="adj1" fmla="val 64000"/>
                <a:gd name="adj2" fmla="val 50000"/>
              </a:avLst>
            </a:prstGeom>
            <a:solidFill>
              <a:srgbClr val="CBDBDB"/>
            </a:solidFill>
            <a:ln w="3175" cap="flat">
              <a:noFill/>
              <a:miter lim="400000"/>
            </a:ln>
            <a:effectLst/>
          </p:spPr>
          <p:txBody>
            <a:bodyPr wrap="square" lIns="38100" tIns="38100" rIns="38100" bIns="38100" numCol="1" anchor="ctr">
              <a:noAutofit/>
            </a:bodyPr>
            <a:lstStyle/>
            <a:p>
              <a:pPr algn="ctr">
                <a:spcBef>
                  <a:spcPts val="0"/>
                </a:spcBef>
                <a:defRPr spc="0" sz="2200">
                  <a:solidFill>
                    <a:srgbClr val="FFFFFF"/>
                  </a:solidFill>
                  <a:latin typeface="+mn-lt"/>
                  <a:ea typeface="+mn-ea"/>
                  <a:cs typeface="+mn-cs"/>
                  <a:sym typeface="DIN Alternate"/>
                </a:defRPr>
              </a:pPr>
            </a:p>
          </p:txBody>
        </p:sp>
        <p:grpSp>
          <p:nvGrpSpPr>
            <p:cNvPr id="197" name="Group 197"/>
            <p:cNvGrpSpPr/>
            <p:nvPr/>
          </p:nvGrpSpPr>
          <p:grpSpPr>
            <a:xfrm>
              <a:off x="6267535" y="0"/>
              <a:ext cx="2176228" cy="1632171"/>
              <a:chOff x="0" y="0"/>
              <a:chExt cx="2176227" cy="1632170"/>
            </a:xfrm>
          </p:grpSpPr>
          <p:sp>
            <p:nvSpPr>
              <p:cNvPr id="195" name="Shape 195"/>
              <p:cNvSpPr/>
              <p:nvPr/>
            </p:nvSpPr>
            <p:spPr>
              <a:xfrm>
                <a:off x="0" y="0"/>
                <a:ext cx="2176228" cy="1632171"/>
              </a:xfrm>
              <a:prstGeom prst="roundRect">
                <a:avLst>
                  <a:gd name="adj" fmla="val 7500"/>
                </a:avLst>
              </a:prstGeom>
              <a:solidFill>
                <a:srgbClr val="9DBFBE"/>
              </a:solidFill>
              <a:ln w="3175" cap="flat">
                <a:solidFill>
                  <a:srgbClr val="FFFFFF"/>
                </a:solidFill>
                <a:prstDash val="solid"/>
                <a:round/>
              </a:ln>
              <a:effectLst/>
            </p:spPr>
            <p:txBody>
              <a:bodyPr wrap="square" lIns="38100" tIns="38100" rIns="38100" bIns="38100" numCol="1" anchor="ctr">
                <a:noAutofit/>
              </a:bodyPr>
              <a:lstStyle/>
              <a:p>
                <a:pPr algn="ctr" defTabSz="1300480">
                  <a:spcBef>
                    <a:spcPts val="0"/>
                  </a:spcBef>
                  <a:defRPr spc="0" sz="4000">
                    <a:solidFill>
                      <a:srgbClr val="FFFFFF"/>
                    </a:solidFill>
                    <a:latin typeface="+mn-lt"/>
                    <a:ea typeface="+mn-ea"/>
                    <a:cs typeface="+mn-cs"/>
                    <a:sym typeface="DIN Alternate"/>
                  </a:defRPr>
                </a:pPr>
              </a:p>
            </p:txBody>
          </p:sp>
          <p:sp>
            <p:nvSpPr>
              <p:cNvPr id="196" name="Shape 196"/>
              <p:cNvSpPr/>
              <p:nvPr/>
            </p:nvSpPr>
            <p:spPr>
              <a:xfrm>
                <a:off x="35817" y="56466"/>
                <a:ext cx="2104594" cy="1519238"/>
              </a:xfrm>
              <a:prstGeom prst="rect">
                <a:avLst/>
              </a:prstGeom>
              <a:noFill/>
              <a:ln w="3175" cap="flat">
                <a:noFill/>
                <a:miter lim="400000"/>
              </a:ln>
              <a:effectLst/>
              <a:extLst>
                <a:ext uri="{C572A759-6A51-4108-AA02-DFA0A04FC94B}">
                  <ma14:wrappingTextBoxFlag xmlns:ma14="http://schemas.microsoft.com/office/mac/drawingml/2011/main" val="1"/>
                </a:ext>
              </a:extLst>
            </p:spPr>
            <p:txBody>
              <a:bodyPr wrap="square" lIns="38100" tIns="38100" rIns="38100" bIns="38100" numCol="1" anchor="ctr">
                <a:noAutofit/>
              </a:bodyPr>
              <a:lstStyle>
                <a:lvl1pPr defTabSz="1300480">
                  <a:defRPr spc="39" sz="4000">
                    <a:solidFill>
                      <a:srgbClr val="FFFFFF"/>
                    </a:solidFill>
                  </a:defRPr>
                </a:lvl1pPr>
              </a:lstStyle>
              <a:p>
                <a:pPr/>
                <a:r>
                  <a:t>Politika Reformu</a:t>
                </a:r>
              </a:p>
            </p:txBody>
          </p:sp>
        </p:grpSp>
      </p:grpSp>
    </p:spTree>
  </p:cSld>
  <p:clrMapOvr>
    <a:masterClrMapping/>
  </p:clrMapOvr>
  <p:transition xmlns:p14="http://schemas.microsoft.com/office/powerpoint/2010/main" spd="med" advClick="1" p14:dur="1000"/>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0" name="Shape 200"/>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201" name="Shape 201"/>
          <p:cNvSpPr/>
          <p:nvPr>
            <p:ph type="title"/>
          </p:nvPr>
        </p:nvSpPr>
        <p:spPr>
          <a:prstGeom prst="rect">
            <a:avLst/>
          </a:prstGeom>
        </p:spPr>
        <p:txBody>
          <a:bodyPr/>
          <a:lstStyle>
            <a:lvl1pPr defTabSz="251206">
              <a:spcBef>
                <a:spcPts val="900"/>
              </a:spcBef>
              <a:defRPr sz="2494"/>
            </a:lvl1pPr>
          </a:lstStyle>
          <a:p>
            <a:pPr/>
            <a:r>
              <a:t>Araştırmacı Gazeteciliği Tanımlamada IRE’nin Kriterleri</a:t>
            </a:r>
          </a:p>
        </p:txBody>
      </p:sp>
      <p:sp>
        <p:nvSpPr>
          <p:cNvPr id="202" name="Shape 202"/>
          <p:cNvSpPr/>
          <p:nvPr>
            <p:ph type="body" sz="half" idx="1"/>
          </p:nvPr>
        </p:nvSpPr>
        <p:spPr>
          <a:prstGeom prst="rect">
            <a:avLst/>
          </a:prstGeom>
        </p:spPr>
        <p:txBody>
          <a:bodyPr/>
          <a:lstStyle/>
          <a:p>
            <a:pPr marL="178003" indent="-178003" defTabSz="426466">
              <a:spcBef>
                <a:spcPts val="1300"/>
              </a:spcBef>
              <a:defRPr b="1" sz="3212">
                <a:latin typeface="Arial"/>
                <a:ea typeface="Arial"/>
                <a:cs typeface="Arial"/>
                <a:sym typeface="Arial"/>
              </a:defRPr>
            </a:pPr>
            <a:r>
              <a:t>Araştırmacı Gazeteciler ve Editörler Derneği (IRE) </a:t>
            </a:r>
            <a:r>
              <a:rPr b="0"/>
              <a:t>araştırmacı gazeteciliği dört temel kriterle tanımlıyor (İrvan, 2018: 72)</a:t>
            </a:r>
            <a:endParaRPr sz="1606"/>
          </a:p>
          <a:p>
            <a:pPr lvl="1" marL="521030" indent="-178003" defTabSz="426466">
              <a:spcBef>
                <a:spcPts val="400"/>
              </a:spcBef>
              <a:defRPr sz="3212"/>
            </a:pPr>
            <a:r>
              <a:t>Gazetecinin inisiyatifi ve çabasıyla oluşturulması</a:t>
            </a:r>
            <a:endParaRPr sz="1460"/>
          </a:p>
          <a:p>
            <a:pPr lvl="1" marL="521030" indent="-178003" defTabSz="426466">
              <a:spcBef>
                <a:spcPts val="400"/>
              </a:spcBef>
              <a:defRPr sz="3212"/>
            </a:pPr>
            <a:r>
              <a:t>Kamu denetiminden geçirilmek istenmeyen, gizlenen bilgiler içermesi</a:t>
            </a:r>
            <a:endParaRPr sz="1460"/>
          </a:p>
          <a:p>
            <a:pPr lvl="1" marL="521030" indent="-178003" defTabSz="426466">
              <a:spcBef>
                <a:spcPts val="400"/>
              </a:spcBef>
              <a:defRPr sz="3212"/>
            </a:pPr>
            <a:r>
              <a:t>Kamu yararı içeren bir konuda olması</a:t>
            </a:r>
            <a:endParaRPr sz="1460"/>
          </a:p>
          <a:p>
            <a:pPr lvl="1" marL="521030" indent="-178003" defTabSz="426466">
              <a:spcBef>
                <a:spcPts val="400"/>
              </a:spcBef>
              <a:defRPr sz="3212"/>
            </a:pPr>
            <a:r>
              <a:t>Doğrulanmış bilgilere ve verilere dayanması</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33" name="Shape 133"/>
          <p:cNvSpPr/>
          <p:nvPr>
            <p:ph type="title"/>
          </p:nvPr>
        </p:nvSpPr>
        <p:spPr>
          <a:prstGeom prst="rect">
            <a:avLst/>
          </a:prstGeom>
        </p:spPr>
        <p:txBody>
          <a:bodyPr/>
          <a:lstStyle>
            <a:lvl1pPr defTabSz="233679">
              <a:spcBef>
                <a:spcPts val="900"/>
              </a:spcBef>
              <a:defRPr sz="2320"/>
            </a:lvl1pPr>
          </a:lstStyle>
          <a:p>
            <a:pPr/>
            <a:r>
              <a:t>«Araştırmacı Gazetecilik Özgün Bir Tür Müdür?» Tartışmaları</a:t>
            </a:r>
          </a:p>
        </p:txBody>
      </p:sp>
      <p:sp>
        <p:nvSpPr>
          <p:cNvPr id="134" name="Shape 134"/>
          <p:cNvSpPr/>
          <p:nvPr>
            <p:ph type="body" sz="half" idx="1"/>
          </p:nvPr>
        </p:nvSpPr>
        <p:spPr>
          <a:prstGeom prst="rect">
            <a:avLst/>
          </a:prstGeom>
        </p:spPr>
        <p:txBody>
          <a:bodyPr/>
          <a:lstStyle/>
          <a:p>
            <a:pPr marL="192023" indent="-192023" defTabSz="467359">
              <a:spcBef>
                <a:spcPts val="1400"/>
              </a:spcBef>
              <a:defRPr sz="3360"/>
            </a:pPr>
            <a:r>
              <a:t>Geçmiş yıllarda araştırmacı gazetecilik olarak adlandırılan pratiğin bir gazetecilik türü olup olmadığı konusunda gazeteciler arasında bir uzlaşma bulunmamaktaydı. </a:t>
            </a:r>
          </a:p>
          <a:p>
            <a:pPr marL="192023" indent="-192023" defTabSz="467359">
              <a:spcBef>
                <a:spcPts val="1400"/>
              </a:spcBef>
              <a:defRPr sz="3360"/>
            </a:pPr>
            <a:r>
              <a:t>Günümüzde de bazı gazeteciler, gazetecilerin her birinin araştırmacı olması gerektiğini söyleyerek böylesi bir uzmanlık alanından bahsedilemeyeceğini savunmaktadır.</a:t>
            </a:r>
            <a:r>
              <a:rPr sz="3200"/>
              <a:t> </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6" name="Shape 136"/>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37" name="Shape 137"/>
          <p:cNvSpPr/>
          <p:nvPr>
            <p:ph type="title"/>
          </p:nvPr>
        </p:nvSpPr>
        <p:spPr>
          <a:prstGeom prst="rect">
            <a:avLst/>
          </a:prstGeom>
        </p:spPr>
        <p:txBody>
          <a:bodyPr/>
          <a:lstStyle>
            <a:lvl1pPr defTabSz="233679">
              <a:spcBef>
                <a:spcPts val="900"/>
              </a:spcBef>
              <a:defRPr sz="2320"/>
            </a:lvl1pPr>
          </a:lstStyle>
          <a:p>
            <a:pPr/>
            <a:r>
              <a:t>«Araştırmacı Gazetecilik Özgün Bir Tür Müdür?» Tartışmaları</a:t>
            </a:r>
          </a:p>
        </p:txBody>
      </p:sp>
      <p:sp>
        <p:nvSpPr>
          <p:cNvPr id="138" name="Shape 138"/>
          <p:cNvSpPr/>
          <p:nvPr>
            <p:ph type="body" sz="half" idx="1"/>
          </p:nvPr>
        </p:nvSpPr>
        <p:spPr>
          <a:prstGeom prst="rect">
            <a:avLst/>
          </a:prstGeom>
        </p:spPr>
        <p:txBody>
          <a:bodyPr/>
          <a:lstStyle/>
          <a:p>
            <a:pPr marL="241401" indent="-241401" defTabSz="578358">
              <a:lnSpc>
                <a:spcPct val="72000"/>
              </a:lnSpc>
              <a:spcBef>
                <a:spcPts val="1700"/>
              </a:spcBef>
              <a:defRPr sz="3564"/>
            </a:pPr>
            <a:r>
              <a:t>Her ne kadar birbirine benzer çok yanları olsa da, araştırmacı gazeteciliği rutin gazetecilik pratiklerinden ayıran bazı önemli farklar bulunduğu birçok yazar ve araştırmacı tarafından dile getirilmektedir. </a:t>
            </a:r>
          </a:p>
          <a:p>
            <a:pPr marL="241401" indent="-241401" defTabSz="578358">
              <a:lnSpc>
                <a:spcPct val="72000"/>
              </a:lnSpc>
              <a:spcBef>
                <a:spcPts val="1700"/>
              </a:spcBef>
              <a:defRPr sz="3564"/>
            </a:pPr>
            <a:r>
              <a:t>İşlenen konular, zaman, para, haber kaynakları, kullanılan yöntemler ve amaçlar, göze alınan riskler gibi bir dizi konu araştırmacı gazeteciliği farklı ve kendine özgü bir gazetecilik pratiği olarak tartışmak için yeterli görülmektedir.</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41" name="Shape 141"/>
          <p:cNvSpPr/>
          <p:nvPr>
            <p:ph type="title"/>
          </p:nvPr>
        </p:nvSpPr>
        <p:spPr>
          <a:prstGeom prst="rect">
            <a:avLst/>
          </a:prstGeom>
        </p:spPr>
        <p:txBody>
          <a:bodyPr/>
          <a:lstStyle>
            <a:lvl1pPr defTabSz="233679">
              <a:spcBef>
                <a:spcPts val="900"/>
              </a:spcBef>
              <a:defRPr sz="2320"/>
            </a:lvl1pPr>
          </a:lstStyle>
          <a:p>
            <a:pPr/>
            <a:r>
              <a:t>«Araştırmacı Gazetecilik Özgün Bir Tür Müdür?» Tartışmaları</a:t>
            </a:r>
          </a:p>
        </p:txBody>
      </p:sp>
      <p:sp>
        <p:nvSpPr>
          <p:cNvPr id="142" name="Shape 142"/>
          <p:cNvSpPr/>
          <p:nvPr>
            <p:ph type="body" sz="half" idx="1"/>
          </p:nvPr>
        </p:nvSpPr>
        <p:spPr>
          <a:prstGeom prst="rect">
            <a:avLst/>
          </a:prstGeom>
        </p:spPr>
        <p:txBody>
          <a:bodyPr/>
          <a:lstStyle/>
          <a:p>
            <a:pPr marL="178003" indent="-178003" defTabSz="426466">
              <a:spcBef>
                <a:spcPts val="1300"/>
              </a:spcBef>
              <a:defRPr sz="3285"/>
            </a:pPr>
            <a:r>
              <a:t>Tartışmalar sürse de, konu ile ilgili yapılan çalışmalar takip edildiğinde günümüzde artık araştırmacı gazeteciliğin özgün bir gazetecilik türü olduğu hususunda büyük oranda bir uzlaşma olduğunu söyleyebiliriz.</a:t>
            </a:r>
          </a:p>
          <a:p>
            <a:pPr marL="178003" indent="-178003" defTabSz="426466">
              <a:spcBef>
                <a:spcPts val="1300"/>
              </a:spcBef>
              <a:defRPr sz="3285"/>
            </a:pPr>
            <a:r>
              <a:t>Yapılan çalışmalar gözden geçirildiğinde araştırmacı gazeteciliği rutin gazetecilikten ayıran farklara ilişkin bazı ortak başlıklara vurgu yapıldığı görülüyor. </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45" name="Shape 145"/>
          <p:cNvSpPr/>
          <p:nvPr>
            <p:ph type="title"/>
          </p:nvPr>
        </p:nvSpPr>
        <p:spPr>
          <a:prstGeom prst="rect">
            <a:avLst/>
          </a:prstGeom>
        </p:spPr>
        <p:txBody>
          <a:bodyPr/>
          <a:lstStyle>
            <a:lvl1pPr defTabSz="268731">
              <a:spcBef>
                <a:spcPts val="1000"/>
              </a:spcBef>
              <a:defRPr sz="2668"/>
            </a:lvl1pPr>
          </a:lstStyle>
          <a:p>
            <a:pPr/>
            <a:r>
              <a:t>Bilinmesi İstenmeyen Bilgileri Açığa Çıkarma Çabası</a:t>
            </a:r>
          </a:p>
        </p:txBody>
      </p:sp>
      <p:sp>
        <p:nvSpPr>
          <p:cNvPr id="146" name="Shape 146"/>
          <p:cNvSpPr/>
          <p:nvPr>
            <p:ph type="body" sz="half" idx="1"/>
          </p:nvPr>
        </p:nvSpPr>
        <p:spPr>
          <a:prstGeom prst="rect">
            <a:avLst/>
          </a:prstGeom>
        </p:spPr>
        <p:txBody>
          <a:bodyPr/>
          <a:lstStyle/>
          <a:p>
            <a:pPr marL="197510" indent="-197510" defTabSz="473201">
              <a:lnSpc>
                <a:spcPct val="81000"/>
              </a:lnSpc>
              <a:spcBef>
                <a:spcPts val="1400"/>
              </a:spcBef>
              <a:defRPr sz="3888"/>
            </a:pPr>
            <a:r>
              <a:t>Bu başlıklar içinde en sık vurgu bilinmesi istenmeyen bilgileri açığa çıkarma çabasına yapılmaktadır.</a:t>
            </a:r>
          </a:p>
          <a:p>
            <a:pPr marL="197510" indent="-197510" defTabSz="473201">
              <a:lnSpc>
                <a:spcPct val="81000"/>
              </a:lnSpc>
              <a:spcBef>
                <a:spcPts val="1400"/>
              </a:spcBef>
              <a:defRPr sz="3888"/>
            </a:pPr>
            <a:r>
              <a:t>Araştırmacı gazeteciliğin güç ve/veya çıkar odakları tarafından bilinmesi istenmeyen, halının altına süpürülen ancak toplum açısından önemli olan olaylara/sorunlara ilişkin bir habercilik türü olduğu söylenmektedir.</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8" name="Shape 148"/>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49" name="Shape 149"/>
          <p:cNvSpPr/>
          <p:nvPr>
            <p:ph type="title"/>
          </p:nvPr>
        </p:nvSpPr>
        <p:spPr>
          <a:prstGeom prst="rect">
            <a:avLst/>
          </a:prstGeom>
        </p:spPr>
        <p:txBody>
          <a:bodyPr/>
          <a:lstStyle>
            <a:lvl1pPr defTabSz="379729">
              <a:spcBef>
                <a:spcPts val="1400"/>
              </a:spcBef>
              <a:defRPr sz="3250"/>
            </a:lvl1pPr>
          </a:lstStyle>
          <a:p>
            <a:pPr/>
            <a:r>
              <a:t>Kamu Yararı</a:t>
            </a:r>
          </a:p>
        </p:txBody>
      </p:sp>
      <p:sp>
        <p:nvSpPr>
          <p:cNvPr id="150" name="Shape 150"/>
          <p:cNvSpPr/>
          <p:nvPr>
            <p:ph type="body" sz="half" idx="1"/>
          </p:nvPr>
        </p:nvSpPr>
        <p:spPr>
          <a:prstGeom prst="rect">
            <a:avLst/>
          </a:prstGeom>
        </p:spPr>
        <p:txBody>
          <a:bodyPr/>
          <a:lstStyle>
            <a:lvl1pPr marL="214468" indent="-214468" defTabSz="502412">
              <a:spcBef>
                <a:spcPts val="1500"/>
              </a:spcBef>
              <a:defRPr sz="5160"/>
            </a:lvl1pPr>
          </a:lstStyle>
          <a:p>
            <a:pPr/>
            <a:r>
              <a:t>Bunun dışında araştırmacı gazeteciliğin kamu yararı için yapılan, halkın bilme hakkını gözeten bir habercilik türü olduğuna da sıklıkla vurgu yapılmaktadır.</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Shape 152"/>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53" name="Shape 153"/>
          <p:cNvSpPr/>
          <p:nvPr>
            <p:ph type="title"/>
          </p:nvPr>
        </p:nvSpPr>
        <p:spPr>
          <a:prstGeom prst="rect">
            <a:avLst/>
          </a:prstGeom>
        </p:spPr>
        <p:txBody>
          <a:bodyPr/>
          <a:lstStyle>
            <a:lvl1pPr defTabSz="379729">
              <a:spcBef>
                <a:spcPts val="1400"/>
              </a:spcBef>
              <a:defRPr sz="3250"/>
            </a:lvl1pPr>
          </a:lstStyle>
          <a:p>
            <a:pPr/>
            <a:r>
              <a:t>Haberi Başlatan Unsurda Farklılık</a:t>
            </a:r>
          </a:p>
        </p:txBody>
      </p:sp>
      <p:sp>
        <p:nvSpPr>
          <p:cNvPr id="154" name="Shape 154"/>
          <p:cNvSpPr/>
          <p:nvPr>
            <p:ph type="body" sz="half" idx="1"/>
          </p:nvPr>
        </p:nvSpPr>
        <p:spPr>
          <a:prstGeom prst="rect">
            <a:avLst/>
          </a:prstGeom>
        </p:spPr>
        <p:txBody>
          <a:bodyPr/>
          <a:lstStyle/>
          <a:p>
            <a:pPr marL="180246" indent="-180246" defTabSz="449833">
              <a:lnSpc>
                <a:spcPct val="72000"/>
              </a:lnSpc>
              <a:spcBef>
                <a:spcPts val="1300"/>
              </a:spcBef>
              <a:defRPr sz="3696"/>
            </a:pPr>
            <a:r>
              <a:t>Araştırmacı gazeteciliği farklılaştıran bir başka başlık olarak gazetecilik faaliyetini başlatan unsur gösterilmektedir. </a:t>
            </a:r>
          </a:p>
          <a:p>
            <a:pPr marL="180246" indent="-180246" defTabSz="449833">
              <a:lnSpc>
                <a:spcPct val="72000"/>
              </a:lnSpc>
              <a:spcBef>
                <a:spcPts val="1300"/>
              </a:spcBef>
              <a:defRPr sz="3696"/>
            </a:pPr>
            <a:r>
              <a:t>Rutin gazetecilik büyük ölçüde kaynaklar tarafından verilen içeriğe dayalı olarak başlamaktadır.</a:t>
            </a:r>
          </a:p>
          <a:p>
            <a:pPr marL="180246" indent="-180246" defTabSz="449833">
              <a:lnSpc>
                <a:spcPct val="72000"/>
              </a:lnSpc>
              <a:spcBef>
                <a:spcPts val="1300"/>
              </a:spcBef>
              <a:defRPr sz="3696"/>
            </a:pPr>
            <a:r>
              <a:t>Araştırmacı gazetecilikte ise büyük çoğunlukla gazetecinin girişimi ile başlayan bir süreç olarak ele alınmaktadır. </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6" name="Shape 156"/>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57" name="Shape 157"/>
          <p:cNvSpPr/>
          <p:nvPr>
            <p:ph type="title"/>
          </p:nvPr>
        </p:nvSpPr>
        <p:spPr>
          <a:prstGeom prst="rect">
            <a:avLst/>
          </a:prstGeom>
        </p:spPr>
        <p:txBody>
          <a:bodyPr/>
          <a:lstStyle>
            <a:lvl1pPr defTabSz="239522">
              <a:spcBef>
                <a:spcPts val="900"/>
              </a:spcBef>
              <a:defRPr sz="2378"/>
            </a:lvl1pPr>
          </a:lstStyle>
          <a:p>
            <a:pPr/>
            <a:r>
              <a:t>Araştırmacı Gazetecilikte Zamanın Kullanımında Farklılık</a:t>
            </a:r>
          </a:p>
        </p:txBody>
      </p:sp>
      <p:sp>
        <p:nvSpPr>
          <p:cNvPr id="158" name="Shape 158"/>
          <p:cNvSpPr/>
          <p:nvPr>
            <p:ph type="body" sz="half" idx="1"/>
          </p:nvPr>
        </p:nvSpPr>
        <p:spPr>
          <a:prstGeom prst="rect">
            <a:avLst/>
          </a:prstGeom>
        </p:spPr>
        <p:txBody>
          <a:bodyPr/>
          <a:lstStyle/>
          <a:p>
            <a:pPr marL="213018" indent="-213018" defTabSz="531622">
              <a:spcBef>
                <a:spcPts val="1600"/>
              </a:spcBef>
              <a:defRPr sz="2912"/>
            </a:pPr>
            <a:r>
              <a:t>Araştırmacı gazetecilikte haber toplama ve yazma açısından beklenen ve ihtiyaç duyulan zaman da ayırt edici başka bir başlık olarak karşımıza çıkmaktadır. </a:t>
            </a:r>
          </a:p>
          <a:p>
            <a:pPr marL="213018" indent="-213018" defTabSz="531622">
              <a:spcBef>
                <a:spcPts val="1600"/>
              </a:spcBef>
              <a:defRPr sz="2912"/>
            </a:pPr>
            <a:r>
              <a:t>Rutin gazetecilikte hızlı haber yapmak, sıcak haber üretmek önemlidir. Araştırmacı gazetecilikte ise derinlikli araştırma ve soruşturma, dolayısıyla uzun zamana ihtiyaç duyulur. Bazen araştırmacı gazeteci bir haber için aylarca hatta yıllarca araştırma yapmak durumunda kalabilir.</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0" name="Shape 160"/>
          <p:cNvSpPr/>
          <p:nvPr>
            <p:ph type="body" idx="13"/>
          </p:nvPr>
        </p:nvSpPr>
        <p:spPr>
          <a:prstGeom prst="line">
            <a:avLst/>
          </a:prstGeom>
        </p:spPr>
        <p:txBody>
          <a:bodyPr/>
          <a:lstStyle/>
          <a:p>
            <a:pPr algn="l" defTabSz="457200">
              <a:lnSpc>
                <a:spcPct val="100000"/>
              </a:lnSpc>
              <a:defRPr sz="1100">
                <a:solidFill>
                  <a:srgbClr val="000000"/>
                </a:solidFill>
                <a:latin typeface="Helvetica"/>
                <a:ea typeface="Helvetica"/>
                <a:cs typeface="Helvetica"/>
                <a:sym typeface="Helvetica"/>
              </a:defRPr>
            </a:pPr>
          </a:p>
        </p:txBody>
      </p:sp>
      <p:sp>
        <p:nvSpPr>
          <p:cNvPr id="161" name="Shape 161"/>
          <p:cNvSpPr/>
          <p:nvPr>
            <p:ph type="title"/>
          </p:nvPr>
        </p:nvSpPr>
        <p:spPr>
          <a:prstGeom prst="rect">
            <a:avLst/>
          </a:prstGeom>
        </p:spPr>
        <p:txBody>
          <a:bodyPr/>
          <a:lstStyle>
            <a:lvl1pPr defTabSz="338835">
              <a:spcBef>
                <a:spcPts val="1300"/>
              </a:spcBef>
              <a:defRPr sz="2900"/>
            </a:lvl1pPr>
          </a:lstStyle>
          <a:p>
            <a:pPr/>
            <a:r>
              <a:t>Araştırmacı Gazeteciliğin Maliyetinde Farklılık</a:t>
            </a:r>
          </a:p>
        </p:txBody>
      </p:sp>
      <p:sp>
        <p:nvSpPr>
          <p:cNvPr id="162" name="Shape 162"/>
          <p:cNvSpPr/>
          <p:nvPr>
            <p:ph type="body" sz="half" idx="1"/>
          </p:nvPr>
        </p:nvSpPr>
        <p:spPr>
          <a:xfrm>
            <a:off x="2054224" y="2609849"/>
            <a:ext cx="8896352" cy="5419727"/>
          </a:xfrm>
          <a:prstGeom prst="rect">
            <a:avLst/>
          </a:prstGeom>
        </p:spPr>
        <p:txBody>
          <a:bodyPr/>
          <a:lstStyle/>
          <a:p>
            <a:pPr marL="156019" indent="-156019" defTabSz="379729">
              <a:spcBef>
                <a:spcPts val="1100"/>
              </a:spcBef>
              <a:defRPr sz="2730"/>
            </a:pPr>
            <a:r>
              <a:t>Araştırmacı gazeteciliği farklılaştıran bir başka husus olarak araştırmacı gazeteciliğin maliyeti ele alınmaktadır.</a:t>
            </a:r>
          </a:p>
          <a:p>
            <a:pPr marL="156019" indent="-156019" defTabSz="379729">
              <a:spcBef>
                <a:spcPts val="1100"/>
              </a:spcBef>
              <a:defRPr sz="2730"/>
            </a:pPr>
          </a:p>
          <a:p>
            <a:pPr marL="156019" indent="-156019" defTabSz="379729">
              <a:spcBef>
                <a:spcPts val="1100"/>
              </a:spcBef>
              <a:defRPr sz="2730"/>
            </a:pPr>
            <a:r>
              <a:t> Konuları derinlemesine incelemenin maliyeti rutin gazetecilik faaliyetlerine göre yüksektir. </a:t>
            </a:r>
          </a:p>
          <a:p>
            <a:pPr marL="156019" indent="-156019" defTabSz="379729">
              <a:spcBef>
                <a:spcPts val="1100"/>
              </a:spcBef>
              <a:defRPr sz="2730"/>
            </a:pPr>
          </a:p>
          <a:p>
            <a:pPr marL="156019" indent="-156019" defTabSz="379729">
              <a:spcBef>
                <a:spcPts val="1100"/>
              </a:spcBef>
              <a:defRPr sz="2730"/>
            </a:pPr>
            <a:r>
              <a:t>Ayrıca yayın kuruluşları açılabilecek tazminat davaları nedeniyle karşılaşılabilecek külfetleri de göze almaktadır.</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New_Template9">
  <a:themeElements>
    <a:clrScheme name="New_Template9">
      <a:dk1>
        <a:srgbClr val="5C5C5C"/>
      </a:dk1>
      <a:lt1>
        <a:srgbClr val="FFFFFF"/>
      </a:lt1>
      <a:dk2>
        <a:srgbClr val="5C5C5C"/>
      </a:dk2>
      <a:lt2>
        <a:srgbClr val="CBCBCB"/>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DIN Alternate"/>
        <a:ea typeface="DIN Alternate"/>
        <a:cs typeface="DIN Alternate"/>
      </a:majorFont>
      <a:minorFont>
        <a:latin typeface="DIN Alternate"/>
        <a:ea typeface="DIN Alternate"/>
        <a:cs typeface="DIN Alternate"/>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522454"/>
            <a:satOff val="1153"/>
            <a:lumOff val="13444"/>
          </a:schemeClr>
        </a:solidFill>
        <a:ln w="3175" cap="flat">
          <a:noFill/>
          <a:miter lim="400000"/>
        </a:ln>
        <a:effectLst/>
        <a:sp3d/>
      </a:spPr>
      <a:bodyPr rot="0" spcFirstLastPara="1" vertOverflow="overflow" horzOverflow="overflow" vert="horz" wrap="square" lIns="38100" tIns="38100" rIns="38100" bIns="381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DIN Alternat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747676"/>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38100" tIns="38100" rIns="38100" bIns="381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9">
  <a:themeElements>
    <a:clrScheme name="New_Template9">
      <a:dk1>
        <a:srgbClr val="000000"/>
      </a:dk1>
      <a:lt1>
        <a:srgbClr val="FFFFFF"/>
      </a:lt1>
      <a:dk2>
        <a:srgbClr val="5C5C5C"/>
      </a:dk2>
      <a:lt2>
        <a:srgbClr val="CBCBCB"/>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DIN Alternate"/>
        <a:ea typeface="DIN Alternate"/>
        <a:cs typeface="DIN Alternate"/>
      </a:majorFont>
      <a:minorFont>
        <a:latin typeface="DIN Alternate"/>
        <a:ea typeface="DIN Alternate"/>
        <a:cs typeface="DIN Alternate"/>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522454"/>
            <a:satOff val="1153"/>
            <a:lumOff val="13444"/>
          </a:schemeClr>
        </a:solidFill>
        <a:ln w="3175" cap="flat">
          <a:noFill/>
          <a:miter lim="400000"/>
        </a:ln>
        <a:effectLst/>
        <a:sp3d/>
      </a:spPr>
      <a:bodyPr rot="0" spcFirstLastPara="1" vertOverflow="overflow" horzOverflow="overflow" vert="horz" wrap="square" lIns="38100" tIns="38100" rIns="38100" bIns="381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DIN Alternat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747676"/>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38100" tIns="38100" rIns="38100" bIns="381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0" spc="26" strike="noStrike" sz="2600" u="none" kumimoji="0" normalizeH="0">
            <a:ln>
              <a:noFill/>
            </a:ln>
            <a:solidFill>
              <a:srgbClr val="5C5C5C"/>
            </a:solidFill>
            <a:effectLst/>
            <a:uFillTx/>
            <a:latin typeface="Iowan Old Style Italic"/>
            <a:ea typeface="Iowan Old Style Italic"/>
            <a:cs typeface="Iowan Old Style Italic"/>
            <a:sym typeface="Iowan Old Style Italic"/>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