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56" r:id="rId5"/>
    <p:sldId id="259" r:id="rId6"/>
    <p:sldId id="264" r:id="rId7"/>
    <p:sldId id="260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82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35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65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1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2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04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6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75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3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9B2A-3BCA-284F-8B8E-A08B831925A3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2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305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REPRODÜKTİF SÜRÜ SAĞLIĞI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8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51893" y="1038215"/>
            <a:ext cx="354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>
                <a:latin typeface="TimesNewRomanPS-BoldMT"/>
              </a:rPr>
              <a:t>Kuru Dönem Aşılaması</a:t>
            </a:r>
            <a:endParaRPr lang="tr-TR" sz="240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0" y="242298"/>
            <a:ext cx="12192000" cy="440093"/>
          </a:xfrm>
        </p:spPr>
        <p:txBody>
          <a:bodyPr>
            <a:no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SAĞLIĞI YÖNÜNDEN KURU VE GEÇİŞ DÖNEMİ YÖNETİMİ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8910"/>
              </p:ext>
            </p:extLst>
          </p:nvPr>
        </p:nvGraphicFramePr>
        <p:xfrm>
          <a:off x="251893" y="2291279"/>
          <a:ext cx="11183795" cy="3278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180">
                  <a:extLst>
                    <a:ext uri="{9D8B030D-6E8A-4147-A177-3AD203B41FA5}">
                      <a16:colId xmlns:a16="http://schemas.microsoft.com/office/drawing/2014/main" xmlns="" val="2241865155"/>
                    </a:ext>
                  </a:extLst>
                </a:gridCol>
                <a:gridCol w="2774901">
                  <a:extLst>
                    <a:ext uri="{9D8B030D-6E8A-4147-A177-3AD203B41FA5}">
                      <a16:colId xmlns:a16="http://schemas.microsoft.com/office/drawing/2014/main" xmlns="" val="616481547"/>
                    </a:ext>
                  </a:extLst>
                </a:gridCol>
                <a:gridCol w="2773714">
                  <a:extLst>
                    <a:ext uri="{9D8B030D-6E8A-4147-A177-3AD203B41FA5}">
                      <a16:colId xmlns:a16="http://schemas.microsoft.com/office/drawing/2014/main" xmlns="" val="2752526888"/>
                    </a:ext>
                  </a:extLst>
                </a:gridCol>
              </a:tblGrid>
              <a:tr h="926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tr-TR" sz="2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coli</a:t>
                      </a:r>
                      <a:r>
                        <a:rPr lang="tr-TR" sz="28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J5</a:t>
                      </a:r>
                      <a:endParaRPr lang="tr-TR" sz="28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%80 başarı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Gomes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Henriques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2016).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5667450"/>
                  </a:ext>
                </a:extLst>
              </a:tr>
              <a:tr h="1389026">
                <a:tc>
                  <a:txBody>
                    <a:bodyPr/>
                    <a:lstStyle/>
                    <a:p>
                      <a:r>
                        <a:rPr lang="tr-TR" sz="2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Streptococci</a:t>
                      </a:r>
                      <a:r>
                        <a:rPr lang="tr-TR" sz="2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başta olmak üzere çevresel patojenlerin tamamına karşı etkili aşı </a:t>
                      </a:r>
                      <a:r>
                        <a:rPr lang="tr-TR" sz="28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yoktur</a:t>
                      </a:r>
                      <a:endParaRPr lang="tr-TR" sz="280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(Smith ve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Hogan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1999;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Gomes ve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Henriques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2016)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3246666"/>
                  </a:ext>
                </a:extLst>
              </a:tr>
              <a:tr h="887642">
                <a:tc>
                  <a:txBody>
                    <a:bodyPr/>
                    <a:lstStyle/>
                    <a:p>
                      <a:r>
                        <a:rPr lang="tr-TR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tr-TR" sz="2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.Aureus’</a:t>
                      </a:r>
                      <a:r>
                        <a:rPr lang="tr-TR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tr-T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karşı </a:t>
                      </a:r>
                      <a:r>
                        <a:rPr lang="nn-NO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 ve </a:t>
                      </a:r>
                      <a:r>
                        <a:rPr lang="nn-NO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rekombinant</a:t>
                      </a:r>
                      <a:r>
                        <a:rPr lang="nn-NO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protein </a:t>
                      </a:r>
                      <a:r>
                        <a:rPr lang="nn-NO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aşıları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Başarı değişken</a:t>
                      </a:r>
                      <a:endParaRPr lang="tr-TR" sz="2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287869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8961934" y="4835660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Hogan</a:t>
            </a:r>
            <a:r>
              <a:rPr lang="tr-TR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Smith, 2003).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644577" y="167910"/>
            <a:ext cx="12192000" cy="508332"/>
          </a:xfrm>
        </p:spPr>
        <p:txBody>
          <a:bodyPr>
            <a:norm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SÜTÇÜ İNEKLERDE KURU DÖNEM VE </a:t>
            </a:r>
            <a:r>
              <a:rPr lang="tr-TR" sz="2800" b="1" smtClean="0">
                <a:solidFill>
                  <a:srgbClr val="FF0000"/>
                </a:solidFill>
              </a:rPr>
              <a:t>GEÇİŞ DÖNEMİNDE </a:t>
            </a:r>
            <a:r>
              <a:rPr lang="tr-TR" sz="2800" b="1">
                <a:solidFill>
                  <a:srgbClr val="FF0000"/>
                </a:solidFill>
              </a:rPr>
              <a:t>GRUPLANDIRMA</a:t>
            </a:r>
            <a:endParaRPr lang="tr-TR" sz="2800">
              <a:solidFill>
                <a:srgbClr val="FF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69881"/>
              </p:ext>
            </p:extLst>
          </p:nvPr>
        </p:nvGraphicFramePr>
        <p:xfrm>
          <a:off x="273855" y="1926831"/>
          <a:ext cx="1171827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325">
                  <a:extLst>
                    <a:ext uri="{9D8B030D-6E8A-4147-A177-3AD203B41FA5}">
                      <a16:colId xmlns:a16="http://schemas.microsoft.com/office/drawing/2014/main" xmlns="" val="2412471553"/>
                    </a:ext>
                  </a:extLst>
                </a:gridCol>
                <a:gridCol w="2885195">
                  <a:extLst>
                    <a:ext uri="{9D8B030D-6E8A-4147-A177-3AD203B41FA5}">
                      <a16:colId xmlns:a16="http://schemas.microsoft.com/office/drawing/2014/main" xmlns="" val="669712024"/>
                    </a:ext>
                  </a:extLst>
                </a:gridCol>
                <a:gridCol w="2906812">
                  <a:extLst>
                    <a:ext uri="{9D8B030D-6E8A-4147-A177-3AD203B41FA5}">
                      <a16:colId xmlns:a16="http://schemas.microsoft.com/office/drawing/2014/main" xmlns="" val="2024345343"/>
                    </a:ext>
                  </a:extLst>
                </a:gridCol>
                <a:gridCol w="3132945">
                  <a:extLst>
                    <a:ext uri="{9D8B030D-6E8A-4147-A177-3AD203B41FA5}">
                      <a16:colId xmlns:a16="http://schemas.microsoft.com/office/drawing/2014/main" xmlns="" val="4157400851"/>
                    </a:ext>
                  </a:extLst>
                </a:gridCol>
              </a:tblGrid>
              <a:tr h="862131"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Far-</a:t>
                      </a:r>
                      <a:r>
                        <a:rPr lang="tr-TR" sz="3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off</a:t>
                      </a:r>
                      <a:r>
                        <a:rPr lang="tr-TR" sz="32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kuru inek grubu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Close-</a:t>
                      </a:r>
                      <a:r>
                        <a:rPr lang="tr-TR" sz="3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tr-TR" sz="32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kuru inek grubu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Doğum gruplandırması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Laktasyon gruplandırması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997707"/>
                  </a:ext>
                </a:extLst>
              </a:tr>
              <a:tr h="1163901"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Kuru dönem başından </a:t>
                      </a:r>
                      <a:r>
                        <a:rPr lang="tr-TR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prepartum</a:t>
                      </a:r>
                      <a:r>
                        <a:rPr lang="tr-TR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haftaya 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Prepartum 3. haftadan doğuma </a:t>
                      </a:r>
                      <a:r>
                        <a:rPr lang="tr-T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kadar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Ortalama süresi 3 gündür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pre-fresh</a:t>
                      </a:r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3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fresh</a:t>
                      </a:r>
                      <a:endParaRPr lang="tr-TR" sz="3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3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grub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2839341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482602" y="955345"/>
            <a:ext cx="6638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3200" b="1" u="sng" dirty="0"/>
              <a:t>Kuru ve </a:t>
            </a:r>
            <a:r>
              <a:rPr lang="sv-SE" sz="3200" b="1" u="sng" dirty="0" err="1"/>
              <a:t>Geçiş</a:t>
            </a:r>
            <a:r>
              <a:rPr lang="sv-SE" sz="3200" b="1" u="sng" dirty="0"/>
              <a:t> </a:t>
            </a:r>
            <a:r>
              <a:rPr lang="sv-SE" sz="3200" b="1" u="sng" dirty="0" err="1"/>
              <a:t>Dönemi</a:t>
            </a:r>
            <a:r>
              <a:rPr lang="sv-SE" sz="3200" b="1" u="sng" dirty="0"/>
              <a:t> </a:t>
            </a:r>
            <a:r>
              <a:rPr lang="sv-SE" sz="3200" b="1" u="sng" dirty="0" err="1"/>
              <a:t>Gruplandırması</a:t>
            </a:r>
            <a:endParaRPr lang="tr-TR" sz="3200" b="1" u="sng" dirty="0"/>
          </a:p>
        </p:txBody>
      </p:sp>
    </p:spTree>
    <p:extLst>
      <p:ext uri="{BB962C8B-B14F-4D97-AF65-F5344CB8AC3E}">
        <p14:creationId xmlns:p14="http://schemas.microsoft.com/office/powerpoint/2010/main" val="4373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İkizkenar Üçgen 14"/>
          <p:cNvSpPr/>
          <p:nvPr/>
        </p:nvSpPr>
        <p:spPr>
          <a:xfrm>
            <a:off x="5386391" y="3978854"/>
            <a:ext cx="910459" cy="910458"/>
          </a:xfrm>
          <a:prstGeom prst="triangle">
            <a:avLst/>
          </a:prstGeom>
          <a:solidFill>
            <a:schemeClr val="accent1">
              <a:lumMod val="50000"/>
              <a:alpha val="90000"/>
            </a:schemeClr>
          </a:solidFill>
          <a:ln>
            <a:solidFill>
              <a:schemeClr val="accent1">
                <a:lumMod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 5"/>
          <p:cNvGrpSpPr/>
          <p:nvPr/>
        </p:nvGrpSpPr>
        <p:grpSpPr>
          <a:xfrm>
            <a:off x="6707819" y="2968199"/>
            <a:ext cx="2187387" cy="956225"/>
            <a:chOff x="2780896" y="2778865"/>
            <a:chExt cx="2187387" cy="121623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Yuvarlatılmış Dikdörtgen 6"/>
            <p:cNvSpPr/>
            <p:nvPr/>
          </p:nvSpPr>
          <p:spPr>
            <a:xfrm rot="228887">
              <a:off x="2780896" y="2778865"/>
              <a:ext cx="2185100" cy="121394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 rot="228887">
              <a:off x="2854293" y="2852262"/>
              <a:ext cx="2113990" cy="1142834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smtClean="0"/>
                <a:t>Meme sağlığı</a:t>
              </a:r>
              <a:endParaRPr lang="tr-TR" sz="3200" kern="1200" dirty="0"/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573207" y="5099143"/>
            <a:ext cx="1120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Meme içi enfeksiyonların çoğunun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kuru dönem, geçiş dönemi ve bu dönemlerin yönetimi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ile ilgili olduğu ortaya </a:t>
            </a:r>
            <a:r>
              <a:rPr lang="tr-T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konulmuştur.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 rot="246548">
            <a:off x="3390713" y="3795544"/>
            <a:ext cx="5462751" cy="314595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up 11"/>
          <p:cNvGrpSpPr/>
          <p:nvPr/>
        </p:nvGrpSpPr>
        <p:grpSpPr>
          <a:xfrm>
            <a:off x="3422017" y="2790711"/>
            <a:ext cx="2187407" cy="896938"/>
            <a:chOff x="5527493" y="3077196"/>
            <a:chExt cx="2187407" cy="12822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Yuvarlatılmış Dikdörtgen 12"/>
            <p:cNvSpPr/>
            <p:nvPr/>
          </p:nvSpPr>
          <p:spPr>
            <a:xfrm rot="227219">
              <a:off x="5529800" y="3145550"/>
              <a:ext cx="2185100" cy="121394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Yuvarlatılmış Dikdörtgen 4"/>
            <p:cNvSpPr txBox="1"/>
            <p:nvPr/>
          </p:nvSpPr>
          <p:spPr>
            <a:xfrm rot="227219">
              <a:off x="5527493" y="3077196"/>
              <a:ext cx="2113990" cy="1142834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kern="1200" dirty="0" smtClean="0"/>
                <a:t>Süt verimi </a:t>
              </a:r>
              <a:endParaRPr lang="tr-TR" sz="3200" kern="1200" dirty="0"/>
            </a:p>
          </p:txBody>
        </p:sp>
      </p:grpSp>
      <p:sp>
        <p:nvSpPr>
          <p:cNvPr id="17" name="Metin kutusu 16"/>
          <p:cNvSpPr txBox="1"/>
          <p:nvPr/>
        </p:nvSpPr>
        <p:spPr>
          <a:xfrm>
            <a:off x="304266" y="187763"/>
            <a:ext cx="251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</a:t>
            </a:r>
            <a:r>
              <a:rPr lang="tr-TR" sz="3200" dirty="0" smtClean="0">
                <a:solidFill>
                  <a:srgbClr val="FF0000"/>
                </a:solidFill>
              </a:rPr>
              <a:t>eme </a:t>
            </a:r>
            <a:r>
              <a:rPr lang="tr-TR" sz="3200" dirty="0">
                <a:solidFill>
                  <a:srgbClr val="FF0000"/>
                </a:solidFill>
              </a:rPr>
              <a:t>S</a:t>
            </a:r>
            <a:r>
              <a:rPr lang="tr-TR" sz="3200" dirty="0" smtClean="0">
                <a:solidFill>
                  <a:srgbClr val="FF0000"/>
                </a:solidFill>
              </a:rPr>
              <a:t>ağlığı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73207" y="1072316"/>
            <a:ext cx="11204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slah çalışmaları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mastitisleri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artmasında önemli bir etkiye 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sahiptir. </a:t>
            </a:r>
            <a:endParaRPr lang="tr-TR" sz="2800" dirty="0"/>
          </a:p>
        </p:txBody>
      </p:sp>
      <p:sp>
        <p:nvSpPr>
          <p:cNvPr id="19" name="Dikdörtgen 18"/>
          <p:cNvSpPr/>
          <p:nvPr/>
        </p:nvSpPr>
        <p:spPr>
          <a:xfrm>
            <a:off x="7800369" y="6352310"/>
            <a:ext cx="425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Duffield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Oltenacu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Broom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9661" y="750370"/>
            <a:ext cx="6438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 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dönem;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prepartum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dönemde sağımın ve süt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üretimin durması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doğum arasında geçen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l="2099" t="13216" r="5989"/>
          <a:stretch/>
        </p:blipFill>
        <p:spPr>
          <a:xfrm>
            <a:off x="824459" y="2557437"/>
            <a:ext cx="9983449" cy="294749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460762" y="783080"/>
            <a:ext cx="5731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Geçiş </a:t>
            </a:r>
            <a:r>
              <a:rPr lang="tr-TR" sz="3200" b="1" dirty="0" smtClean="0">
                <a:solidFill>
                  <a:srgbClr val="FF0000"/>
                </a:solidFill>
              </a:rPr>
              <a:t>dönemi; </a:t>
            </a:r>
            <a:r>
              <a:rPr lang="tr-TR" sz="3200" dirty="0" err="1" smtClean="0"/>
              <a:t>prepartum</a:t>
            </a:r>
            <a:r>
              <a:rPr lang="tr-TR" sz="3200" dirty="0" smtClean="0"/>
              <a:t> 3 hafta ile </a:t>
            </a:r>
            <a:r>
              <a:rPr lang="tr-TR" sz="3200" dirty="0" err="1" smtClean="0"/>
              <a:t>pospartum</a:t>
            </a:r>
            <a:r>
              <a:rPr lang="tr-TR" sz="3200" dirty="0" smtClean="0"/>
              <a:t> </a:t>
            </a:r>
            <a:r>
              <a:rPr lang="tr-TR" sz="3200" dirty="0"/>
              <a:t>ilk </a:t>
            </a:r>
            <a:r>
              <a:rPr lang="tr-TR" sz="3200" dirty="0" smtClean="0"/>
              <a:t>3 hafta.</a:t>
            </a:r>
            <a:endParaRPr lang="tr-TR" sz="3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1638" y="5682369"/>
            <a:ext cx="9197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dönemin sonunda karlılık ve sürdürülebilir üretim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için, </a:t>
            </a:r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yavru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sağlıklı </a:t>
            </a:r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anne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şarttır.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267739" y="6357158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</a:t>
            </a:r>
            <a:r>
              <a:rPr lang="tr-TR" dirty="0" err="1"/>
              <a:t>Leblanc</a:t>
            </a:r>
            <a:r>
              <a:rPr lang="tr-TR" dirty="0"/>
              <a:t>, 2010</a:t>
            </a:r>
            <a:r>
              <a:rPr lang="tr-TR" dirty="0" smtClean="0"/>
              <a:t>)</a:t>
            </a:r>
            <a:endParaRPr lang="tr-TR" dirty="0"/>
          </a:p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479877" y="2557436"/>
            <a:ext cx="777923" cy="503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039406" y="2630925"/>
            <a:ext cx="16786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smtClean="0">
                <a:solidFill>
                  <a:schemeClr val="accent4">
                    <a:lumMod val="75000"/>
                  </a:schemeClr>
                </a:solidFill>
              </a:rPr>
              <a:t>Laktasyon</a:t>
            </a:r>
            <a:endParaRPr lang="tr-TR" sz="2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140653" y="2630925"/>
            <a:ext cx="22382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smtClean="0">
                <a:solidFill>
                  <a:schemeClr val="accent4">
                    <a:lumMod val="75000"/>
                  </a:schemeClr>
                </a:solidFill>
              </a:rPr>
              <a:t>Kuru dönem</a:t>
            </a:r>
            <a:endParaRPr lang="tr-TR" sz="2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799489" y="2630925"/>
            <a:ext cx="2936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Geçiş dönemi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59049" y="72433"/>
            <a:ext cx="251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</a:t>
            </a:r>
            <a:r>
              <a:rPr lang="tr-TR" sz="3200" dirty="0" smtClean="0">
                <a:solidFill>
                  <a:srgbClr val="FF0000"/>
                </a:solidFill>
              </a:rPr>
              <a:t>eme </a:t>
            </a:r>
            <a:r>
              <a:rPr lang="tr-TR" sz="3200" dirty="0">
                <a:solidFill>
                  <a:srgbClr val="FF0000"/>
                </a:solidFill>
              </a:rPr>
              <a:t>S</a:t>
            </a:r>
            <a:r>
              <a:rPr lang="tr-TR" sz="3200" dirty="0" smtClean="0">
                <a:solidFill>
                  <a:srgbClr val="FF0000"/>
                </a:solidFill>
              </a:rPr>
              <a:t>ağlığı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18777" t="28871" r="39790" b="26539"/>
          <a:stretch/>
        </p:blipFill>
        <p:spPr>
          <a:xfrm>
            <a:off x="129582" y="839450"/>
            <a:ext cx="10468464" cy="572512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046552" y="1841160"/>
            <a:ext cx="5992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Meme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içi enfeksiyonlarının insidensi, </a:t>
            </a:r>
            <a:r>
              <a:rPr lang="tr-TR" sz="2800" dirty="0" smtClean="0"/>
              <a:t>kuru dönemin ilk 15 günü </a:t>
            </a:r>
            <a:r>
              <a:rPr lang="tr-TR" sz="2800" dirty="0"/>
              <a:t>ve </a:t>
            </a:r>
            <a:r>
              <a:rPr lang="tr-TR" sz="2800" dirty="0" smtClean="0"/>
              <a:t>geçiş döneminde en </a:t>
            </a:r>
            <a:r>
              <a:rPr lang="tr-TR" sz="2800" dirty="0"/>
              <a:t>üst </a:t>
            </a:r>
            <a:r>
              <a:rPr lang="tr-TR" sz="2800" dirty="0" smtClean="0"/>
              <a:t>seviyedir 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8587837" y="6379907"/>
            <a:ext cx="347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Leelahapongsathon</a:t>
            </a:r>
            <a:r>
              <a:rPr lang="tr-TR" dirty="0" smtClean="0"/>
              <a:t> ve ark., 2016)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9582" y="0"/>
            <a:ext cx="251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</a:t>
            </a:r>
            <a:r>
              <a:rPr lang="tr-TR" sz="3200" dirty="0" smtClean="0">
                <a:solidFill>
                  <a:srgbClr val="FF0000"/>
                </a:solidFill>
              </a:rPr>
              <a:t>eme </a:t>
            </a:r>
            <a:r>
              <a:rPr lang="tr-TR" sz="3200" dirty="0">
                <a:solidFill>
                  <a:srgbClr val="FF0000"/>
                </a:solidFill>
              </a:rPr>
              <a:t>S</a:t>
            </a:r>
            <a:r>
              <a:rPr lang="tr-TR" sz="3200" dirty="0" smtClean="0">
                <a:solidFill>
                  <a:srgbClr val="FF0000"/>
                </a:solidFill>
              </a:rPr>
              <a:t>ağlığı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l="18881" t="34469" r="44092" b="24859"/>
          <a:stretch/>
        </p:blipFill>
        <p:spPr>
          <a:xfrm>
            <a:off x="464024" y="944380"/>
            <a:ext cx="7780566" cy="517583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323907" y="2889794"/>
            <a:ext cx="5458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Kuru dönemde </a:t>
            </a:r>
            <a:r>
              <a:rPr lang="tr-TR" sz="3200" dirty="0" smtClean="0"/>
              <a:t>oluşan meme </a:t>
            </a:r>
            <a:r>
              <a:rPr lang="tr-TR" sz="3200" dirty="0"/>
              <a:t>içi </a:t>
            </a:r>
            <a:r>
              <a:rPr lang="tr-TR" sz="3200" dirty="0" smtClean="0"/>
              <a:t>enfeksiyonları çoğunlukla </a:t>
            </a:r>
            <a:r>
              <a:rPr lang="tr-TR" sz="3200" dirty="0">
                <a:solidFill>
                  <a:srgbClr val="FF0000"/>
                </a:solidFill>
              </a:rPr>
              <a:t>çevresel </a:t>
            </a:r>
            <a:r>
              <a:rPr lang="tr-TR" sz="3200" dirty="0" smtClean="0">
                <a:solidFill>
                  <a:srgbClr val="FF0000"/>
                </a:solidFill>
              </a:rPr>
              <a:t>patojenler </a:t>
            </a:r>
            <a:r>
              <a:rPr lang="tr-TR" sz="3200" dirty="0" smtClean="0"/>
              <a:t>kaynaklıdır.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0416676" y="6457890"/>
            <a:ext cx="1552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(</a:t>
            </a:r>
            <a:r>
              <a:rPr lang="tr-TR" sz="2000" dirty="0" err="1"/>
              <a:t>Salfer</a:t>
            </a:r>
            <a:r>
              <a:rPr lang="tr-TR" sz="2000" dirty="0"/>
              <a:t>, 2008</a:t>
            </a:r>
            <a:r>
              <a:rPr lang="tr-TR" sz="2000" dirty="0" smtClean="0"/>
              <a:t>)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04266" y="187763"/>
            <a:ext cx="251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</a:t>
            </a:r>
            <a:r>
              <a:rPr lang="tr-TR" sz="3200" dirty="0" smtClean="0">
                <a:solidFill>
                  <a:srgbClr val="FF0000"/>
                </a:solidFill>
              </a:rPr>
              <a:t>eme </a:t>
            </a:r>
            <a:r>
              <a:rPr lang="tr-TR" sz="3200" dirty="0">
                <a:solidFill>
                  <a:srgbClr val="FF0000"/>
                </a:solidFill>
              </a:rPr>
              <a:t>S</a:t>
            </a:r>
            <a:r>
              <a:rPr lang="tr-TR" sz="3200" dirty="0" smtClean="0">
                <a:solidFill>
                  <a:srgbClr val="FF0000"/>
                </a:solidFill>
              </a:rPr>
              <a:t>ağlığı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Belirtme Çizgisi 7"/>
          <p:cNvSpPr/>
          <p:nvPr/>
        </p:nvSpPr>
        <p:spPr>
          <a:xfrm rot="4259254">
            <a:off x="8100596" y="2302999"/>
            <a:ext cx="3098041" cy="504305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384569"/>
            <a:ext cx="11902511" cy="132556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Kuru Dönem ve Geçiş Döneminin Meme İçi Enfeksiyonları</a:t>
            </a:r>
            <a:endParaRPr lang="tr-TR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04987" y="4042689"/>
            <a:ext cx="25514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2800" i="1"/>
              <a:t>E. </a:t>
            </a:r>
            <a:r>
              <a:rPr lang="it-IT" sz="2800" i="1" smtClean="0"/>
              <a:t>coli </a:t>
            </a:r>
            <a:endParaRPr lang="tr-TR" sz="2800" i="1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2800" smtClean="0"/>
              <a:t>Streptococci </a:t>
            </a:r>
            <a:endParaRPr lang="tr-TR" sz="280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2800" smtClean="0"/>
              <a:t>Klebsiella</a:t>
            </a:r>
            <a:r>
              <a:rPr lang="tr-TR" sz="2800" smtClean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smtClean="0"/>
              <a:t>Enterobakter</a:t>
            </a:r>
            <a:endParaRPr lang="tr-TR" sz="2800"/>
          </a:p>
        </p:txBody>
      </p:sp>
      <p:pic>
        <p:nvPicPr>
          <p:cNvPr id="4098" name="Picture 2" descr="Result:&#10;Decreased milk quality &amp; yield&#10;Adversely affects animal health&#10;Mastitis Definition:&#10;IMI&#10;Mastitis (intramammary inf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37443" r="150" b="1534"/>
          <a:stretch/>
        </p:blipFill>
        <p:spPr bwMode="auto">
          <a:xfrm>
            <a:off x="968160" y="3558558"/>
            <a:ext cx="5117911" cy="27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9429437" y="6488668"/>
            <a:ext cx="2372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(</a:t>
            </a:r>
            <a:r>
              <a:rPr lang="tr-TR" dirty="0" err="1"/>
              <a:t>Hogan</a:t>
            </a:r>
            <a:r>
              <a:rPr lang="tr-TR" dirty="0"/>
              <a:t> ve Smith, </a:t>
            </a:r>
            <a:r>
              <a:rPr lang="tr-TR" dirty="0" smtClean="0"/>
              <a:t>2012</a:t>
            </a:r>
            <a:r>
              <a:rPr lang="tr-TR" dirty="0"/>
              <a:t>)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2701269" y="3445929"/>
            <a:ext cx="3315575" cy="59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3780432" y="3744311"/>
            <a:ext cx="1310185" cy="609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968162" y="5568286"/>
            <a:ext cx="1379255" cy="77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277199" y="6052419"/>
            <a:ext cx="477672" cy="269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183641" y="5718414"/>
            <a:ext cx="517627" cy="14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35" y="479686"/>
            <a:ext cx="6455034" cy="3563004"/>
          </a:xfrm>
          <a:prstGeom prst="rect">
            <a:avLst/>
          </a:prstGeom>
        </p:spPr>
      </p:pic>
      <p:pic>
        <p:nvPicPr>
          <p:cNvPr id="4100" name="Picture 4" descr="https://upload.wikimedia.org/wikipedia/commons/thumb/b/bc/E_coli_at_10000x%2C_original.jpg/220px-E_coli_at_10000x%2C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894" y="3280688"/>
            <a:ext cx="2095500" cy="1524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l="3323" t="16" r="3281" b="2439"/>
          <a:stretch/>
        </p:blipFill>
        <p:spPr>
          <a:xfrm>
            <a:off x="286604" y="1305632"/>
            <a:ext cx="10011639" cy="537639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192865" y="6435341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(Arnold, 2016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14597" y="720856"/>
            <a:ext cx="841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astitislerin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60’ı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 dönemden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kökenlidir.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0" y="8040"/>
            <a:ext cx="251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</a:t>
            </a:r>
            <a:r>
              <a:rPr lang="tr-TR" sz="3200" dirty="0" smtClean="0">
                <a:solidFill>
                  <a:srgbClr val="FF0000"/>
                </a:solidFill>
              </a:rPr>
              <a:t>eme </a:t>
            </a:r>
            <a:r>
              <a:rPr lang="tr-TR" sz="3200" dirty="0">
                <a:solidFill>
                  <a:srgbClr val="FF0000"/>
                </a:solidFill>
              </a:rPr>
              <a:t>S</a:t>
            </a:r>
            <a:r>
              <a:rPr lang="tr-TR" sz="3200" dirty="0" smtClean="0">
                <a:solidFill>
                  <a:srgbClr val="FF0000"/>
                </a:solidFill>
              </a:rPr>
              <a:t>ağlığı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81468" y="719198"/>
            <a:ext cx="5465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  <a:latin typeface="TimesNewRomanPS-BoldMT"/>
              </a:rPr>
              <a:t>1.	Genel Kuru </a:t>
            </a:r>
            <a:r>
              <a:rPr lang="tr-TR" sz="2800" b="1" u="sng" dirty="0">
                <a:solidFill>
                  <a:srgbClr val="FF0000"/>
                </a:solidFill>
                <a:latin typeface="TimesNewRomanPS-BoldMT"/>
              </a:rPr>
              <a:t>Dönem Tedavisi</a:t>
            </a:r>
            <a:endParaRPr lang="tr-TR" sz="2800" u="sng" dirty="0">
              <a:solidFill>
                <a:srgbClr val="FF0000"/>
              </a:solidFill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0" y="251241"/>
            <a:ext cx="12192000" cy="44009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SAĞLIĞI YÖNÜNDEN KURU VE GEÇİŞ DÖNEMİ YÖNETİMİ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52900"/>
              </p:ext>
            </p:extLst>
          </p:nvPr>
        </p:nvGraphicFramePr>
        <p:xfrm>
          <a:off x="119920" y="1269244"/>
          <a:ext cx="11857221" cy="246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7221">
                  <a:extLst>
                    <a:ext uri="{9D8B030D-6E8A-4147-A177-3AD203B41FA5}">
                      <a16:colId xmlns:a16="http://schemas.microsoft.com/office/drawing/2014/main" xmlns="" val="2026241099"/>
                    </a:ext>
                  </a:extLst>
                </a:gridCol>
              </a:tblGrid>
              <a:tr h="579156">
                <a:tc>
                  <a:txBody>
                    <a:bodyPr/>
                    <a:lstStyle/>
                    <a:p>
                      <a:r>
                        <a:rPr lang="tr-TR" sz="3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Laktasyon </a:t>
                      </a:r>
                      <a:r>
                        <a:rPr lang="tr-TR" sz="3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sonunda sistemik</a:t>
                      </a:r>
                      <a:r>
                        <a:rPr lang="tr-TR" sz="320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</a:t>
                      </a:r>
                      <a:r>
                        <a:rPr lang="tr-TR" sz="3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3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meme içi antibiyotik </a:t>
                      </a:r>
                      <a:r>
                        <a:rPr lang="tr-TR" sz="3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uygulamaları</a:t>
                      </a:r>
                      <a:endParaRPr lang="tr-TR" sz="32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6548072"/>
                  </a:ext>
                </a:extLst>
              </a:tr>
              <a:tr h="827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Olası klinik </a:t>
                      </a:r>
                      <a:r>
                        <a:rPr lang="tr-TR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mastitis</a:t>
                      </a:r>
                      <a:r>
                        <a:rPr lang="tr-T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oranını %50 azalır</a:t>
                      </a:r>
                    </a:p>
                    <a:p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8503613"/>
                  </a:ext>
                </a:extLst>
              </a:tr>
              <a:tr h="717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 olan enfeksiyonların %98 eliminasyonu</a:t>
                      </a:r>
                    </a:p>
                    <a:p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9094413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097974"/>
              </p:ext>
            </p:extLst>
          </p:nvPr>
        </p:nvGraphicFramePr>
        <p:xfrm>
          <a:off x="0" y="4342162"/>
          <a:ext cx="11134565" cy="215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4565">
                  <a:extLst>
                    <a:ext uri="{9D8B030D-6E8A-4147-A177-3AD203B41FA5}">
                      <a16:colId xmlns:a16="http://schemas.microsoft.com/office/drawing/2014/main" xmlns="" val="2222906608"/>
                    </a:ext>
                  </a:extLst>
                </a:gridCol>
              </a:tblGrid>
              <a:tr h="917409"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Meme içi enfeksiyonların riskinin düşük olduğu işletmelerde </a:t>
                      </a:r>
                      <a:endParaRPr lang="tr-TR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3604690"/>
                  </a:ext>
                </a:extLst>
              </a:tr>
              <a:tr h="659388">
                <a:tc>
                  <a:txBody>
                    <a:bodyPr/>
                    <a:lstStyle/>
                    <a:p>
                      <a:r>
                        <a:rPr lang="tr-T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Antibiyotiklerin</a:t>
                      </a:r>
                      <a:r>
                        <a:rPr lang="tr-TR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olumsuz etkilerinden kaçmak 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217506"/>
                  </a:ext>
                </a:extLst>
              </a:tr>
              <a:tr h="451660"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SHS, mastitis geçmişi , laktasyon süresince </a:t>
                      </a:r>
                      <a:r>
                        <a:rPr lang="tr-TR" sz="3200" b="0" i="1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staph.aureus</a:t>
                      </a:r>
                      <a:r>
                        <a:rPr lang="tr-TR" sz="32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geçmişi</a:t>
                      </a:r>
                      <a:endParaRPr lang="tr-TR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396007"/>
                  </a:ext>
                </a:extLst>
              </a:tr>
            </a:tbl>
          </a:graphicData>
        </a:graphic>
      </p:graphicFrame>
      <p:sp>
        <p:nvSpPr>
          <p:cNvPr id="14" name="Dikdörtgen 13"/>
          <p:cNvSpPr/>
          <p:nvPr/>
        </p:nvSpPr>
        <p:spPr>
          <a:xfrm>
            <a:off x="481468" y="3778551"/>
            <a:ext cx="5445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r-TR" sz="2800" b="1" u="sng" dirty="0" smtClean="0">
                <a:solidFill>
                  <a:srgbClr val="FF0000"/>
                </a:solidFill>
                <a:latin typeface="TimesNewRomanPS-BoldMT"/>
              </a:rPr>
              <a:t>2.	Seçici </a:t>
            </a:r>
            <a:r>
              <a:rPr lang="tr-TR" sz="2800" b="1" u="sng" dirty="0">
                <a:solidFill>
                  <a:srgbClr val="FF0000"/>
                </a:solidFill>
                <a:latin typeface="TimesNewRomanPS-BoldMT"/>
              </a:rPr>
              <a:t>Kuru Dönem Tedavisi</a:t>
            </a:r>
            <a:endParaRPr lang="tr-TR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-149902" y="120036"/>
            <a:ext cx="12192000" cy="385502"/>
          </a:xfrm>
        </p:spPr>
        <p:txBody>
          <a:bodyPr>
            <a:no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 SAĞLIĞI YÖNÜNDEN KURU VE GEÇİŞ DÖNEMİ YÖNETİMİ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91070" y="1148164"/>
            <a:ext cx="729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Dipping 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Teat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Sealing Uygulaması</a:t>
            </a:r>
            <a:endParaRPr 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8365" y="1778857"/>
            <a:ext cx="8535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Klorheksidin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%0,55 ile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iyot %1 preparatları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kombine</a:t>
            </a:r>
          </a:p>
          <a:p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olarakta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kullanılabilmektedir. Özellikle </a:t>
            </a:r>
            <a:r>
              <a:rPr lang="tr-T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tr-TR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tr-T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enfeksiyonlarının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insidensini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azaltmakta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493768" y="6184293"/>
            <a:ext cx="26146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ark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2016)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eat dippi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23" y="3501387"/>
            <a:ext cx="4609683" cy="1528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at sealing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37" y="1285875"/>
            <a:ext cx="2838735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per teat seal infusion:&#10;1. Compress area at base&#10;of teat with hand.&#10;2. Insert cannula using the&#10;partial insertion metho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6" b="15594"/>
          <a:stretch/>
        </p:blipFill>
        <p:spPr bwMode="auto">
          <a:xfrm>
            <a:off x="175451" y="3832520"/>
            <a:ext cx="2655864" cy="3025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390</Words>
  <Application>Microsoft Macintosh PowerPoint</Application>
  <PresentationFormat>Geniş Ekran</PresentationFormat>
  <Paragraphs>66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Courier New</vt:lpstr>
      <vt:lpstr>Times New Roman</vt:lpstr>
      <vt:lpstr>TimesNewRomanPS-BoldMT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Kuru Dönem ve Geçiş Döneminin Meme İçi Enfeksiyonları</vt:lpstr>
      <vt:lpstr>PowerPoint Sunusu</vt:lpstr>
      <vt:lpstr>MEME SAĞLIĞI YÖNÜNDEN KURU VE GEÇİŞ DÖNEMİ YÖNETİMİ</vt:lpstr>
      <vt:lpstr>MEME SAĞLIĞI YÖNÜNDEN KURU VE GEÇİŞ DÖNEMİ YÖNETİMİ</vt:lpstr>
      <vt:lpstr>MEME SAĞLIĞI YÖNÜNDEN KURU VE GEÇİŞ DÖNEMİ YÖNETİMİ</vt:lpstr>
      <vt:lpstr>SÜTÇÜ İNEKLERDE KURU DÖNEM VE GEÇİŞ DÖNEMİNDE GRUPLANDIRMA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7</cp:revision>
  <dcterms:created xsi:type="dcterms:W3CDTF">2018-01-16T21:36:13Z</dcterms:created>
  <dcterms:modified xsi:type="dcterms:W3CDTF">2018-01-16T22:51:29Z</dcterms:modified>
</cp:coreProperties>
</file>