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AMİNO ASİT ANALİZLERİ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Amino </a:t>
            </a:r>
            <a:r>
              <a:rPr lang="en-US" dirty="0" err="1" smtClean="0"/>
              <a:t>Asitler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Amino </a:t>
            </a:r>
            <a:r>
              <a:rPr lang="en-US" dirty="0" err="1"/>
              <a:t>asitler</a:t>
            </a:r>
            <a:r>
              <a:rPr lang="en-US" dirty="0"/>
              <a:t>; </a:t>
            </a:r>
            <a:r>
              <a:rPr lang="en-US" dirty="0" err="1"/>
              <a:t>katı</a:t>
            </a:r>
            <a:r>
              <a:rPr lang="en-US" dirty="0"/>
              <a:t>, </a:t>
            </a:r>
            <a:r>
              <a:rPr lang="en-US" dirty="0" err="1"/>
              <a:t>renksiz</a:t>
            </a:r>
            <a:r>
              <a:rPr lang="en-US" dirty="0"/>
              <a:t>, </a:t>
            </a:r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/>
              <a:t>çözünen</a:t>
            </a:r>
            <a:r>
              <a:rPr lang="en-US" dirty="0"/>
              <a:t> </a:t>
            </a:r>
            <a:r>
              <a:rPr lang="en-US" dirty="0" err="1"/>
              <a:t>fakat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çözücülerde</a:t>
            </a:r>
            <a:r>
              <a:rPr lang="en-US" dirty="0"/>
              <a:t> </a:t>
            </a:r>
            <a:r>
              <a:rPr lang="en-US" dirty="0" err="1"/>
              <a:t>çözünmeyen</a:t>
            </a:r>
            <a:r>
              <a:rPr lang="en-US" dirty="0"/>
              <a:t> </a:t>
            </a:r>
            <a:r>
              <a:rPr lang="en-US" dirty="0" err="1"/>
              <a:t>biyomoleküllerdir</a:t>
            </a:r>
            <a:r>
              <a:rPr lang="en-US" dirty="0"/>
              <a:t>. </a:t>
            </a:r>
            <a:r>
              <a:rPr lang="en-US" dirty="0" err="1"/>
              <a:t>Erime</a:t>
            </a:r>
            <a:r>
              <a:rPr lang="en-US" dirty="0"/>
              <a:t> </a:t>
            </a:r>
            <a:r>
              <a:rPr lang="en-US" dirty="0" err="1"/>
              <a:t>noktaları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yüksektir</a:t>
            </a:r>
            <a:r>
              <a:rPr lang="en-US" dirty="0"/>
              <a:t>, </a:t>
            </a:r>
            <a:r>
              <a:rPr lang="en-US" dirty="0" err="1"/>
              <a:t>uçucu</a:t>
            </a:r>
            <a:r>
              <a:rPr lang="en-US" dirty="0"/>
              <a:t> </a:t>
            </a:r>
            <a:r>
              <a:rPr lang="en-US" dirty="0" err="1"/>
              <a:t>değillerdir</a:t>
            </a:r>
            <a:r>
              <a:rPr lang="en-US" dirty="0"/>
              <a:t>. Bu </a:t>
            </a:r>
            <a:r>
              <a:rPr lang="en-US" dirty="0" err="1"/>
              <a:t>nedenle</a:t>
            </a:r>
            <a:r>
              <a:rPr lang="en-US" dirty="0"/>
              <a:t> </a:t>
            </a:r>
            <a:r>
              <a:rPr lang="en-US" dirty="0" err="1"/>
              <a:t>erime</a:t>
            </a:r>
            <a:r>
              <a:rPr lang="en-US" dirty="0"/>
              <a:t> </a:t>
            </a:r>
            <a:r>
              <a:rPr lang="en-US" dirty="0" err="1"/>
              <a:t>noktalarının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ısıtılırlarsa</a:t>
            </a:r>
            <a:r>
              <a:rPr lang="en-US" dirty="0"/>
              <a:t> </a:t>
            </a:r>
            <a:r>
              <a:rPr lang="en-US" dirty="0" err="1"/>
              <a:t>bozunurlar</a:t>
            </a:r>
            <a:r>
              <a:rPr lang="en-US" dirty="0"/>
              <a:t>. Amino </a:t>
            </a:r>
            <a:r>
              <a:rPr lang="en-US" dirty="0" err="1"/>
              <a:t>asitler</a:t>
            </a:r>
            <a:r>
              <a:rPr lang="en-US" dirty="0"/>
              <a:t> </a:t>
            </a:r>
            <a:r>
              <a:rPr lang="en-US" dirty="0" err="1"/>
              <a:t>sulu</a:t>
            </a:r>
            <a:r>
              <a:rPr lang="en-US" dirty="0"/>
              <a:t> </a:t>
            </a:r>
            <a:r>
              <a:rPr lang="en-US" dirty="0" err="1"/>
              <a:t>çözeltilerinde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tuz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bilinen</a:t>
            </a:r>
            <a:r>
              <a:rPr lang="en-US" dirty="0"/>
              <a:t>, </a:t>
            </a:r>
            <a:r>
              <a:rPr lang="en-US" dirty="0" err="1"/>
              <a:t>iyonlaşmış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bulunurlar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3252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Amino </a:t>
            </a:r>
            <a:r>
              <a:rPr lang="en-US" dirty="0" err="1" smtClean="0"/>
              <a:t>Asit</a:t>
            </a:r>
            <a:r>
              <a:rPr lang="en-US" dirty="0" smtClean="0"/>
              <a:t> </a:t>
            </a:r>
            <a:r>
              <a:rPr lang="en-US" dirty="0" err="1" smtClean="0"/>
              <a:t>Analizler</a:t>
            </a:r>
            <a:r>
              <a:rPr lang="en-US" dirty="0" err="1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AutoNum type="alphaLcParenR"/>
            </a:pPr>
            <a:r>
              <a:rPr lang="en-US" sz="2000" dirty="0" err="1" smtClean="0"/>
              <a:t>Ninhidrin</a:t>
            </a:r>
            <a:r>
              <a:rPr lang="en-US" sz="2000" dirty="0" smtClean="0"/>
              <a:t> </a:t>
            </a:r>
            <a:r>
              <a:rPr lang="en-US" sz="2000" dirty="0" err="1"/>
              <a:t>Reaksiyonu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α</a:t>
            </a:r>
            <a:r>
              <a:rPr lang="en-US" sz="2000" dirty="0"/>
              <a:t>-amino </a:t>
            </a:r>
            <a:r>
              <a:rPr lang="en-US" sz="2000" dirty="0" err="1"/>
              <a:t>grubunun</a:t>
            </a:r>
            <a:r>
              <a:rPr lang="en-US" sz="2000" dirty="0"/>
              <a:t> en </a:t>
            </a:r>
            <a:r>
              <a:rPr lang="en-US" sz="2000" dirty="0" err="1"/>
              <a:t>karakteristik</a:t>
            </a:r>
            <a:r>
              <a:rPr lang="en-US" sz="2000" dirty="0"/>
              <a:t> </a:t>
            </a:r>
            <a:r>
              <a:rPr lang="en-US" sz="2000" dirty="0" err="1"/>
              <a:t>reaksiyonu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 </a:t>
            </a:r>
            <a:r>
              <a:rPr lang="en-US" sz="2000" dirty="0" err="1"/>
              <a:t>ninhidrin</a:t>
            </a:r>
            <a:r>
              <a:rPr lang="en-US" sz="2000" dirty="0"/>
              <a:t> </a:t>
            </a:r>
            <a:r>
              <a:rPr lang="en-US" sz="2000" dirty="0" err="1"/>
              <a:t>reaksiyonu</a:t>
            </a:r>
            <a:r>
              <a:rPr lang="en-US" sz="2000" dirty="0"/>
              <a:t> amino </a:t>
            </a:r>
            <a:r>
              <a:rPr lang="en-US" sz="2000" dirty="0" err="1"/>
              <a:t>asitlerin</a:t>
            </a:r>
            <a:r>
              <a:rPr lang="en-US" sz="2000" dirty="0"/>
              <a:t> hem </a:t>
            </a:r>
            <a:r>
              <a:rPr lang="en-US" sz="2000" dirty="0" err="1"/>
              <a:t>kalitatif</a:t>
            </a:r>
            <a:r>
              <a:rPr lang="en-US" sz="2000" dirty="0"/>
              <a:t> hem de </a:t>
            </a:r>
            <a:r>
              <a:rPr lang="en-US" sz="2000" dirty="0" err="1"/>
              <a:t>kantitatif</a:t>
            </a:r>
            <a:r>
              <a:rPr lang="en-US" sz="2000" dirty="0"/>
              <a:t> </a:t>
            </a:r>
            <a:r>
              <a:rPr lang="en-US" sz="2000" dirty="0" err="1"/>
              <a:t>tayininde</a:t>
            </a:r>
            <a:r>
              <a:rPr lang="en-US" sz="2000" dirty="0"/>
              <a:t> </a:t>
            </a:r>
            <a:r>
              <a:rPr lang="en-US" sz="2000" dirty="0" err="1"/>
              <a:t>sıklıkla</a:t>
            </a:r>
            <a:r>
              <a:rPr lang="en-US" sz="2000" dirty="0"/>
              <a:t> </a:t>
            </a:r>
            <a:r>
              <a:rPr lang="en-US" sz="2000" dirty="0" err="1"/>
              <a:t>kullanılan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reaksiyondur</a:t>
            </a:r>
            <a:r>
              <a:rPr lang="en-US" sz="2000" dirty="0"/>
              <a:t>. </a:t>
            </a:r>
            <a:r>
              <a:rPr lang="en-US" sz="2000" dirty="0" err="1"/>
              <a:t>Bütün</a:t>
            </a:r>
            <a:r>
              <a:rPr lang="en-US" sz="2000" dirty="0"/>
              <a:t> α-amino </a:t>
            </a:r>
            <a:r>
              <a:rPr lang="en-US" sz="2000" dirty="0" err="1"/>
              <a:t>asitler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peptidler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renk</a:t>
            </a:r>
            <a:r>
              <a:rPr lang="en-US" sz="2000" dirty="0"/>
              <a:t> </a:t>
            </a:r>
            <a:r>
              <a:rPr lang="en-US" sz="2000" dirty="0" err="1"/>
              <a:t>reaksiyonunu</a:t>
            </a:r>
            <a:r>
              <a:rPr lang="en-US" sz="2000" dirty="0"/>
              <a:t> </a:t>
            </a:r>
            <a:r>
              <a:rPr lang="en-US" sz="2000" dirty="0" err="1"/>
              <a:t>verirler</a:t>
            </a:r>
            <a:r>
              <a:rPr lang="en-US" sz="2000" dirty="0"/>
              <a:t>. </a:t>
            </a:r>
            <a:r>
              <a:rPr lang="en-US" sz="2000" dirty="0" err="1"/>
              <a:t>Ancak</a:t>
            </a:r>
            <a:r>
              <a:rPr lang="en-US" sz="2000" dirty="0"/>
              <a:t> </a:t>
            </a:r>
            <a:r>
              <a:rPr lang="en-US" sz="2000" dirty="0" err="1"/>
              <a:t>bazı</a:t>
            </a:r>
            <a:r>
              <a:rPr lang="en-US" sz="2000" dirty="0"/>
              <a:t> amino </a:t>
            </a:r>
            <a:r>
              <a:rPr lang="en-US" sz="2000" dirty="0" err="1"/>
              <a:t>asitler</a:t>
            </a:r>
            <a:r>
              <a:rPr lang="en-US" sz="2000" dirty="0"/>
              <a:t> </a:t>
            </a:r>
            <a:r>
              <a:rPr lang="en-US" sz="2000" dirty="0" err="1"/>
              <a:t>mavi</a:t>
            </a:r>
            <a:r>
              <a:rPr lang="en-US" sz="2000" dirty="0"/>
              <a:t> </a:t>
            </a:r>
            <a:r>
              <a:rPr lang="en-US" sz="2000" dirty="0" err="1"/>
              <a:t>kompleks</a:t>
            </a:r>
            <a:r>
              <a:rPr lang="en-US" sz="2000" dirty="0"/>
              <a:t> </a:t>
            </a:r>
            <a:r>
              <a:rPr lang="en-US" sz="2000" dirty="0" err="1"/>
              <a:t>yerine</a:t>
            </a:r>
            <a:r>
              <a:rPr lang="en-US" sz="2000" dirty="0"/>
              <a:t> </a:t>
            </a:r>
            <a:r>
              <a:rPr lang="en-US" sz="2000" dirty="0" err="1"/>
              <a:t>değişik</a:t>
            </a:r>
            <a:r>
              <a:rPr lang="en-US" sz="2000" dirty="0"/>
              <a:t> </a:t>
            </a:r>
            <a:r>
              <a:rPr lang="en-US" sz="2000" dirty="0" err="1"/>
              <a:t>renklerle</a:t>
            </a:r>
            <a:r>
              <a:rPr lang="en-US" sz="2000" dirty="0"/>
              <a:t> </a:t>
            </a:r>
            <a:r>
              <a:rPr lang="en-US" sz="2000" dirty="0" err="1"/>
              <a:t>ortaya</a:t>
            </a:r>
            <a:r>
              <a:rPr lang="en-US" sz="2000" dirty="0"/>
              <a:t> </a:t>
            </a:r>
            <a:r>
              <a:rPr lang="en-US" sz="2000" dirty="0" err="1"/>
              <a:t>çıkarlar</a:t>
            </a:r>
            <a:r>
              <a:rPr lang="en-US" sz="2000" dirty="0"/>
              <a:t>. </a:t>
            </a:r>
            <a:r>
              <a:rPr lang="en-US" sz="2000" dirty="0" err="1"/>
              <a:t>Örneğin</a:t>
            </a:r>
            <a:r>
              <a:rPr lang="en-US" sz="2000" dirty="0"/>
              <a:t>, </a:t>
            </a:r>
            <a:r>
              <a:rPr lang="en-US" sz="2000" dirty="0" err="1"/>
              <a:t>prolin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hidroksiprolin</a:t>
            </a:r>
            <a:r>
              <a:rPr lang="en-US" sz="2000" dirty="0"/>
              <a:t> sarı, </a:t>
            </a:r>
            <a:r>
              <a:rPr lang="en-US" sz="2000" dirty="0" err="1"/>
              <a:t>asparagin</a:t>
            </a:r>
            <a:r>
              <a:rPr lang="en-US" sz="2000" dirty="0"/>
              <a:t> </a:t>
            </a:r>
            <a:r>
              <a:rPr lang="en-US" sz="2000" dirty="0" err="1"/>
              <a:t>ise</a:t>
            </a:r>
            <a:r>
              <a:rPr lang="en-US" sz="2000" dirty="0"/>
              <a:t> </a:t>
            </a:r>
            <a:r>
              <a:rPr lang="en-US" sz="2000" dirty="0" err="1"/>
              <a:t>kahverengi</a:t>
            </a:r>
            <a:r>
              <a:rPr lang="en-US" sz="2000" dirty="0"/>
              <a:t> </a:t>
            </a:r>
            <a:r>
              <a:rPr lang="en-US" sz="2000" dirty="0" err="1"/>
              <a:t>renk</a:t>
            </a:r>
            <a:r>
              <a:rPr lang="en-US" sz="2000" dirty="0"/>
              <a:t> </a:t>
            </a:r>
            <a:r>
              <a:rPr lang="en-US" sz="2000" dirty="0" err="1"/>
              <a:t>oluşturur</a:t>
            </a:r>
            <a:r>
              <a:rPr lang="en-US" sz="2000" dirty="0"/>
              <a:t>. </a:t>
            </a:r>
            <a:r>
              <a:rPr lang="en-US" sz="2000" dirty="0" err="1"/>
              <a:t>Diğer</a:t>
            </a:r>
            <a:r>
              <a:rPr lang="en-US" sz="2000" dirty="0"/>
              <a:t> amino </a:t>
            </a:r>
            <a:r>
              <a:rPr lang="en-US" sz="2000" dirty="0" err="1"/>
              <a:t>asitler</a:t>
            </a:r>
            <a:r>
              <a:rPr lang="en-US" sz="2000" dirty="0"/>
              <a:t> </a:t>
            </a:r>
            <a:r>
              <a:rPr lang="en-US" sz="2000" dirty="0" err="1"/>
              <a:t>ise</a:t>
            </a:r>
            <a:r>
              <a:rPr lang="en-US" sz="2000" dirty="0"/>
              <a:t> </a:t>
            </a:r>
            <a:r>
              <a:rPr lang="en-US" sz="2000" dirty="0" err="1"/>
              <a:t>mavinin</a:t>
            </a:r>
            <a:r>
              <a:rPr lang="en-US" sz="2000" dirty="0"/>
              <a:t> </a:t>
            </a:r>
            <a:r>
              <a:rPr lang="en-US" sz="2000" dirty="0" err="1"/>
              <a:t>değişik</a:t>
            </a:r>
            <a:r>
              <a:rPr lang="en-US" sz="2000" dirty="0"/>
              <a:t> </a:t>
            </a:r>
            <a:r>
              <a:rPr lang="en-US" sz="2000" dirty="0" err="1"/>
              <a:t>tonları</a:t>
            </a:r>
            <a:r>
              <a:rPr lang="en-US" sz="2000" dirty="0"/>
              <a:t> </a:t>
            </a:r>
            <a:r>
              <a:rPr lang="en-US" sz="2000" dirty="0" err="1"/>
              <a:t>şeklinde</a:t>
            </a:r>
            <a:r>
              <a:rPr lang="en-US" sz="2000" dirty="0"/>
              <a:t> </a:t>
            </a:r>
            <a:r>
              <a:rPr lang="en-US" sz="2000" dirty="0" err="1"/>
              <a:t>kompleksler</a:t>
            </a:r>
            <a:r>
              <a:rPr lang="en-US" sz="2000" dirty="0"/>
              <a:t> </a:t>
            </a:r>
            <a:r>
              <a:rPr lang="en-US" sz="2000" dirty="0" err="1" smtClean="0"/>
              <a:t>oluştururlar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411430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Amino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Analizleri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b</a:t>
            </a:r>
            <a:r>
              <a:rPr lang="en-US" dirty="0"/>
              <a:t>) </a:t>
            </a:r>
            <a:r>
              <a:rPr lang="en-US" dirty="0" err="1"/>
              <a:t>Gazometrik</a:t>
            </a:r>
            <a:r>
              <a:rPr lang="en-US" dirty="0"/>
              <a:t> </a:t>
            </a:r>
            <a:r>
              <a:rPr lang="en-US" dirty="0" err="1"/>
              <a:t>Ölçüm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Amino </a:t>
            </a:r>
            <a:r>
              <a:rPr lang="en-US" dirty="0" err="1"/>
              <a:t>asitlerin</a:t>
            </a:r>
            <a:r>
              <a:rPr lang="en-US" dirty="0"/>
              <a:t> α-amino </a:t>
            </a:r>
            <a:r>
              <a:rPr lang="en-US" dirty="0" err="1"/>
              <a:t>grubu</a:t>
            </a:r>
            <a:r>
              <a:rPr lang="en-US" dirty="0"/>
              <a:t> HNO2 (</a:t>
            </a:r>
            <a:r>
              <a:rPr lang="en-US" dirty="0" err="1"/>
              <a:t>nitröz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reaksiyona</a:t>
            </a:r>
            <a:r>
              <a:rPr lang="en-US" dirty="0"/>
              <a:t> </a:t>
            </a:r>
            <a:r>
              <a:rPr lang="en-US" dirty="0" err="1"/>
              <a:t>girdiği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karboksilli</a:t>
            </a:r>
            <a:r>
              <a:rPr lang="en-US" dirty="0"/>
              <a:t> </a:t>
            </a:r>
            <a:r>
              <a:rPr lang="en-US" dirty="0" err="1"/>
              <a:t>asitlerin</a:t>
            </a:r>
            <a:r>
              <a:rPr lang="en-US" dirty="0"/>
              <a:t> </a:t>
            </a:r>
            <a:r>
              <a:rPr lang="en-US" dirty="0" err="1"/>
              <a:t>hidroksi</a:t>
            </a:r>
            <a:r>
              <a:rPr lang="en-US" dirty="0"/>
              <a:t> </a:t>
            </a:r>
            <a:r>
              <a:rPr lang="en-US" dirty="0" err="1"/>
              <a:t>türevlerini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getirir</a:t>
            </a:r>
            <a:r>
              <a:rPr lang="en-US" dirty="0"/>
              <a:t>. Bu </a:t>
            </a:r>
            <a:r>
              <a:rPr lang="en-US" dirty="0" err="1"/>
              <a:t>reaksiyon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açığa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N2 </a:t>
            </a:r>
            <a:r>
              <a:rPr lang="en-US" dirty="0" err="1"/>
              <a:t>gazometrik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ölçülür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dirty="0"/>
              <a:t>) </a:t>
            </a:r>
            <a:r>
              <a:rPr lang="en-US" dirty="0" err="1"/>
              <a:t>Kromatografik</a:t>
            </a:r>
            <a:r>
              <a:rPr lang="en-US" dirty="0"/>
              <a:t> </a:t>
            </a:r>
            <a:r>
              <a:rPr lang="en-US" dirty="0" err="1"/>
              <a:t>Yöntemler</a:t>
            </a:r>
            <a:r>
              <a:rPr lang="en-US" dirty="0"/>
              <a:t> </a:t>
            </a:r>
            <a:r>
              <a:rPr lang="en-US" dirty="0" smtClean="0"/>
              <a:t>Amino </a:t>
            </a:r>
            <a:r>
              <a:rPr lang="en-US" dirty="0" err="1"/>
              <a:t>asitleri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peptidleri</a:t>
            </a:r>
            <a:r>
              <a:rPr lang="en-US" dirty="0"/>
              <a:t> </a:t>
            </a:r>
            <a:r>
              <a:rPr lang="en-US" dirty="0" err="1"/>
              <a:t>ayırmada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değişik</a:t>
            </a:r>
            <a:r>
              <a:rPr lang="en-US" dirty="0"/>
              <a:t> </a:t>
            </a:r>
            <a:r>
              <a:rPr lang="en-US" dirty="0" err="1"/>
              <a:t>kromatografik</a:t>
            </a:r>
            <a:r>
              <a:rPr lang="en-US" dirty="0"/>
              <a:t> </a:t>
            </a:r>
            <a:r>
              <a:rPr lang="en-US" dirty="0" err="1"/>
              <a:t>yöntemler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  <a:r>
              <a:rPr lang="en-US" dirty="0" err="1"/>
              <a:t>Bunlar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kağıt</a:t>
            </a:r>
            <a:r>
              <a:rPr lang="en-US" dirty="0"/>
              <a:t> </a:t>
            </a:r>
            <a:r>
              <a:rPr lang="en-US" dirty="0" err="1"/>
              <a:t>kromatografisi</a:t>
            </a:r>
            <a:r>
              <a:rPr lang="en-US" dirty="0"/>
              <a:t>, </a:t>
            </a:r>
            <a:r>
              <a:rPr lang="en-US" dirty="0" err="1"/>
              <a:t>ince</a:t>
            </a:r>
            <a:r>
              <a:rPr lang="en-US" dirty="0"/>
              <a:t> </a:t>
            </a:r>
            <a:r>
              <a:rPr lang="en-US" dirty="0" err="1"/>
              <a:t>tabaka</a:t>
            </a:r>
            <a:r>
              <a:rPr lang="en-US" dirty="0"/>
              <a:t> </a:t>
            </a:r>
            <a:r>
              <a:rPr lang="en-US" dirty="0" err="1"/>
              <a:t>kromatografisi</a:t>
            </a:r>
            <a:r>
              <a:rPr lang="en-US" dirty="0"/>
              <a:t>, </a:t>
            </a:r>
            <a:r>
              <a:rPr lang="en-US" dirty="0" err="1"/>
              <a:t>iyon</a:t>
            </a:r>
            <a:r>
              <a:rPr lang="en-US" dirty="0"/>
              <a:t> </a:t>
            </a:r>
            <a:r>
              <a:rPr lang="en-US" dirty="0" err="1"/>
              <a:t>değiştirme</a:t>
            </a:r>
            <a:r>
              <a:rPr lang="en-US" dirty="0"/>
              <a:t> </a:t>
            </a:r>
            <a:r>
              <a:rPr lang="en-US" dirty="0" err="1"/>
              <a:t>kromatografisi</a:t>
            </a:r>
            <a:r>
              <a:rPr lang="en-US" dirty="0"/>
              <a:t>, </a:t>
            </a:r>
            <a:r>
              <a:rPr lang="en-US" dirty="0" err="1"/>
              <a:t>gaz</a:t>
            </a:r>
            <a:r>
              <a:rPr lang="en-US" dirty="0"/>
              <a:t> </a:t>
            </a:r>
            <a:r>
              <a:rPr lang="en-US" dirty="0" err="1"/>
              <a:t>kromatografisi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basınçlı</a:t>
            </a:r>
            <a:r>
              <a:rPr lang="en-US" dirty="0"/>
              <a:t> </a:t>
            </a:r>
            <a:r>
              <a:rPr lang="en-US" dirty="0" err="1"/>
              <a:t>sıvı</a:t>
            </a:r>
            <a:r>
              <a:rPr lang="en-US" dirty="0"/>
              <a:t> </a:t>
            </a:r>
            <a:r>
              <a:rPr lang="en-US" dirty="0" err="1"/>
              <a:t>kromatografisi</a:t>
            </a:r>
            <a:r>
              <a:rPr lang="en-US" dirty="0"/>
              <a:t> (HPLC) en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 smtClean="0"/>
              <a:t>kullanılanlardır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921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Amino </a:t>
            </a:r>
            <a:r>
              <a:rPr lang="en-US" dirty="0" err="1" smtClean="0"/>
              <a:t>Asit</a:t>
            </a:r>
            <a:r>
              <a:rPr lang="en-US" dirty="0" smtClean="0"/>
              <a:t> </a:t>
            </a:r>
            <a:r>
              <a:rPr lang="en-US" dirty="0" err="1" smtClean="0"/>
              <a:t>Analizleri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d</a:t>
            </a:r>
            <a:r>
              <a:rPr lang="en-US" dirty="0"/>
              <a:t>) </a:t>
            </a:r>
            <a:r>
              <a:rPr lang="en-US" dirty="0" err="1"/>
              <a:t>Elektroforetik</a:t>
            </a:r>
            <a:r>
              <a:rPr lang="en-US" dirty="0"/>
              <a:t> </a:t>
            </a:r>
            <a:r>
              <a:rPr lang="en-US" dirty="0" err="1"/>
              <a:t>Yöntemler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/>
              <a:t>elektrikli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ortamda</a:t>
            </a:r>
            <a:r>
              <a:rPr lang="en-US" dirty="0"/>
              <a:t> amino </a:t>
            </a:r>
            <a:r>
              <a:rPr lang="en-US" dirty="0" err="1"/>
              <a:t>asitlerin</a:t>
            </a:r>
            <a:r>
              <a:rPr lang="en-US" dirty="0"/>
              <a:t> </a:t>
            </a:r>
            <a:r>
              <a:rPr lang="en-US" dirty="0" err="1"/>
              <a:t>yük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büyüklük</a:t>
            </a:r>
            <a:r>
              <a:rPr lang="en-US" dirty="0"/>
              <a:t> </a:t>
            </a:r>
            <a:r>
              <a:rPr lang="en-US" dirty="0" err="1"/>
              <a:t>farklılıklarından</a:t>
            </a:r>
            <a:r>
              <a:rPr lang="en-US" dirty="0"/>
              <a:t> </a:t>
            </a:r>
            <a:r>
              <a:rPr lang="en-US" dirty="0" err="1"/>
              <a:t>faydalanılarak</a:t>
            </a:r>
            <a:r>
              <a:rPr lang="en-US" dirty="0"/>
              <a:t> </a:t>
            </a:r>
            <a:r>
              <a:rPr lang="en-US" dirty="0" err="1"/>
              <a:t>ayrılması</a:t>
            </a:r>
            <a:r>
              <a:rPr lang="en-US" dirty="0"/>
              <a:t> </a:t>
            </a:r>
            <a:r>
              <a:rPr lang="en-US" dirty="0" err="1"/>
              <a:t>tekniğidir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</a:t>
            </a:r>
            <a:r>
              <a:rPr lang="en-US" dirty="0"/>
              <a:t>) Amino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Sırası</a:t>
            </a:r>
            <a:r>
              <a:rPr lang="en-US" dirty="0"/>
              <a:t> </a:t>
            </a:r>
            <a:r>
              <a:rPr lang="en-US" dirty="0" err="1"/>
              <a:t>Tayinine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Yöntemler</a:t>
            </a:r>
            <a:r>
              <a:rPr lang="en-US" dirty="0"/>
              <a:t> </a:t>
            </a:r>
            <a:r>
              <a:rPr lang="en-US" dirty="0" err="1"/>
              <a:t>Peptid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proteinlerin</a:t>
            </a:r>
            <a:r>
              <a:rPr lang="en-US" dirty="0"/>
              <a:t> </a:t>
            </a:r>
            <a:r>
              <a:rPr lang="en-US" dirty="0" err="1"/>
              <a:t>sırasının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kusurun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çıkarılmasında</a:t>
            </a:r>
            <a:r>
              <a:rPr lang="en-US" dirty="0"/>
              <a:t> </a:t>
            </a:r>
            <a:r>
              <a:rPr lang="en-US" dirty="0" err="1"/>
              <a:t>faydalı</a:t>
            </a:r>
            <a:r>
              <a:rPr lang="en-US" dirty="0"/>
              <a:t> </a:t>
            </a:r>
            <a:r>
              <a:rPr lang="en-US" dirty="0" err="1"/>
              <a:t>olacaktır</a:t>
            </a:r>
            <a:r>
              <a:rPr lang="en-US" dirty="0"/>
              <a:t>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proteindeki</a:t>
            </a:r>
            <a:r>
              <a:rPr lang="en-US" dirty="0"/>
              <a:t> amino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sırasını</a:t>
            </a:r>
            <a:r>
              <a:rPr lang="en-US" dirty="0"/>
              <a:t> </a:t>
            </a:r>
            <a:r>
              <a:rPr lang="en-US" dirty="0" err="1"/>
              <a:t>belirlemek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N-terminal </a:t>
            </a:r>
            <a:r>
              <a:rPr lang="en-US" dirty="0" err="1"/>
              <a:t>ya</a:t>
            </a:r>
            <a:r>
              <a:rPr lang="en-US" dirty="0"/>
              <a:t> da C-terminal amino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rezidülerine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reaksiyonlar</a:t>
            </a:r>
            <a:r>
              <a:rPr lang="en-US" dirty="0"/>
              <a:t> </a:t>
            </a:r>
            <a:r>
              <a:rPr lang="en-US" dirty="0" err="1" smtClean="0"/>
              <a:t>kullanılır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896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Amino </a:t>
            </a:r>
            <a:r>
              <a:rPr lang="en-US" dirty="0" err="1" smtClean="0"/>
              <a:t>Asit</a:t>
            </a:r>
            <a:r>
              <a:rPr lang="en-US" dirty="0" smtClean="0"/>
              <a:t> </a:t>
            </a:r>
            <a:r>
              <a:rPr lang="en-US" dirty="0" err="1" smtClean="0"/>
              <a:t>Analizleri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Sanger </a:t>
            </a:r>
            <a:r>
              <a:rPr lang="en-US" sz="1800" dirty="0" err="1"/>
              <a:t>Yöntemi</a:t>
            </a:r>
            <a:r>
              <a:rPr lang="en-US" sz="1800" dirty="0"/>
              <a:t>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Alkali </a:t>
            </a:r>
            <a:r>
              <a:rPr lang="en-US" sz="1800" dirty="0" err="1"/>
              <a:t>ortamda</a:t>
            </a:r>
            <a:r>
              <a:rPr lang="en-US" sz="1800" dirty="0"/>
              <a:t> </a:t>
            </a:r>
            <a:r>
              <a:rPr lang="en-US" sz="1800" dirty="0" err="1"/>
              <a:t>bir</a:t>
            </a:r>
            <a:r>
              <a:rPr lang="en-US" sz="1800" dirty="0"/>
              <a:t> </a:t>
            </a:r>
            <a:r>
              <a:rPr lang="en-US" sz="1800" dirty="0" err="1"/>
              <a:t>polipeptidin</a:t>
            </a:r>
            <a:r>
              <a:rPr lang="en-US" sz="1800" dirty="0"/>
              <a:t> N-terminal amino </a:t>
            </a:r>
            <a:r>
              <a:rPr lang="en-US" sz="1800" dirty="0" err="1"/>
              <a:t>asidinin</a:t>
            </a:r>
            <a:r>
              <a:rPr lang="en-US" sz="1800" dirty="0"/>
              <a:t> amino </a:t>
            </a:r>
            <a:r>
              <a:rPr lang="en-US" sz="1800" dirty="0" err="1"/>
              <a:t>grubu</a:t>
            </a:r>
            <a:r>
              <a:rPr lang="en-US" sz="1800" dirty="0"/>
              <a:t> </a:t>
            </a:r>
            <a:r>
              <a:rPr lang="en-US" sz="1800" dirty="0" err="1"/>
              <a:t>ile</a:t>
            </a:r>
            <a:r>
              <a:rPr lang="en-US" sz="1800" dirty="0"/>
              <a:t> 2,4 </a:t>
            </a:r>
            <a:r>
              <a:rPr lang="en-US" sz="1800" dirty="0" err="1"/>
              <a:t>dinitrofluorobenzen</a:t>
            </a:r>
            <a:r>
              <a:rPr lang="en-US" sz="1800" dirty="0"/>
              <a:t> (DNF) </a:t>
            </a:r>
            <a:r>
              <a:rPr lang="en-US" sz="1800" dirty="0" err="1"/>
              <a:t>reaksiyona</a:t>
            </a:r>
            <a:r>
              <a:rPr lang="en-US" sz="1800" dirty="0"/>
              <a:t> </a:t>
            </a:r>
            <a:r>
              <a:rPr lang="en-US" sz="1800" dirty="0" err="1"/>
              <a:t>girerek</a:t>
            </a:r>
            <a:r>
              <a:rPr lang="en-US" sz="1800" dirty="0"/>
              <a:t> sarı </a:t>
            </a:r>
            <a:r>
              <a:rPr lang="en-US" sz="1800" dirty="0" err="1"/>
              <a:t>renkli</a:t>
            </a:r>
            <a:r>
              <a:rPr lang="en-US" sz="1800" dirty="0"/>
              <a:t> 2,4-dinitrofenol </a:t>
            </a:r>
            <a:r>
              <a:rPr lang="en-US" sz="1800" dirty="0" err="1"/>
              <a:t>türevlerini</a:t>
            </a:r>
            <a:r>
              <a:rPr lang="en-US" sz="1800" dirty="0"/>
              <a:t> </a:t>
            </a:r>
            <a:r>
              <a:rPr lang="en-US" sz="1800" dirty="0" err="1"/>
              <a:t>meydana</a:t>
            </a:r>
            <a:r>
              <a:rPr lang="en-US" sz="1800" dirty="0"/>
              <a:t> </a:t>
            </a:r>
            <a:r>
              <a:rPr lang="en-US" sz="1800" dirty="0" err="1"/>
              <a:t>getirirler</a:t>
            </a:r>
            <a:r>
              <a:rPr lang="en-US" sz="1800" dirty="0"/>
              <a:t>. Bu </a:t>
            </a:r>
            <a:r>
              <a:rPr lang="en-US" sz="1800" dirty="0" err="1"/>
              <a:t>türevler</a:t>
            </a:r>
            <a:r>
              <a:rPr lang="en-US" sz="1800" dirty="0"/>
              <a:t> </a:t>
            </a:r>
            <a:r>
              <a:rPr lang="en-US" sz="1800" dirty="0" err="1"/>
              <a:t>elde</a:t>
            </a:r>
            <a:r>
              <a:rPr lang="en-US" sz="1800" dirty="0"/>
              <a:t> </a:t>
            </a:r>
            <a:r>
              <a:rPr lang="en-US" sz="1800" dirty="0" err="1"/>
              <a:t>mevcut</a:t>
            </a:r>
            <a:r>
              <a:rPr lang="en-US" sz="1800" dirty="0"/>
              <a:t> </a:t>
            </a:r>
            <a:r>
              <a:rPr lang="en-US" sz="1800" dirty="0" err="1"/>
              <a:t>olan</a:t>
            </a:r>
            <a:r>
              <a:rPr lang="en-US" sz="1800" dirty="0"/>
              <a:t> amino </a:t>
            </a:r>
            <a:r>
              <a:rPr lang="en-US" sz="1800" dirty="0" err="1"/>
              <a:t>asitlerin</a:t>
            </a:r>
            <a:r>
              <a:rPr lang="en-US" sz="1800" dirty="0"/>
              <a:t> </a:t>
            </a:r>
            <a:r>
              <a:rPr lang="en-US" sz="1800" dirty="0" err="1"/>
              <a:t>aynı</a:t>
            </a:r>
            <a:r>
              <a:rPr lang="en-US" sz="1800" dirty="0"/>
              <a:t> </a:t>
            </a:r>
            <a:r>
              <a:rPr lang="en-US" sz="1800" dirty="0" err="1"/>
              <a:t>reaktifle</a:t>
            </a:r>
            <a:r>
              <a:rPr lang="en-US" sz="1800" dirty="0"/>
              <a:t> </a:t>
            </a:r>
            <a:r>
              <a:rPr lang="en-US" sz="1800" dirty="0" err="1"/>
              <a:t>reaksiyona</a:t>
            </a:r>
            <a:r>
              <a:rPr lang="en-US" sz="1800" dirty="0"/>
              <a:t> </a:t>
            </a:r>
            <a:r>
              <a:rPr lang="en-US" sz="1800" dirty="0" err="1"/>
              <a:t>sokulmasıyla</a:t>
            </a:r>
            <a:r>
              <a:rPr lang="en-US" sz="1800" dirty="0"/>
              <a:t> </a:t>
            </a:r>
            <a:r>
              <a:rPr lang="en-US" sz="1800" dirty="0" err="1"/>
              <a:t>hazırlanmış</a:t>
            </a:r>
            <a:r>
              <a:rPr lang="en-US" sz="1800" dirty="0"/>
              <a:t> </a:t>
            </a:r>
            <a:r>
              <a:rPr lang="en-US" sz="1800" dirty="0" err="1"/>
              <a:t>olan</a:t>
            </a:r>
            <a:r>
              <a:rPr lang="en-US" sz="1800" dirty="0"/>
              <a:t> </a:t>
            </a:r>
            <a:r>
              <a:rPr lang="en-US" sz="1800" dirty="0" err="1"/>
              <a:t>standartları</a:t>
            </a:r>
            <a:r>
              <a:rPr lang="en-US" sz="1800" dirty="0"/>
              <a:t> </a:t>
            </a:r>
            <a:r>
              <a:rPr lang="en-US" sz="1800" dirty="0" err="1"/>
              <a:t>ile</a:t>
            </a:r>
            <a:r>
              <a:rPr lang="en-US" sz="1800" dirty="0"/>
              <a:t> </a:t>
            </a:r>
            <a:r>
              <a:rPr lang="en-US" sz="1800" dirty="0" err="1"/>
              <a:t>kağıt</a:t>
            </a:r>
            <a:r>
              <a:rPr lang="en-US" sz="1800" dirty="0"/>
              <a:t> </a:t>
            </a:r>
            <a:r>
              <a:rPr lang="en-US" sz="1800" dirty="0" err="1"/>
              <a:t>kromatografisi</a:t>
            </a:r>
            <a:r>
              <a:rPr lang="en-US" sz="1800" dirty="0"/>
              <a:t> </a:t>
            </a:r>
            <a:r>
              <a:rPr lang="en-US" sz="1800" dirty="0" err="1"/>
              <a:t>işlemine</a:t>
            </a:r>
            <a:r>
              <a:rPr lang="en-US" sz="1800" dirty="0"/>
              <a:t> </a:t>
            </a:r>
            <a:r>
              <a:rPr lang="en-US" sz="1800" dirty="0" err="1"/>
              <a:t>tabi</a:t>
            </a:r>
            <a:r>
              <a:rPr lang="en-US" sz="1800" dirty="0"/>
              <a:t> </a:t>
            </a:r>
            <a:r>
              <a:rPr lang="en-US" sz="1800" dirty="0" err="1"/>
              <a:t>tutulur</a:t>
            </a:r>
            <a:r>
              <a:rPr lang="en-US" sz="1800" dirty="0"/>
              <a:t>. </a:t>
            </a:r>
            <a:r>
              <a:rPr lang="en-US" sz="1800" dirty="0" err="1"/>
              <a:t>Kromatografi</a:t>
            </a:r>
            <a:r>
              <a:rPr lang="en-US" sz="1800" dirty="0"/>
              <a:t> </a:t>
            </a:r>
            <a:r>
              <a:rPr lang="en-US" sz="1800" dirty="0" err="1"/>
              <a:t>kağıdında</a:t>
            </a:r>
            <a:r>
              <a:rPr lang="en-US" sz="1800" dirty="0"/>
              <a:t> </a:t>
            </a:r>
            <a:r>
              <a:rPr lang="en-US" sz="1800" dirty="0" err="1"/>
              <a:t>elde</a:t>
            </a:r>
            <a:r>
              <a:rPr lang="en-US" sz="1800" dirty="0"/>
              <a:t> </a:t>
            </a:r>
            <a:r>
              <a:rPr lang="en-US" sz="1800" dirty="0" err="1"/>
              <a:t>edilen</a:t>
            </a:r>
            <a:r>
              <a:rPr lang="en-US" sz="1800" dirty="0"/>
              <a:t> </a:t>
            </a:r>
            <a:r>
              <a:rPr lang="en-US" sz="1800" dirty="0" err="1"/>
              <a:t>lekeler</a:t>
            </a:r>
            <a:r>
              <a:rPr lang="en-US" sz="1800" dirty="0"/>
              <a:t> </a:t>
            </a:r>
            <a:r>
              <a:rPr lang="en-US" sz="1800" dirty="0" err="1"/>
              <a:t>değerlendirilerek</a:t>
            </a:r>
            <a:r>
              <a:rPr lang="en-US" sz="1800" dirty="0"/>
              <a:t> amino </a:t>
            </a:r>
            <a:r>
              <a:rPr lang="en-US" sz="1800" dirty="0" err="1"/>
              <a:t>asidin</a:t>
            </a:r>
            <a:r>
              <a:rPr lang="en-US" sz="1800" dirty="0"/>
              <a:t> </a:t>
            </a:r>
            <a:r>
              <a:rPr lang="en-US" sz="1800" dirty="0" err="1"/>
              <a:t>cinsi</a:t>
            </a:r>
            <a:r>
              <a:rPr lang="en-US" sz="1800" dirty="0"/>
              <a:t> </a:t>
            </a:r>
            <a:r>
              <a:rPr lang="en-US" sz="1800" dirty="0" err="1"/>
              <a:t>tespit</a:t>
            </a:r>
            <a:r>
              <a:rPr lang="en-US" sz="1800" dirty="0"/>
              <a:t> </a:t>
            </a:r>
            <a:r>
              <a:rPr lang="en-US" sz="1800" dirty="0" err="1"/>
              <a:t>edilir</a:t>
            </a:r>
            <a:r>
              <a:rPr lang="en-US" sz="1800" dirty="0"/>
              <a:t>.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Dansil</a:t>
            </a:r>
            <a:r>
              <a:rPr lang="en-US" sz="1800" dirty="0" smtClean="0"/>
              <a:t> </a:t>
            </a:r>
            <a:r>
              <a:rPr lang="en-US" sz="1800" dirty="0" err="1"/>
              <a:t>Klorür</a:t>
            </a:r>
            <a:r>
              <a:rPr lang="en-US" sz="1800" dirty="0"/>
              <a:t> </a:t>
            </a:r>
            <a:r>
              <a:rPr lang="en-US" sz="1800" dirty="0" err="1" smtClean="0"/>
              <a:t>Yöntemi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 </a:t>
            </a:r>
            <a:r>
              <a:rPr lang="en-US" sz="1800" dirty="0" err="1"/>
              <a:t>Bir</a:t>
            </a:r>
            <a:r>
              <a:rPr lang="en-US" sz="1800" dirty="0"/>
              <a:t> </a:t>
            </a:r>
            <a:r>
              <a:rPr lang="en-US" sz="1800" dirty="0" err="1"/>
              <a:t>polipeptidin</a:t>
            </a:r>
            <a:r>
              <a:rPr lang="en-US" sz="1800" dirty="0"/>
              <a:t> N-terminal </a:t>
            </a:r>
            <a:r>
              <a:rPr lang="en-US" sz="1800" dirty="0" err="1"/>
              <a:t>aminosidinin</a:t>
            </a:r>
            <a:r>
              <a:rPr lang="en-US" sz="1800" dirty="0"/>
              <a:t> amino </a:t>
            </a:r>
            <a:r>
              <a:rPr lang="en-US" sz="1800" dirty="0" err="1"/>
              <a:t>grubu</a:t>
            </a:r>
            <a:r>
              <a:rPr lang="en-US" sz="1800" dirty="0"/>
              <a:t> </a:t>
            </a:r>
            <a:r>
              <a:rPr lang="en-US" sz="1800" dirty="0" err="1"/>
              <a:t>ile</a:t>
            </a:r>
            <a:r>
              <a:rPr lang="en-US" sz="1800" dirty="0"/>
              <a:t> </a:t>
            </a:r>
            <a:r>
              <a:rPr lang="en-US" sz="1800" dirty="0" err="1"/>
              <a:t>floresans</a:t>
            </a:r>
            <a:r>
              <a:rPr lang="en-US" sz="1800" dirty="0"/>
              <a:t> </a:t>
            </a:r>
            <a:r>
              <a:rPr lang="en-US" sz="1800" dirty="0" err="1"/>
              <a:t>bir</a:t>
            </a:r>
            <a:r>
              <a:rPr lang="en-US" sz="1800" dirty="0"/>
              <a:t> </a:t>
            </a:r>
            <a:r>
              <a:rPr lang="en-US" sz="1800" dirty="0" err="1"/>
              <a:t>madde</a:t>
            </a:r>
            <a:r>
              <a:rPr lang="en-US" sz="1800" dirty="0"/>
              <a:t> </a:t>
            </a:r>
            <a:r>
              <a:rPr lang="en-US" sz="1800" dirty="0" err="1"/>
              <a:t>olan</a:t>
            </a:r>
            <a:r>
              <a:rPr lang="en-US" sz="1800" dirty="0"/>
              <a:t> </a:t>
            </a:r>
            <a:r>
              <a:rPr lang="en-US" sz="1800" dirty="0" err="1"/>
              <a:t>dansil</a:t>
            </a:r>
            <a:r>
              <a:rPr lang="en-US" sz="1800" dirty="0"/>
              <a:t> </a:t>
            </a:r>
            <a:r>
              <a:rPr lang="en-US" sz="1800" dirty="0" err="1"/>
              <a:t>klorür</a:t>
            </a:r>
            <a:r>
              <a:rPr lang="en-US" sz="1800" dirty="0"/>
              <a:t> </a:t>
            </a:r>
            <a:r>
              <a:rPr lang="en-US" sz="1800" dirty="0" err="1"/>
              <a:t>yüksek</a:t>
            </a:r>
            <a:r>
              <a:rPr lang="en-US" sz="1800" dirty="0"/>
              <a:t> </a:t>
            </a:r>
            <a:r>
              <a:rPr lang="en-US" sz="1800" dirty="0" err="1"/>
              <a:t>pH’da</a:t>
            </a:r>
            <a:r>
              <a:rPr lang="en-US" sz="1800" dirty="0"/>
              <a:t> </a:t>
            </a:r>
            <a:r>
              <a:rPr lang="en-US" sz="1800" dirty="0" err="1"/>
              <a:t>reaksiyona</a:t>
            </a:r>
            <a:r>
              <a:rPr lang="en-US" sz="1800" dirty="0"/>
              <a:t> </a:t>
            </a:r>
            <a:r>
              <a:rPr lang="en-US" sz="1800" dirty="0" err="1"/>
              <a:t>girer</a:t>
            </a:r>
            <a:r>
              <a:rPr lang="en-US" sz="1800" dirty="0"/>
              <a:t>. </a:t>
            </a:r>
            <a:r>
              <a:rPr lang="en-US" sz="1800" dirty="0" err="1"/>
              <a:t>Böylece</a:t>
            </a:r>
            <a:r>
              <a:rPr lang="en-US" sz="1800" dirty="0"/>
              <a:t> </a:t>
            </a:r>
            <a:r>
              <a:rPr lang="en-US" sz="1800" dirty="0" err="1"/>
              <a:t>dansil</a:t>
            </a:r>
            <a:r>
              <a:rPr lang="en-US" sz="1800" dirty="0"/>
              <a:t> </a:t>
            </a:r>
            <a:r>
              <a:rPr lang="en-US" sz="1800" dirty="0" err="1"/>
              <a:t>klorür</a:t>
            </a:r>
            <a:r>
              <a:rPr lang="en-US" sz="1800" dirty="0"/>
              <a:t> </a:t>
            </a:r>
            <a:r>
              <a:rPr lang="en-US" sz="1800" dirty="0" err="1"/>
              <a:t>ile</a:t>
            </a:r>
            <a:r>
              <a:rPr lang="en-US" sz="1800" dirty="0"/>
              <a:t> </a:t>
            </a:r>
            <a:r>
              <a:rPr lang="en-US" sz="1800" dirty="0" err="1"/>
              <a:t>işaretlenen</a:t>
            </a:r>
            <a:r>
              <a:rPr lang="en-US" sz="1800" dirty="0"/>
              <a:t> amino </a:t>
            </a:r>
            <a:r>
              <a:rPr lang="en-US" sz="1800" dirty="0" err="1"/>
              <a:t>asit</a:t>
            </a:r>
            <a:r>
              <a:rPr lang="en-US" sz="1800" dirty="0"/>
              <a:t> </a:t>
            </a:r>
            <a:r>
              <a:rPr lang="en-US" sz="1800" dirty="0" err="1"/>
              <a:t>florometrik</a:t>
            </a:r>
            <a:r>
              <a:rPr lang="en-US" sz="1800" dirty="0"/>
              <a:t> </a:t>
            </a:r>
            <a:r>
              <a:rPr lang="en-US" sz="1800" dirty="0" err="1"/>
              <a:t>olarak</a:t>
            </a:r>
            <a:r>
              <a:rPr lang="en-US" sz="1800" dirty="0"/>
              <a:t> </a:t>
            </a:r>
            <a:r>
              <a:rPr lang="en-US" sz="1800" dirty="0" err="1"/>
              <a:t>ölçülür</a:t>
            </a:r>
            <a:r>
              <a:rPr lang="en-US" sz="1800" dirty="0"/>
              <a:t>. Bu </a:t>
            </a:r>
            <a:r>
              <a:rPr lang="en-US" sz="1800" dirty="0" err="1"/>
              <a:t>metodla</a:t>
            </a:r>
            <a:r>
              <a:rPr lang="en-US" sz="1800" dirty="0"/>
              <a:t> amino </a:t>
            </a:r>
            <a:r>
              <a:rPr lang="en-US" sz="1800" dirty="0" err="1"/>
              <a:t>asit</a:t>
            </a:r>
            <a:r>
              <a:rPr lang="en-US" sz="1800" dirty="0"/>
              <a:t> </a:t>
            </a:r>
            <a:r>
              <a:rPr lang="en-US" sz="1800" dirty="0" err="1"/>
              <a:t>türevlerinin</a:t>
            </a:r>
            <a:r>
              <a:rPr lang="en-US" sz="1800" dirty="0"/>
              <a:t> </a:t>
            </a:r>
            <a:r>
              <a:rPr lang="en-US" sz="1800" dirty="0" err="1"/>
              <a:t>düşük</a:t>
            </a:r>
            <a:r>
              <a:rPr lang="en-US" sz="1800" dirty="0"/>
              <a:t> </a:t>
            </a:r>
            <a:r>
              <a:rPr lang="en-US" sz="1800" dirty="0" err="1"/>
              <a:t>miktarları</a:t>
            </a:r>
            <a:r>
              <a:rPr lang="en-US" sz="1800" dirty="0"/>
              <a:t> (1 </a:t>
            </a:r>
            <a:r>
              <a:rPr lang="en-US" sz="1800" dirty="0" err="1"/>
              <a:t>nM</a:t>
            </a:r>
            <a:r>
              <a:rPr lang="en-US" sz="1800" dirty="0"/>
              <a:t>) bile </a:t>
            </a:r>
            <a:r>
              <a:rPr lang="en-US" sz="1800" dirty="0" err="1"/>
              <a:t>belirlenir</a:t>
            </a:r>
            <a:r>
              <a:rPr lang="en-US" sz="1800" dirty="0"/>
              <a:t>.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3477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Amino </a:t>
            </a:r>
            <a:r>
              <a:rPr lang="en-US" dirty="0" err="1" smtClean="0"/>
              <a:t>Asit</a:t>
            </a:r>
            <a:r>
              <a:rPr lang="en-US" dirty="0" smtClean="0"/>
              <a:t> </a:t>
            </a:r>
            <a:r>
              <a:rPr lang="en-US" dirty="0" err="1" smtClean="0"/>
              <a:t>Analizleri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Edman</a:t>
            </a:r>
            <a:r>
              <a:rPr lang="en-US" dirty="0"/>
              <a:t> </a:t>
            </a:r>
            <a:r>
              <a:rPr lang="en-US" dirty="0" err="1"/>
              <a:t>Yöntemi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en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metoddur</a:t>
            </a:r>
            <a:r>
              <a:rPr lang="en-US" dirty="0"/>
              <a:t>. </a:t>
            </a:r>
            <a:r>
              <a:rPr lang="en-US" dirty="0" err="1"/>
              <a:t>Edman</a:t>
            </a:r>
            <a:r>
              <a:rPr lang="en-US" dirty="0"/>
              <a:t> </a:t>
            </a:r>
            <a:r>
              <a:rPr lang="en-US" dirty="0" err="1"/>
              <a:t>reaksiyonuyla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N-terminal </a:t>
            </a:r>
            <a:r>
              <a:rPr lang="en-US" dirty="0" err="1"/>
              <a:t>ucu</a:t>
            </a:r>
            <a:r>
              <a:rPr lang="en-US" dirty="0"/>
              <a:t> </a:t>
            </a:r>
            <a:r>
              <a:rPr lang="en-US" dirty="0" err="1"/>
              <a:t>tanınmaz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reaksiyonun</a:t>
            </a:r>
            <a:r>
              <a:rPr lang="en-US" dirty="0"/>
              <a:t> </a:t>
            </a:r>
            <a:r>
              <a:rPr lang="en-US" dirty="0" err="1"/>
              <a:t>tekrarlanması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polipeptidlerin</a:t>
            </a:r>
            <a:r>
              <a:rPr lang="en-US" dirty="0"/>
              <a:t> amino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sırası</a:t>
            </a:r>
            <a:r>
              <a:rPr lang="en-US" dirty="0"/>
              <a:t> tam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  <a:r>
              <a:rPr lang="en-US" dirty="0" err="1"/>
              <a:t>Fenilizotiyosiyanat</a:t>
            </a:r>
            <a:r>
              <a:rPr lang="en-US" dirty="0"/>
              <a:t> alkali </a:t>
            </a:r>
            <a:r>
              <a:rPr lang="en-US" dirty="0" err="1"/>
              <a:t>ortamda</a:t>
            </a:r>
            <a:r>
              <a:rPr lang="en-US" dirty="0"/>
              <a:t> </a:t>
            </a:r>
            <a:r>
              <a:rPr lang="en-US" dirty="0" err="1"/>
              <a:t>peptidin</a:t>
            </a:r>
            <a:r>
              <a:rPr lang="en-US" dirty="0"/>
              <a:t> N-terminal amino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reaksiyona</a:t>
            </a:r>
            <a:r>
              <a:rPr lang="en-US" dirty="0"/>
              <a:t> </a:t>
            </a:r>
            <a:r>
              <a:rPr lang="en-US" dirty="0" err="1"/>
              <a:t>girerek</a:t>
            </a:r>
            <a:r>
              <a:rPr lang="en-US" dirty="0"/>
              <a:t> N-terminal amino </a:t>
            </a:r>
            <a:r>
              <a:rPr lang="en-US" dirty="0" err="1"/>
              <a:t>asidin</a:t>
            </a:r>
            <a:r>
              <a:rPr lang="en-US" dirty="0"/>
              <a:t> </a:t>
            </a:r>
            <a:r>
              <a:rPr lang="en-US" dirty="0" err="1"/>
              <a:t>fenilizotiyosiyanat</a:t>
            </a:r>
            <a:r>
              <a:rPr lang="en-US" dirty="0"/>
              <a:t> </a:t>
            </a:r>
            <a:r>
              <a:rPr lang="en-US" dirty="0" err="1"/>
              <a:t>türevi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Sanger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dansil</a:t>
            </a:r>
            <a:r>
              <a:rPr lang="en-US" dirty="0"/>
              <a:t> </a:t>
            </a:r>
            <a:r>
              <a:rPr lang="en-US" dirty="0" err="1"/>
              <a:t>klorür</a:t>
            </a:r>
            <a:r>
              <a:rPr lang="en-US" dirty="0"/>
              <a:t> </a:t>
            </a:r>
            <a:r>
              <a:rPr lang="en-US" dirty="0" err="1"/>
              <a:t>yöntemlerinden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polipeptid</a:t>
            </a:r>
            <a:r>
              <a:rPr lang="en-US" dirty="0"/>
              <a:t> </a:t>
            </a:r>
            <a:r>
              <a:rPr lang="en-US" dirty="0" err="1"/>
              <a:t>parçalanmaz</a:t>
            </a:r>
            <a:r>
              <a:rPr lang="en-US" dirty="0"/>
              <a:t>,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amino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eksik</a:t>
            </a:r>
            <a:r>
              <a:rPr lang="en-US" dirty="0"/>
              <a:t> </a:t>
            </a:r>
            <a:r>
              <a:rPr lang="en-US" dirty="0" err="1"/>
              <a:t>polipeptid</a:t>
            </a:r>
            <a:r>
              <a:rPr lang="en-US" dirty="0"/>
              <a:t> </a:t>
            </a:r>
            <a:r>
              <a:rPr lang="en-US" dirty="0" err="1"/>
              <a:t>kalır</a:t>
            </a:r>
            <a:r>
              <a:rPr lang="en-US" dirty="0"/>
              <a:t>.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türev</a:t>
            </a:r>
            <a:r>
              <a:rPr lang="en-US" dirty="0"/>
              <a:t> </a:t>
            </a:r>
            <a:r>
              <a:rPr lang="en-US" dirty="0" err="1"/>
              <a:t>gaz</a:t>
            </a:r>
            <a:r>
              <a:rPr lang="en-US" dirty="0"/>
              <a:t> </a:t>
            </a:r>
            <a:r>
              <a:rPr lang="en-US" dirty="0" err="1"/>
              <a:t>kromotografisi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607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Amino </a:t>
            </a:r>
            <a:r>
              <a:rPr lang="en-US" dirty="0" err="1" smtClean="0"/>
              <a:t>Asit</a:t>
            </a:r>
            <a:r>
              <a:rPr lang="en-US" dirty="0" smtClean="0"/>
              <a:t> </a:t>
            </a:r>
            <a:r>
              <a:rPr lang="en-US" dirty="0" err="1" smtClean="0"/>
              <a:t>Analizleri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839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dirty="0"/>
              <a:t>-terminal amino </a:t>
            </a:r>
            <a:r>
              <a:rPr lang="en-US" dirty="0" err="1"/>
              <a:t>asitlerinin</a:t>
            </a:r>
            <a:r>
              <a:rPr lang="en-US" dirty="0"/>
              <a:t> </a:t>
            </a:r>
            <a:r>
              <a:rPr lang="en-US" dirty="0" err="1"/>
              <a:t>belirlenmesinde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metodlar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Polipeptidin</a:t>
            </a:r>
            <a:r>
              <a:rPr lang="en-US" dirty="0" smtClean="0"/>
              <a:t> </a:t>
            </a:r>
            <a:r>
              <a:rPr lang="en-US" dirty="0"/>
              <a:t>C-terminal </a:t>
            </a:r>
            <a:r>
              <a:rPr lang="en-US" dirty="0" err="1"/>
              <a:t>kalıntılarını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metodlar</a:t>
            </a:r>
            <a:r>
              <a:rPr lang="en-US" dirty="0"/>
              <a:t> N-</a:t>
            </a:r>
            <a:r>
              <a:rPr lang="en-US" dirty="0" err="1"/>
              <a:t>terminali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kullanılanlar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sonuç</a:t>
            </a:r>
            <a:r>
              <a:rPr lang="en-US" dirty="0"/>
              <a:t> </a:t>
            </a:r>
            <a:r>
              <a:rPr lang="en-US" dirty="0" err="1"/>
              <a:t>vermezler</a:t>
            </a:r>
            <a:r>
              <a:rPr lang="en-US" dirty="0"/>
              <a:t>.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amaç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Hidrazinle</a:t>
            </a:r>
            <a:r>
              <a:rPr lang="en-US" dirty="0" smtClean="0"/>
              <a:t> </a:t>
            </a:r>
            <a:r>
              <a:rPr lang="en-US" dirty="0" err="1"/>
              <a:t>parçalanma</a:t>
            </a:r>
            <a:r>
              <a:rPr lang="en-US" dirty="0"/>
              <a:t> (</a:t>
            </a:r>
            <a:r>
              <a:rPr lang="en-US" dirty="0" err="1"/>
              <a:t>Hidrazinoliz</a:t>
            </a:r>
            <a:r>
              <a:rPr lang="en-US" dirty="0"/>
              <a:t>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Bu </a:t>
            </a:r>
            <a:r>
              <a:rPr lang="en-US" dirty="0" err="1"/>
              <a:t>reaksiyon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hidrazin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C </a:t>
            </a:r>
            <a:r>
              <a:rPr lang="en-US" dirty="0" err="1"/>
              <a:t>terminalindeki</a:t>
            </a:r>
            <a:r>
              <a:rPr lang="en-US" dirty="0"/>
              <a:t> </a:t>
            </a:r>
            <a:r>
              <a:rPr lang="en-US" dirty="0" err="1"/>
              <a:t>aminoasitler</a:t>
            </a:r>
            <a:r>
              <a:rPr lang="en-US" dirty="0"/>
              <a:t> </a:t>
            </a:r>
            <a:r>
              <a:rPr lang="en-US" dirty="0" err="1"/>
              <a:t>ayrılır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Karboksi</a:t>
            </a:r>
            <a:r>
              <a:rPr lang="en-US" dirty="0" smtClean="0"/>
              <a:t> </a:t>
            </a:r>
            <a:r>
              <a:rPr lang="en-US" dirty="0" err="1"/>
              <a:t>peptidazla</a:t>
            </a:r>
            <a:r>
              <a:rPr lang="en-US" dirty="0"/>
              <a:t> </a:t>
            </a:r>
            <a:r>
              <a:rPr lang="en-US" dirty="0" err="1"/>
              <a:t>parçalanma</a:t>
            </a:r>
            <a:r>
              <a:rPr lang="en-US" dirty="0"/>
              <a:t> Protein </a:t>
            </a:r>
            <a:r>
              <a:rPr lang="en-US" dirty="0" err="1"/>
              <a:t>parçalayıcı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karboksipeptidaz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proteindeki</a:t>
            </a:r>
            <a:r>
              <a:rPr lang="en-US" dirty="0"/>
              <a:t> en son </a:t>
            </a:r>
            <a:r>
              <a:rPr lang="en-US" dirty="0" err="1"/>
              <a:t>peptid</a:t>
            </a:r>
            <a:r>
              <a:rPr lang="en-US" dirty="0"/>
              <a:t> </a:t>
            </a:r>
            <a:r>
              <a:rPr lang="en-US" dirty="0" err="1"/>
              <a:t>bağına</a:t>
            </a:r>
            <a:r>
              <a:rPr lang="en-US" dirty="0"/>
              <a:t> (C-terminal) </a:t>
            </a:r>
            <a:r>
              <a:rPr lang="en-US" dirty="0" err="1"/>
              <a:t>etki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C-terminal amino </a:t>
            </a:r>
            <a:r>
              <a:rPr lang="en-US" dirty="0" err="1"/>
              <a:t>asidinin</a:t>
            </a:r>
            <a:r>
              <a:rPr lang="en-US" dirty="0"/>
              <a:t> </a:t>
            </a:r>
            <a:r>
              <a:rPr lang="en-US" dirty="0" err="1"/>
              <a:t>koparılmasını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.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amino </a:t>
            </a:r>
            <a:r>
              <a:rPr lang="en-US" dirty="0" err="1"/>
              <a:t>asit</a:t>
            </a:r>
            <a:r>
              <a:rPr lang="en-US" dirty="0"/>
              <a:t>, amino </a:t>
            </a:r>
            <a:r>
              <a:rPr lang="en-US" dirty="0" err="1"/>
              <a:t>asitlere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reaksiyonlarla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Bu </a:t>
            </a:r>
            <a:r>
              <a:rPr lang="en-US" dirty="0" err="1"/>
              <a:t>işleme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edilerek</a:t>
            </a:r>
            <a:r>
              <a:rPr lang="en-US" dirty="0"/>
              <a:t> her </a:t>
            </a:r>
            <a:r>
              <a:rPr lang="en-US" dirty="0" err="1"/>
              <a:t>defasında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C-terminal amino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belirlenebilir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723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601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AMİNO ASİT ANALİZLERİ</vt:lpstr>
      <vt:lpstr>Amino Asitler</vt:lpstr>
      <vt:lpstr>Amino Asit Analizleri</vt:lpstr>
      <vt:lpstr>Amino Asit Analizleri</vt:lpstr>
      <vt:lpstr>Amino Asit Analizleri</vt:lpstr>
      <vt:lpstr>Amino Asit Analizleri</vt:lpstr>
      <vt:lpstr>Amino Asit Analizleri</vt:lpstr>
      <vt:lpstr>Amino Asit Analizleri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28</cp:revision>
  <dcterms:created xsi:type="dcterms:W3CDTF">2018-05-08T12:08:33Z</dcterms:created>
  <dcterms:modified xsi:type="dcterms:W3CDTF">2018-07-04T13:42:18Z</dcterms:modified>
</cp:coreProperties>
</file>