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73" r:id="rId3"/>
    <p:sldId id="274" r:id="rId4"/>
    <p:sldId id="275" r:id="rId5"/>
    <p:sldId id="276" r:id="rId6"/>
    <p:sldId id="277" r:id="rId7"/>
    <p:sldId id="278" r:id="rId8"/>
    <p:sldId id="279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36" y="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349E3-9EC4-4509-8034-E49D70A9DD85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F1DC6-C219-4A29-AB9A-E9D1C14F3E7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1523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FA74AB-A885-4849-83FF-50C6A5BC30B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626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3DFC4A-BA5E-42A3-9735-AF3E9CDB27E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620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427964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884183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45578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328155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473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44740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FB93F9-B3B1-42F7-A6DE-E27853878B7A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541808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7267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smtClean="0"/>
          </a:p>
        </p:txBody>
      </p:sp>
      <p:sp>
        <p:nvSpPr>
          <p:cNvPr id="267268" name="3 Slayt Numarası Yer Tutucusu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322E36-8946-48D0-A6CA-C53076EB55F6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42856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D185EA-9438-4490-B284-5E1748F33385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B42C5-CF81-4A39-9E32-72818504DE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14.8.2017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2000" dirty="0" smtClean="0"/>
              <a:t/>
            </a:r>
            <a:br>
              <a:rPr lang="tr-TR" sz="20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b="1" dirty="0" smtClean="0"/>
              <a:t>BSÖ 201      (2 2) 3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i="1" dirty="0" smtClean="0">
                <a:solidFill>
                  <a:srgbClr val="FF0000"/>
                </a:solidFill>
                <a:latin typeface="Arial Rounded MT Bold" pitchFamily="34" charset="0"/>
              </a:rPr>
              <a:t>EGZERSİZ FİZYOLOJİSİ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>
              <a:solidFill>
                <a:srgbClr val="FF0000"/>
              </a:solidFill>
            </a:endParaRPr>
          </a:p>
        </p:txBody>
      </p:sp>
      <p:sp>
        <p:nvSpPr>
          <p:cNvPr id="3075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4071958"/>
          </a:xfrm>
        </p:spPr>
        <p:txBody>
          <a:bodyPr>
            <a:normAutofit/>
          </a:bodyPr>
          <a:lstStyle/>
          <a:p>
            <a:pPr eaLnBrk="1" hangingPunct="1"/>
            <a:endParaRPr lang="tr-TR" dirty="0" smtClean="0"/>
          </a:p>
          <a:p>
            <a:pPr eaLnBrk="1" hangingPunct="1"/>
            <a:endParaRPr lang="tr-TR" dirty="0" smtClean="0"/>
          </a:p>
          <a:p>
            <a:pPr eaLnBrk="1" hangingPunct="1"/>
            <a:endParaRPr lang="tr-TR" sz="2800" dirty="0" smtClean="0"/>
          </a:p>
          <a:p>
            <a:pPr eaLnBrk="1" hangingPunct="1"/>
            <a:r>
              <a:rPr lang="tr-TR" sz="2800" b="1" dirty="0" smtClean="0"/>
              <a:t>Ankara Üniversitesi</a:t>
            </a:r>
          </a:p>
          <a:p>
            <a:pPr eaLnBrk="1" hangingPunct="1"/>
            <a:r>
              <a:rPr lang="tr-TR" sz="2800" b="1" dirty="0" smtClean="0"/>
              <a:t>Spor Bilimleri Fakültesi</a:t>
            </a:r>
          </a:p>
          <a:p>
            <a:pPr eaLnBrk="1" hangingPunct="1"/>
            <a:r>
              <a:rPr lang="tr-TR" sz="2800" b="1" dirty="0" smtClean="0"/>
              <a:t>Beden Eğitimi ve Spor </a:t>
            </a:r>
          </a:p>
          <a:p>
            <a:pPr eaLnBrk="1" hangingPunct="1"/>
            <a:r>
              <a:rPr lang="tr-TR" sz="2800" b="1" dirty="0" smtClean="0"/>
              <a:t>Öğretmenliği Bölümü</a:t>
            </a:r>
          </a:p>
          <a:p>
            <a:pPr eaLnBrk="1" hangingPunct="1"/>
            <a:endParaRPr lang="tr-TR" sz="2800" dirty="0" smtClean="0"/>
          </a:p>
        </p:txBody>
      </p:sp>
      <p:pic>
        <p:nvPicPr>
          <p:cNvPr id="3076" name="Picture 4" descr="Ace_24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4" descr="Ace_246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" y="2057400"/>
            <a:ext cx="274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47" descr="02-06-007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86116" y="2143116"/>
            <a:ext cx="257175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6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E2F5ED8-0D93-4633-8F46-0EBC80947D08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3080" name="7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33E776-EC7B-4B54-A980-7D797993962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81" name="8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>
                <a:solidFill>
                  <a:srgbClr val="FF0000"/>
                </a:solidFill>
              </a:rPr>
              <a:t>Düzenli aerobik egzersize k</a:t>
            </a:r>
            <a:r>
              <a:rPr lang="en-US" sz="3600" b="1" dirty="0" err="1" smtClean="0">
                <a:solidFill>
                  <a:srgbClr val="FF0000"/>
                </a:solidFill>
              </a:rPr>
              <a:t>ardi</a:t>
            </a:r>
            <a:r>
              <a:rPr lang="tr-TR" sz="3600" b="1" dirty="0" smtClean="0">
                <a:solidFill>
                  <a:srgbClr val="FF0000"/>
                </a:solidFill>
              </a:rPr>
              <a:t>y</a:t>
            </a:r>
            <a:r>
              <a:rPr lang="en-US" sz="36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3600" b="1" dirty="0" err="1" smtClean="0">
                <a:solidFill>
                  <a:srgbClr val="FF0000"/>
                </a:solidFill>
              </a:rPr>
              <a:t>uva</a:t>
            </a:r>
            <a:r>
              <a:rPr lang="en-US" sz="3600" b="1" dirty="0" smtClean="0">
                <a:solidFill>
                  <a:srgbClr val="FF0000"/>
                </a:solidFill>
              </a:rPr>
              <a:t>r</a:t>
            </a:r>
            <a:r>
              <a:rPr lang="tr-TR" sz="3600" b="1" dirty="0" smtClean="0">
                <a:solidFill>
                  <a:srgbClr val="FF0000"/>
                </a:solidFill>
              </a:rPr>
              <a:t> uyumlar 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 smtClean="0"/>
              <a:t>DKA’da</a:t>
            </a:r>
            <a:r>
              <a:rPr lang="tr-TR" b="1" dirty="0" smtClean="0"/>
              <a:t> Azalma</a:t>
            </a:r>
          </a:p>
          <a:p>
            <a:pPr>
              <a:buNone/>
            </a:pPr>
            <a:endParaRPr lang="en-US" b="1" dirty="0" smtClean="0"/>
          </a:p>
          <a:p>
            <a:pPr lvl="1" algn="just" eaLnBrk="1" hangingPunct="1">
              <a:lnSpc>
                <a:spcPct val="90000"/>
              </a:lnSpc>
            </a:pPr>
            <a:r>
              <a:rPr lang="tr-TR" sz="2400" b="1" dirty="0" smtClean="0">
                <a:solidFill>
                  <a:srgbClr val="0070C0"/>
                </a:solidFill>
              </a:rPr>
              <a:t>Sürekli olarak yapılan egzersiz ile </a:t>
            </a:r>
          </a:p>
          <a:p>
            <a:pPr lvl="1" algn="just" eaLnBrk="1" hangingPunct="1">
              <a:lnSpc>
                <a:spcPct val="90000"/>
              </a:lnSpc>
              <a:buNone/>
            </a:pPr>
            <a:r>
              <a:rPr lang="tr-TR" sz="2400" b="1" dirty="0" smtClean="0">
                <a:solidFill>
                  <a:srgbClr val="0070C0"/>
                </a:solidFill>
              </a:rPr>
              <a:t>(en  az üç ay düzenli aerobik çalışma),</a:t>
            </a:r>
          </a:p>
          <a:p>
            <a:pPr lvl="1" algn="just" eaLnBrk="1" hangingPunct="1">
              <a:lnSpc>
                <a:spcPct val="90000"/>
              </a:lnSpc>
              <a:buNone/>
            </a:pPr>
            <a:r>
              <a:rPr lang="tr-TR" sz="2400" b="1" dirty="0" err="1" smtClean="0">
                <a:solidFill>
                  <a:srgbClr val="0070C0"/>
                </a:solidFill>
              </a:rPr>
              <a:t>ventriküllerin</a:t>
            </a:r>
            <a:r>
              <a:rPr lang="tr-TR" sz="2400" b="1" dirty="0" smtClean="0">
                <a:solidFill>
                  <a:srgbClr val="0070C0"/>
                </a:solidFill>
              </a:rPr>
              <a:t> iç çeperleri gelişerek </a:t>
            </a:r>
          </a:p>
          <a:p>
            <a:pPr lvl="1" algn="just" eaLnBrk="1" hangingPunct="1">
              <a:lnSpc>
                <a:spcPct val="90000"/>
              </a:lnSpc>
              <a:buNone/>
            </a:pPr>
            <a:r>
              <a:rPr lang="tr-TR" sz="2400" b="1" dirty="0" smtClean="0">
                <a:solidFill>
                  <a:srgbClr val="0070C0"/>
                </a:solidFill>
              </a:rPr>
              <a:t>Onların daha fazla kan tutmalarına  imkan sağlar;</a:t>
            </a:r>
          </a:p>
          <a:p>
            <a:pPr lvl="1" eaLnBrk="1" hangingPunct="1">
              <a:lnSpc>
                <a:spcPct val="90000"/>
              </a:lnSpc>
              <a:buNone/>
            </a:pPr>
            <a:r>
              <a:rPr lang="en-US" sz="2400" dirty="0" smtClean="0"/>
              <a:t> </a:t>
            </a:r>
            <a:endParaRPr lang="tr-TR" sz="2400" b="1" dirty="0" smtClean="0"/>
          </a:p>
          <a:p>
            <a:pPr marL="342900" lvl="1" indent="-342900">
              <a:buFontTx/>
              <a:buChar char="-"/>
            </a:pPr>
            <a:r>
              <a:rPr lang="tr-TR" sz="2400" b="1" dirty="0" smtClean="0">
                <a:solidFill>
                  <a:srgbClr val="00B050"/>
                </a:solidFill>
                <a:latin typeface="+mn-lt"/>
              </a:rPr>
              <a:t>Artan SV nedeni ile daha düşük bir KA ile aynı kardiyak </a:t>
            </a:r>
            <a:r>
              <a:rPr lang="tr-TR" sz="2400" b="1" dirty="0" err="1" smtClean="0">
                <a:solidFill>
                  <a:srgbClr val="00B050"/>
                </a:solidFill>
                <a:latin typeface="+mn-lt"/>
              </a:rPr>
              <a:t>output</a:t>
            </a:r>
            <a:r>
              <a:rPr lang="tr-TR" sz="2400" b="1" dirty="0" smtClean="0">
                <a:solidFill>
                  <a:srgbClr val="00B050"/>
                </a:solidFill>
                <a:latin typeface="+mn-lt"/>
              </a:rPr>
              <a:t> korunabilir;</a:t>
            </a:r>
            <a:endParaRPr lang="tr-TR" sz="2400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161616-6D4A-4D83-9F20-7D637F44367F}" type="datetime1">
              <a:rPr lang="tr-TR" smtClean="0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Prof. Dr. Fehmi TUNCEL</a:t>
            </a:r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379E65-C342-4C5A-BD3D-D96719834E4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8" name="Picture 5" descr="02-03-033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929322" y="1500174"/>
            <a:ext cx="2895600" cy="23622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FF0000"/>
                </a:solidFill>
              </a:rPr>
              <a:t>Düzenli aerobik egzersize k</a:t>
            </a:r>
            <a:r>
              <a:rPr lang="en-US" sz="3200" b="1" dirty="0" err="1" smtClean="0">
                <a:solidFill>
                  <a:srgbClr val="FF0000"/>
                </a:solidFill>
              </a:rPr>
              <a:t>ardi</a:t>
            </a:r>
            <a:r>
              <a:rPr lang="tr-TR" sz="3200" b="1" dirty="0" smtClean="0">
                <a:solidFill>
                  <a:srgbClr val="FF0000"/>
                </a:solidFill>
              </a:rPr>
              <a:t>y</a:t>
            </a:r>
            <a:r>
              <a:rPr lang="en-US" sz="32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3200" b="1" dirty="0" err="1" smtClean="0">
                <a:solidFill>
                  <a:srgbClr val="FF0000"/>
                </a:solidFill>
              </a:rPr>
              <a:t>uva</a:t>
            </a:r>
            <a:r>
              <a:rPr lang="en-US" sz="3200" b="1" dirty="0" smtClean="0">
                <a:solidFill>
                  <a:srgbClr val="FF0000"/>
                </a:solidFill>
              </a:rPr>
              <a:t>r</a:t>
            </a:r>
            <a:r>
              <a:rPr lang="tr-TR" sz="3200" b="1" dirty="0" smtClean="0">
                <a:solidFill>
                  <a:srgbClr val="FF0000"/>
                </a:solidFill>
              </a:rPr>
              <a:t> uyumlar </a:t>
            </a:r>
            <a:endParaRPr lang="en-US" sz="3200" b="1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4876800" cy="43418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b="1" dirty="0" err="1" smtClean="0"/>
              <a:t>Relatif</a:t>
            </a:r>
            <a:r>
              <a:rPr lang="tr-TR" sz="2800" b="1" dirty="0" smtClean="0"/>
              <a:t> çalışma kalp atımında düşme</a:t>
            </a:r>
            <a:endParaRPr lang="en-US" sz="2800" b="1" dirty="0" smtClean="0"/>
          </a:p>
          <a:p>
            <a:pPr lvl="1" eaLnBrk="1" hangingPunct="1">
              <a:lnSpc>
                <a:spcPct val="90000"/>
              </a:lnSpc>
            </a:pPr>
            <a:r>
              <a:rPr lang="tr-TR" sz="2000" b="1" dirty="0" smtClean="0">
                <a:solidFill>
                  <a:srgbClr val="0070C0"/>
                </a:solidFill>
              </a:rPr>
              <a:t>Belli şiddette uygulanan bir egzersiz belli oranda oksijen gerektirdiği için, </a:t>
            </a:r>
            <a:r>
              <a:rPr lang="tr-TR" sz="2000" b="1" dirty="0" err="1" smtClean="0">
                <a:solidFill>
                  <a:srgbClr val="0070C0"/>
                </a:solidFill>
              </a:rPr>
              <a:t>SV’de</a:t>
            </a:r>
            <a:r>
              <a:rPr lang="tr-TR" sz="2000" b="1" dirty="0" smtClean="0">
                <a:solidFill>
                  <a:srgbClr val="0070C0"/>
                </a:solidFill>
              </a:rPr>
              <a:t> ortaya çıkan artış nedeni ile herhangi bir şiddetteki egzersizde KA daha düşük olacaktır. 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tr-TR" sz="2000" b="1" dirty="0" smtClean="0">
                <a:solidFill>
                  <a:srgbClr val="C00000"/>
                </a:solidFill>
              </a:rPr>
              <a:t>Antrenmanlı bir kimse, fiziksel antrenman öncesi </a:t>
            </a:r>
            <a:r>
              <a:rPr lang="tr-TR" sz="2000" b="1" dirty="0" err="1" smtClean="0">
                <a:solidFill>
                  <a:srgbClr val="C00000"/>
                </a:solidFill>
              </a:rPr>
              <a:t>KA’na</a:t>
            </a:r>
            <a:r>
              <a:rPr lang="tr-TR" sz="2000" b="1" dirty="0" smtClean="0">
                <a:solidFill>
                  <a:srgbClr val="C00000"/>
                </a:solidFill>
              </a:rPr>
              <a:t> ulaşmak için daha yoğun ve şiddetli bir yüklenme  yapmak zorunda kalacaktır. </a:t>
            </a:r>
            <a:endParaRPr lang="en-US" sz="2000" b="1" dirty="0" smtClean="0">
              <a:solidFill>
                <a:srgbClr val="C00000"/>
              </a:solidFill>
            </a:endParaRPr>
          </a:p>
        </p:txBody>
      </p:sp>
      <p:pic>
        <p:nvPicPr>
          <p:cNvPr id="5126" name="Picture 5" descr="02-03-000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715000" y="2743200"/>
            <a:ext cx="3200400" cy="2438400"/>
          </a:xfrm>
          <a:noFill/>
        </p:spPr>
      </p:pic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FF0000"/>
                </a:solidFill>
              </a:rPr>
              <a:t>Düzenli aerobik egzersize k</a:t>
            </a:r>
            <a:r>
              <a:rPr lang="en-US" sz="3200" b="1" dirty="0" err="1" smtClean="0">
                <a:solidFill>
                  <a:srgbClr val="FF0000"/>
                </a:solidFill>
              </a:rPr>
              <a:t>ardi</a:t>
            </a:r>
            <a:r>
              <a:rPr lang="tr-TR" sz="3200" b="1" dirty="0" smtClean="0">
                <a:solidFill>
                  <a:srgbClr val="FF0000"/>
                </a:solidFill>
              </a:rPr>
              <a:t>y</a:t>
            </a:r>
            <a:r>
              <a:rPr lang="en-US" sz="32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3200" b="1" dirty="0" err="1" smtClean="0">
                <a:solidFill>
                  <a:srgbClr val="FF0000"/>
                </a:solidFill>
              </a:rPr>
              <a:t>uva</a:t>
            </a:r>
            <a:r>
              <a:rPr lang="en-US" sz="3200" b="1" dirty="0" smtClean="0">
                <a:solidFill>
                  <a:srgbClr val="FF0000"/>
                </a:solidFill>
              </a:rPr>
              <a:t>r</a:t>
            </a:r>
            <a:r>
              <a:rPr lang="tr-TR" sz="3200" b="1" dirty="0" smtClean="0">
                <a:solidFill>
                  <a:srgbClr val="FF0000"/>
                </a:solidFill>
              </a:rPr>
              <a:t> uyumlar </a:t>
            </a:r>
            <a:endParaRPr lang="en-US" sz="3200" b="1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4876800" cy="4341813"/>
          </a:xfrm>
        </p:spPr>
        <p:txBody>
          <a:bodyPr/>
          <a:lstStyle/>
          <a:p>
            <a:pPr eaLnBrk="1" hangingPunct="1"/>
            <a:r>
              <a:rPr lang="tr-TR" b="1" dirty="0" err="1" smtClean="0"/>
              <a:t>SV’ün</a:t>
            </a:r>
            <a:r>
              <a:rPr lang="tr-TR" b="1" dirty="0" smtClean="0"/>
              <a:t> artışı ile MaksVO2’da artış</a:t>
            </a:r>
          </a:p>
          <a:p>
            <a:pPr eaLnBrk="1" hangingPunct="1">
              <a:buNone/>
            </a:pPr>
            <a:endParaRPr lang="tr-TR" b="1" dirty="0" smtClean="0"/>
          </a:p>
          <a:p>
            <a:pPr lvl="0" algn="ctr"/>
            <a:r>
              <a:rPr lang="tr-TR" sz="2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MaksVO2 (aerobik kapasite), yoğun egzersiz sırasında oksijeni alma, taşıma ve kullanmaya ilişkin toplam kapasitedir. </a:t>
            </a:r>
          </a:p>
          <a:p>
            <a:pPr eaLnBrk="1" hangingPunct="1">
              <a:buNone/>
            </a:pPr>
            <a:endParaRPr lang="en-US" sz="2000" dirty="0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>
          <a:xfrm>
            <a:off x="5867399" y="1827213"/>
            <a:ext cx="2816225" cy="411480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9" name="Picture 5" descr="02-03-00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785926"/>
            <a:ext cx="335280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FF0000"/>
                </a:solidFill>
              </a:rPr>
              <a:t>Düzenli aerobik egzersize k</a:t>
            </a:r>
            <a:r>
              <a:rPr lang="en-US" sz="3200" b="1" dirty="0" err="1" smtClean="0">
                <a:solidFill>
                  <a:srgbClr val="FF0000"/>
                </a:solidFill>
              </a:rPr>
              <a:t>ardi</a:t>
            </a:r>
            <a:r>
              <a:rPr lang="tr-TR" sz="3200" b="1" dirty="0" smtClean="0">
                <a:solidFill>
                  <a:srgbClr val="FF0000"/>
                </a:solidFill>
              </a:rPr>
              <a:t>y</a:t>
            </a:r>
            <a:r>
              <a:rPr lang="en-US" sz="32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3200" b="1" dirty="0" err="1" smtClean="0">
                <a:solidFill>
                  <a:srgbClr val="FF0000"/>
                </a:solidFill>
              </a:rPr>
              <a:t>uva</a:t>
            </a:r>
            <a:r>
              <a:rPr lang="en-US" sz="3200" b="1" dirty="0" smtClean="0">
                <a:solidFill>
                  <a:srgbClr val="FF0000"/>
                </a:solidFill>
              </a:rPr>
              <a:t>r</a:t>
            </a:r>
            <a:r>
              <a:rPr lang="tr-TR" sz="3200" b="1" dirty="0" smtClean="0">
                <a:solidFill>
                  <a:srgbClr val="FF0000"/>
                </a:solidFill>
              </a:rPr>
              <a:t> uyumlar </a:t>
            </a:r>
            <a:endParaRPr lang="en-US" sz="3200" b="1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4876800" cy="4341813"/>
          </a:xfrm>
        </p:spPr>
        <p:txBody>
          <a:bodyPr/>
          <a:lstStyle/>
          <a:p>
            <a:pPr eaLnBrk="1" hangingPunct="1"/>
            <a:r>
              <a:rPr lang="tr-TR" b="1" dirty="0" err="1" smtClean="0"/>
              <a:t>SV’ün</a:t>
            </a:r>
            <a:r>
              <a:rPr lang="tr-TR" b="1" dirty="0" smtClean="0"/>
              <a:t> artışı ile MaksVO2’da artış</a:t>
            </a:r>
          </a:p>
          <a:p>
            <a:pPr lvl="0"/>
            <a:r>
              <a:rPr lang="tr-TR" sz="2400" b="1" dirty="0" smtClean="0">
                <a:solidFill>
                  <a:srgbClr val="0070C0"/>
                </a:solidFill>
              </a:rPr>
              <a:t>M</a:t>
            </a:r>
            <a:r>
              <a:rPr lang="en-US" sz="2400" b="1" dirty="0" smtClean="0">
                <a:solidFill>
                  <a:srgbClr val="0070C0"/>
                </a:solidFill>
              </a:rPr>
              <a:t>a</a:t>
            </a:r>
            <a:r>
              <a:rPr lang="tr-TR" sz="2400" b="1" dirty="0" err="1" smtClean="0">
                <a:solidFill>
                  <a:srgbClr val="0070C0"/>
                </a:solidFill>
              </a:rPr>
              <a:t>ks</a:t>
            </a:r>
            <a:r>
              <a:rPr lang="en-US" sz="2400" b="1" dirty="0" smtClean="0">
                <a:solidFill>
                  <a:srgbClr val="0070C0"/>
                </a:solidFill>
              </a:rPr>
              <a:t>VO</a:t>
            </a:r>
            <a:r>
              <a:rPr lang="en-US" sz="2400" b="1" baseline="-25000" dirty="0" smtClean="0">
                <a:solidFill>
                  <a:srgbClr val="0070C0"/>
                </a:solidFill>
              </a:rPr>
              <a:t>2</a:t>
            </a:r>
            <a:r>
              <a:rPr lang="tr-TR" sz="2400" b="1" baseline="-25000" dirty="0" smtClean="0">
                <a:solidFill>
                  <a:srgbClr val="0070C0"/>
                </a:solidFill>
              </a:rPr>
              <a:t> </a:t>
            </a:r>
            <a:r>
              <a:rPr lang="tr-TR" sz="2400" b="1" dirty="0" smtClean="0">
                <a:solidFill>
                  <a:srgbClr val="0070C0"/>
                </a:solidFill>
              </a:rPr>
              <a:t>iki faktöre bağlıdır </a:t>
            </a:r>
            <a:r>
              <a:rPr lang="en-US" sz="2400" b="1" dirty="0" smtClean="0">
                <a:solidFill>
                  <a:srgbClr val="0070C0"/>
                </a:solidFill>
              </a:rPr>
              <a:t>:</a:t>
            </a:r>
            <a:endParaRPr lang="tr-TR" sz="2400" b="1" dirty="0" smtClean="0">
              <a:solidFill>
                <a:srgbClr val="0070C0"/>
              </a:solidFill>
            </a:endParaRPr>
          </a:p>
          <a:p>
            <a:pPr lvl="0">
              <a:buNone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lvl="2" eaLnBrk="1" hangingPunct="1"/>
            <a:r>
              <a:rPr lang="tr-TR" b="1" dirty="0" smtClean="0">
                <a:solidFill>
                  <a:srgbClr val="0070C0"/>
                </a:solidFill>
              </a:rPr>
              <a:t>Kan ile çalışan kasa oksijen taşınması </a:t>
            </a:r>
            <a:r>
              <a:rPr lang="en-US" b="1" dirty="0" smtClean="0">
                <a:solidFill>
                  <a:srgbClr val="0070C0"/>
                </a:solidFill>
              </a:rPr>
              <a:t>(</a:t>
            </a:r>
            <a:r>
              <a:rPr lang="tr-TR" b="1" dirty="0" smtClean="0">
                <a:solidFill>
                  <a:srgbClr val="0070C0"/>
                </a:solidFill>
              </a:rPr>
              <a:t>k</a:t>
            </a:r>
            <a:r>
              <a:rPr lang="en-US" b="1" dirty="0" err="1" smtClean="0">
                <a:solidFill>
                  <a:srgbClr val="0070C0"/>
                </a:solidFill>
              </a:rPr>
              <a:t>ardi</a:t>
            </a:r>
            <a:r>
              <a:rPr lang="tr-TR" b="1" dirty="0" smtClean="0">
                <a:solidFill>
                  <a:srgbClr val="0070C0"/>
                </a:solidFill>
              </a:rPr>
              <a:t>y</a:t>
            </a:r>
            <a:r>
              <a:rPr lang="en-US" b="1" dirty="0" smtClean="0">
                <a:solidFill>
                  <a:srgbClr val="0070C0"/>
                </a:solidFill>
              </a:rPr>
              <a:t>a</a:t>
            </a:r>
            <a:r>
              <a:rPr lang="tr-TR" b="1" dirty="0" smtClean="0">
                <a:solidFill>
                  <a:srgbClr val="0070C0"/>
                </a:solidFill>
              </a:rPr>
              <a:t>k</a:t>
            </a:r>
            <a:r>
              <a:rPr lang="en-US" b="1" dirty="0" smtClean="0">
                <a:solidFill>
                  <a:srgbClr val="0070C0"/>
                </a:solidFill>
              </a:rPr>
              <a:t> output)</a:t>
            </a:r>
            <a:endParaRPr lang="en-US" b="1" dirty="0" smtClean="0"/>
          </a:p>
          <a:p>
            <a:pPr lvl="2" eaLnBrk="1" hangingPunct="1"/>
            <a:r>
              <a:rPr lang="tr-TR" b="1" dirty="0" err="1" smtClean="0">
                <a:solidFill>
                  <a:srgbClr val="00B050"/>
                </a:solidFill>
              </a:rPr>
              <a:t>Kapillerden</a:t>
            </a:r>
            <a:r>
              <a:rPr lang="tr-TR" b="1" dirty="0" smtClean="0">
                <a:solidFill>
                  <a:srgbClr val="00B050"/>
                </a:solidFill>
              </a:rPr>
              <a:t> oksijen alma ve bunu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i="1" dirty="0" err="1" smtClean="0">
                <a:solidFill>
                  <a:srgbClr val="00B050"/>
                </a:solidFill>
              </a:rPr>
              <a:t>mito</a:t>
            </a:r>
            <a:r>
              <a:rPr lang="tr-TR" b="1" i="1" dirty="0" smtClean="0">
                <a:solidFill>
                  <a:srgbClr val="00B050"/>
                </a:solidFill>
              </a:rPr>
              <a:t>k</a:t>
            </a:r>
            <a:r>
              <a:rPr lang="en-US" b="1" i="1" dirty="0" err="1" smtClean="0">
                <a:solidFill>
                  <a:srgbClr val="00B050"/>
                </a:solidFill>
              </a:rPr>
              <a:t>ondria</a:t>
            </a:r>
            <a:r>
              <a:rPr lang="tr-TR" b="1" dirty="0" smtClean="0">
                <a:solidFill>
                  <a:srgbClr val="00B050"/>
                </a:solidFill>
              </a:rPr>
              <a:t>’da kullanma yeteneği</a:t>
            </a:r>
            <a:endParaRPr lang="en-US" b="1" dirty="0" smtClean="0">
              <a:solidFill>
                <a:srgbClr val="00B050"/>
              </a:solidFill>
            </a:endParaRPr>
          </a:p>
          <a:p>
            <a:pPr eaLnBrk="1" hangingPunct="1"/>
            <a:endParaRPr lang="en-US" sz="2000" dirty="0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half" idx="2"/>
          </p:nvPr>
        </p:nvSpPr>
        <p:spPr>
          <a:xfrm>
            <a:off x="5867399" y="1827213"/>
            <a:ext cx="2816225" cy="4114800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9" name="Picture 5" descr="02-03-00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1714488"/>
            <a:ext cx="3333750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1625"/>
            <a:ext cx="7921625" cy="1143000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FF0000"/>
                </a:solidFill>
              </a:rPr>
              <a:t>Düzenli aerobik egzersize k</a:t>
            </a:r>
            <a:r>
              <a:rPr lang="en-US" sz="3200" b="1" dirty="0" err="1" smtClean="0">
                <a:solidFill>
                  <a:srgbClr val="FF0000"/>
                </a:solidFill>
              </a:rPr>
              <a:t>ardi</a:t>
            </a:r>
            <a:r>
              <a:rPr lang="tr-TR" sz="3200" b="1" dirty="0" smtClean="0">
                <a:solidFill>
                  <a:srgbClr val="FF0000"/>
                </a:solidFill>
              </a:rPr>
              <a:t>y</a:t>
            </a:r>
            <a:r>
              <a:rPr lang="en-US" sz="32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3200" b="1" dirty="0" err="1" smtClean="0">
                <a:solidFill>
                  <a:srgbClr val="FF0000"/>
                </a:solidFill>
              </a:rPr>
              <a:t>uva</a:t>
            </a:r>
            <a:r>
              <a:rPr lang="en-US" sz="3200" b="1" dirty="0" smtClean="0">
                <a:solidFill>
                  <a:srgbClr val="FF0000"/>
                </a:solidFill>
              </a:rPr>
              <a:t>r</a:t>
            </a:r>
            <a:r>
              <a:rPr lang="tr-TR" sz="3200" b="1" dirty="0" smtClean="0">
                <a:solidFill>
                  <a:srgbClr val="FF0000"/>
                </a:solidFill>
              </a:rPr>
              <a:t> uyumlar </a:t>
            </a:r>
            <a:endParaRPr lang="en-US" sz="3200" b="1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600200"/>
            <a:ext cx="4876800" cy="4341813"/>
          </a:xfrm>
        </p:spPr>
        <p:txBody>
          <a:bodyPr/>
          <a:lstStyle/>
          <a:p>
            <a:r>
              <a:rPr lang="tr-TR" sz="2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tr-TR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Artan oksijen kullanımı  :</a:t>
            </a:r>
          </a:p>
          <a:p>
            <a:pPr>
              <a:buFontTx/>
              <a:buChar char="-"/>
            </a:pPr>
            <a:endParaRPr lang="tr-TR" sz="2000" b="1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tr-TR" sz="2000" b="1" dirty="0" smtClean="0">
                <a:solidFill>
                  <a:srgbClr val="00B050"/>
                </a:solidFill>
              </a:rPr>
              <a:t>A</a:t>
            </a:r>
            <a:r>
              <a:rPr lang="tr-TR" sz="2000" b="1" dirty="0" smtClean="0">
                <a:solidFill>
                  <a:srgbClr val="00B050"/>
                </a:solidFill>
                <a:latin typeface="+mn-lt"/>
                <a:ea typeface="+mn-ea"/>
                <a:cs typeface="+mn-cs"/>
              </a:rPr>
              <a:t>rtan şiddetteki yüklenmelerde “aerobik” kalabilmekle ilgilidir; </a:t>
            </a:r>
          </a:p>
          <a:p>
            <a:pPr>
              <a:buFontTx/>
              <a:buChar char="-"/>
            </a:pPr>
            <a:endParaRPr lang="tr-TR" sz="2000" b="1" dirty="0" smtClean="0">
              <a:solidFill>
                <a:srgbClr val="FFFF00"/>
              </a:solidFill>
            </a:endParaRPr>
          </a:p>
          <a:p>
            <a:pPr>
              <a:buFontTx/>
              <a:buChar char="-"/>
            </a:pPr>
            <a:r>
              <a:rPr lang="tr-TR" sz="2000" b="1" dirty="0" smtClean="0">
                <a:solidFill>
                  <a:srgbClr val="FFFF00"/>
                </a:solidFill>
              </a:rPr>
              <a:t>A</a:t>
            </a:r>
            <a:r>
              <a:rPr lang="tr-TR" sz="2000" b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rtan </a:t>
            </a:r>
            <a:r>
              <a:rPr lang="tr-TR" sz="2000" b="1" dirty="0" err="1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kapiller</a:t>
            </a:r>
            <a:r>
              <a:rPr lang="tr-TR" sz="2000" b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yoğunluk nedeni iledir;</a:t>
            </a:r>
          </a:p>
          <a:p>
            <a:pPr>
              <a:buNone/>
            </a:pPr>
            <a:r>
              <a:rPr lang="tr-TR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>
              <a:buFontTx/>
              <a:buChar char="-"/>
            </a:pPr>
            <a:r>
              <a:rPr lang="tr-TR" sz="2000" b="1" dirty="0" smtClean="0">
                <a:solidFill>
                  <a:srgbClr val="C00000"/>
                </a:solidFill>
              </a:rPr>
              <a:t>A</a:t>
            </a:r>
            <a:r>
              <a:rPr lang="tr-TR" sz="20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rtan </a:t>
            </a:r>
            <a:r>
              <a:rPr lang="tr-TR" sz="2000" b="1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mitokondrial</a:t>
            </a:r>
            <a:r>
              <a:rPr lang="tr-TR" sz="20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yoğunluğa bağlıdır;</a:t>
            </a:r>
          </a:p>
          <a:p>
            <a:pPr>
              <a:buFontTx/>
              <a:buChar char="-"/>
            </a:pPr>
            <a:endParaRPr lang="tr-TR" sz="2000" b="1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Char char="-"/>
            </a:pPr>
            <a:r>
              <a:rPr lang="tr-TR" sz="20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tr-TR" sz="20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Kısmen ATP üretiminde artan yeteneğe bağlıdır;</a:t>
            </a:r>
            <a:endParaRPr lang="en-US" sz="2000" b="1" dirty="0" smtClean="0">
              <a:solidFill>
                <a:srgbClr val="00B0F0"/>
              </a:solidFill>
            </a:endParaRP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pic>
        <p:nvPicPr>
          <p:cNvPr id="10" name="Picture 5" descr="02-03-010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410200" y="2590800"/>
            <a:ext cx="3429000" cy="2362200"/>
          </a:xfr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Prof. Dr. Fehmi TUNCEL</a:t>
            </a:r>
          </a:p>
        </p:txBody>
      </p:sp>
      <p:sp>
        <p:nvSpPr>
          <p:cNvPr id="6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9167B5-5856-49DB-8B8F-F0D2E45C3992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"/>
            <a:ext cx="7921625" cy="1371600"/>
          </a:xfrm>
        </p:spPr>
        <p:txBody>
          <a:bodyPr/>
          <a:lstStyle/>
          <a:p>
            <a:pPr eaLnBrk="1" hangingPunct="1"/>
            <a:r>
              <a:rPr lang="tr-TR" sz="3200" b="1" dirty="0" smtClean="0">
                <a:solidFill>
                  <a:srgbClr val="FF0000"/>
                </a:solidFill>
              </a:rPr>
              <a:t>Düzenli aerobik egzersize k</a:t>
            </a:r>
            <a:r>
              <a:rPr lang="en-US" sz="3200" b="1" dirty="0" err="1" smtClean="0">
                <a:solidFill>
                  <a:srgbClr val="FF0000"/>
                </a:solidFill>
              </a:rPr>
              <a:t>ardi</a:t>
            </a:r>
            <a:r>
              <a:rPr lang="tr-TR" sz="3200" b="1" dirty="0" smtClean="0">
                <a:solidFill>
                  <a:srgbClr val="FF0000"/>
                </a:solidFill>
              </a:rPr>
              <a:t>y</a:t>
            </a:r>
            <a:r>
              <a:rPr lang="en-US" sz="3200" b="1" dirty="0" err="1" smtClean="0">
                <a:solidFill>
                  <a:srgbClr val="FF0000"/>
                </a:solidFill>
              </a:rPr>
              <a:t>orespirat</a:t>
            </a:r>
            <a:r>
              <a:rPr lang="tr-TR" sz="3200" b="1" dirty="0" err="1" smtClean="0">
                <a:solidFill>
                  <a:srgbClr val="FF0000"/>
                </a:solidFill>
              </a:rPr>
              <a:t>uva</a:t>
            </a:r>
            <a:r>
              <a:rPr lang="en-US" sz="3200" b="1" dirty="0" smtClean="0">
                <a:solidFill>
                  <a:srgbClr val="FF0000"/>
                </a:solidFill>
              </a:rPr>
              <a:t>r</a:t>
            </a:r>
            <a:r>
              <a:rPr lang="tr-TR" sz="3200" b="1" dirty="0" smtClean="0">
                <a:solidFill>
                  <a:srgbClr val="FF0000"/>
                </a:solidFill>
              </a:rPr>
              <a:t> uyumlar </a:t>
            </a:r>
            <a:endParaRPr lang="en-US" sz="3200" b="1" dirty="0" smtClean="0"/>
          </a:p>
        </p:txBody>
      </p:sp>
      <p:sp>
        <p:nvSpPr>
          <p:cNvPr id="51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295400"/>
            <a:ext cx="4876800" cy="4646613"/>
          </a:xfrm>
        </p:spPr>
        <p:txBody>
          <a:bodyPr/>
          <a:lstStyle/>
          <a:p>
            <a:r>
              <a:rPr lang="tr-TR" sz="24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Yapılan düzenli aerobik egzersiz sonucunda : </a:t>
            </a:r>
          </a:p>
          <a:p>
            <a:pPr>
              <a:buNone/>
            </a:pPr>
            <a:endParaRPr lang="tr-TR" sz="2000" b="1" dirty="0" smtClean="0"/>
          </a:p>
          <a:p>
            <a:pPr>
              <a:buFontTx/>
              <a:buChar char="-"/>
            </a:pPr>
            <a:r>
              <a:rPr lang="tr-TR" sz="2000" b="1" dirty="0" err="1" smtClean="0">
                <a:solidFill>
                  <a:srgbClr val="00B0F0"/>
                </a:solidFill>
              </a:rPr>
              <a:t>S</a:t>
            </a:r>
            <a:r>
              <a:rPr lang="tr-TR" sz="2000" b="1" dirty="0" err="1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ubmaksimal</a:t>
            </a:r>
            <a:r>
              <a:rPr lang="tr-TR" sz="20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 şiddette yağ asitlerinin </a:t>
            </a:r>
            <a:r>
              <a:rPr lang="tr-TR" sz="2000" b="1" dirty="0" err="1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oksidasyonunda</a:t>
            </a:r>
            <a:r>
              <a:rPr lang="tr-TR" sz="2000" b="1" dirty="0" smtClean="0">
                <a:solidFill>
                  <a:srgbClr val="00B0F0"/>
                </a:solidFill>
                <a:latin typeface="+mn-lt"/>
                <a:ea typeface="+mn-ea"/>
                <a:cs typeface="+mn-cs"/>
              </a:rPr>
              <a:t> artış ortaya çıkar; </a:t>
            </a:r>
          </a:p>
          <a:p>
            <a:pPr>
              <a:buNone/>
            </a:pPr>
            <a:endParaRPr lang="tr-TR" sz="2000" b="1" dirty="0" smtClean="0">
              <a:solidFill>
                <a:srgbClr val="00B0F0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Char char="-"/>
            </a:pPr>
            <a:r>
              <a:rPr lang="tr-TR" sz="2000" b="1" dirty="0" smtClean="0">
                <a:solidFill>
                  <a:srgbClr val="002060"/>
                </a:solidFill>
              </a:rPr>
              <a:t>A</a:t>
            </a:r>
            <a:r>
              <a:rPr lang="tr-TR" sz="2000" b="1" dirty="0" smtClean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ntrenmanlı kasta daha fazla glikojen depolanır ve daha az laktik asit birikir;</a:t>
            </a:r>
          </a:p>
          <a:p>
            <a:pPr>
              <a:buNone/>
            </a:pPr>
            <a:endParaRPr lang="tr-TR" sz="2000" b="1" dirty="0" smtClean="0">
              <a:solidFill>
                <a:srgbClr val="002060"/>
              </a:solidFill>
              <a:latin typeface="+mn-lt"/>
              <a:ea typeface="+mn-ea"/>
              <a:cs typeface="+mn-cs"/>
            </a:endParaRPr>
          </a:p>
          <a:p>
            <a:pPr>
              <a:buFontTx/>
              <a:buChar char="-"/>
            </a:pPr>
            <a:r>
              <a:rPr lang="tr-TR" sz="2000" b="1" dirty="0" smtClean="0">
                <a:solidFill>
                  <a:srgbClr val="C00000"/>
                </a:solidFill>
              </a:rPr>
              <a:t>E</a:t>
            </a:r>
            <a:r>
              <a:rPr lang="tr-TR" sz="20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gzersiz sırasında ortaya çıkan laktik </a:t>
            </a:r>
            <a:r>
              <a:rPr lang="tr-TR" sz="2000" b="1" dirty="0" err="1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asite</a:t>
            </a:r>
            <a:r>
              <a:rPr lang="tr-TR" sz="20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 tolerans artar;</a:t>
            </a:r>
            <a:endParaRPr lang="en-US" sz="2000" b="1" dirty="0" smtClean="0">
              <a:solidFill>
                <a:srgbClr val="C00000"/>
              </a:solidFill>
            </a:endParaRPr>
          </a:p>
        </p:txBody>
      </p:sp>
      <p:sp>
        <p:nvSpPr>
          <p:cNvPr id="7" name="6 Veri Yer Tutucusu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6C80FD3-ECE0-4D3F-90DE-F77339D98E97}" type="datetime1">
              <a:rPr lang="tr-TR"/>
              <a:pPr>
                <a:defRPr/>
              </a:pPr>
              <a:t>14.8.2017</a:t>
            </a:fld>
            <a:endParaRPr lang="en-US"/>
          </a:p>
        </p:txBody>
      </p:sp>
      <p:pic>
        <p:nvPicPr>
          <p:cNvPr id="9" name="Picture 8" descr="02-008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791200" y="1828800"/>
            <a:ext cx="2514600" cy="3581400"/>
          </a:xfrm>
          <a:noFill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>
          <a:xfrm>
            <a:off x="357158" y="274638"/>
            <a:ext cx="8429684" cy="1210146"/>
          </a:xfrm>
        </p:spPr>
        <p:txBody>
          <a:bodyPr>
            <a:noAutofit/>
          </a:bodyPr>
          <a:lstStyle/>
          <a:p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Kaynaklar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b="1" dirty="0" smtClean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dirty="0" err="1" smtClean="0"/>
              <a:t>Scott</a:t>
            </a:r>
            <a:r>
              <a:rPr lang="tr-TR" dirty="0" smtClean="0"/>
              <a:t> </a:t>
            </a:r>
            <a:r>
              <a:rPr lang="tr-TR" dirty="0"/>
              <a:t>K. Powers </a:t>
            </a:r>
            <a:r>
              <a:rPr lang="tr-TR" dirty="0" err="1"/>
              <a:t>and</a:t>
            </a:r>
            <a:r>
              <a:rPr lang="tr-TR" dirty="0"/>
              <a:t> Edward T. </a:t>
            </a:r>
            <a:r>
              <a:rPr lang="tr-TR" dirty="0" err="1"/>
              <a:t>Howley</a:t>
            </a:r>
            <a:r>
              <a:rPr lang="tr-TR" dirty="0"/>
              <a:t> (1990).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</a:t>
            </a:r>
            <a:r>
              <a:rPr lang="tr-TR" dirty="0"/>
              <a:t> – </a:t>
            </a:r>
            <a:r>
              <a:rPr lang="tr-TR" dirty="0" err="1"/>
              <a:t>Theory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Application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Wm</a:t>
            </a:r>
            <a:r>
              <a:rPr lang="tr-TR" dirty="0"/>
              <a:t>. C. Brown </a:t>
            </a:r>
            <a:r>
              <a:rPr lang="tr-TR" dirty="0" err="1"/>
              <a:t>Publishers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Edward L. </a:t>
            </a:r>
            <a:r>
              <a:rPr lang="tr-TR" dirty="0" err="1"/>
              <a:t>Fox</a:t>
            </a:r>
            <a:r>
              <a:rPr lang="tr-TR" dirty="0"/>
              <a:t>, Richard W. </a:t>
            </a:r>
            <a:r>
              <a:rPr lang="tr-TR" dirty="0" err="1"/>
              <a:t>Bowers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Merle</a:t>
            </a:r>
            <a:r>
              <a:rPr lang="tr-TR" dirty="0"/>
              <a:t> L. </a:t>
            </a:r>
            <a:r>
              <a:rPr lang="tr-TR" dirty="0" err="1"/>
              <a:t>Foss</a:t>
            </a:r>
            <a:r>
              <a:rPr lang="tr-TR" dirty="0"/>
              <a:t> (1989).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Physiological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Physical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Athletics</a:t>
            </a:r>
            <a:r>
              <a:rPr lang="tr-TR" dirty="0"/>
              <a:t>. Em. C. Brown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Dubuque</a:t>
            </a:r>
            <a:r>
              <a:rPr lang="tr-TR" dirty="0"/>
              <a:t>, Iowa.</a:t>
            </a:r>
          </a:p>
          <a:p>
            <a:pPr lvl="0"/>
            <a:r>
              <a:rPr lang="tr-TR" dirty="0"/>
              <a:t>Michael L. </a:t>
            </a:r>
            <a:r>
              <a:rPr lang="tr-TR" dirty="0" err="1"/>
              <a:t>Pollock</a:t>
            </a:r>
            <a:r>
              <a:rPr lang="tr-TR" dirty="0"/>
              <a:t>, </a:t>
            </a:r>
            <a:r>
              <a:rPr lang="tr-TR" dirty="0" err="1"/>
              <a:t>Jack</a:t>
            </a:r>
            <a:r>
              <a:rPr lang="tr-TR" dirty="0"/>
              <a:t> H. </a:t>
            </a:r>
            <a:r>
              <a:rPr lang="tr-TR" dirty="0" err="1"/>
              <a:t>Wilmore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Samuel</a:t>
            </a:r>
            <a:r>
              <a:rPr lang="tr-TR" dirty="0"/>
              <a:t> M. </a:t>
            </a:r>
            <a:r>
              <a:rPr lang="tr-TR" dirty="0" err="1"/>
              <a:t>Fox</a:t>
            </a:r>
            <a:r>
              <a:rPr lang="tr-TR" dirty="0"/>
              <a:t> III (1978). </a:t>
            </a:r>
            <a:r>
              <a:rPr lang="tr-TR" dirty="0" err="1"/>
              <a:t>Health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Fitness</a:t>
            </a:r>
            <a:r>
              <a:rPr lang="tr-TR" dirty="0"/>
              <a:t> Through </a:t>
            </a:r>
            <a:r>
              <a:rPr lang="tr-TR" dirty="0" err="1"/>
              <a:t>Physical</a:t>
            </a:r>
            <a:r>
              <a:rPr lang="tr-TR" dirty="0"/>
              <a:t> Activity. John </a:t>
            </a:r>
            <a:r>
              <a:rPr lang="tr-TR" dirty="0" err="1"/>
              <a:t>Wiley</a:t>
            </a:r>
            <a:r>
              <a:rPr lang="tr-TR" dirty="0"/>
              <a:t> &amp; </a:t>
            </a:r>
            <a:r>
              <a:rPr lang="tr-TR" dirty="0" err="1"/>
              <a:t>Sons</a:t>
            </a:r>
            <a:r>
              <a:rPr lang="tr-TR" dirty="0"/>
              <a:t>.</a:t>
            </a:r>
          </a:p>
          <a:p>
            <a:pPr lvl="0"/>
            <a:r>
              <a:rPr lang="tr-TR" dirty="0"/>
              <a:t>William D. </a:t>
            </a:r>
            <a:r>
              <a:rPr lang="tr-TR" dirty="0" err="1"/>
              <a:t>McArdle</a:t>
            </a:r>
            <a:r>
              <a:rPr lang="tr-TR" dirty="0"/>
              <a:t>, Frank I. </a:t>
            </a:r>
            <a:r>
              <a:rPr lang="tr-TR" dirty="0" err="1"/>
              <a:t>Katch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Victor L. </a:t>
            </a:r>
            <a:r>
              <a:rPr lang="tr-TR" dirty="0" err="1"/>
              <a:t>Katch</a:t>
            </a:r>
            <a:r>
              <a:rPr lang="tr-TR" dirty="0"/>
              <a:t> (1981). </a:t>
            </a:r>
            <a:r>
              <a:rPr lang="tr-TR" dirty="0" err="1"/>
              <a:t>Exercise</a:t>
            </a:r>
            <a:r>
              <a:rPr lang="tr-TR" dirty="0"/>
              <a:t> </a:t>
            </a:r>
            <a:r>
              <a:rPr lang="tr-TR" dirty="0" err="1"/>
              <a:t>Physiology-Energy</a:t>
            </a:r>
            <a:r>
              <a:rPr lang="tr-TR" dirty="0"/>
              <a:t>, </a:t>
            </a:r>
            <a:r>
              <a:rPr lang="tr-TR" dirty="0" err="1"/>
              <a:t>Nutrition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Human </a:t>
            </a:r>
            <a:r>
              <a:rPr lang="tr-TR" dirty="0" err="1"/>
              <a:t>Performance</a:t>
            </a:r>
            <a:r>
              <a:rPr lang="tr-TR" dirty="0"/>
              <a:t>. </a:t>
            </a:r>
            <a:r>
              <a:rPr lang="tr-TR" dirty="0" err="1"/>
              <a:t>Lea</a:t>
            </a:r>
            <a:r>
              <a:rPr lang="tr-TR" dirty="0"/>
              <a:t> &amp; </a:t>
            </a:r>
            <a:r>
              <a:rPr lang="tr-TR" dirty="0" err="1"/>
              <a:t>Febiger</a:t>
            </a:r>
            <a:r>
              <a:rPr lang="tr-TR" dirty="0"/>
              <a:t>, </a:t>
            </a:r>
            <a:r>
              <a:rPr lang="tr-TR" dirty="0" err="1"/>
              <a:t>Philadelphia</a:t>
            </a:r>
            <a:r>
              <a:rPr lang="tr-TR" dirty="0"/>
              <a:t>.</a:t>
            </a:r>
          </a:p>
          <a:p>
            <a:pPr lvl="0"/>
            <a:r>
              <a:rPr lang="tr-TR" dirty="0" err="1"/>
              <a:t>Brian</a:t>
            </a:r>
            <a:r>
              <a:rPr lang="tr-TR" dirty="0"/>
              <a:t> J. </a:t>
            </a:r>
            <a:r>
              <a:rPr lang="tr-TR" dirty="0" err="1"/>
              <a:t>Sharkey</a:t>
            </a:r>
            <a:r>
              <a:rPr lang="tr-TR" dirty="0"/>
              <a:t> (1990). </a:t>
            </a:r>
            <a:r>
              <a:rPr lang="tr-TR" dirty="0" err="1"/>
              <a:t>Physiology</a:t>
            </a:r>
            <a:r>
              <a:rPr lang="tr-TR" dirty="0"/>
              <a:t> of </a:t>
            </a:r>
            <a:r>
              <a:rPr lang="tr-TR" dirty="0" err="1"/>
              <a:t>Fitness</a:t>
            </a:r>
            <a:r>
              <a:rPr lang="tr-TR" dirty="0"/>
              <a:t>. Human </a:t>
            </a:r>
            <a:r>
              <a:rPr lang="tr-TR" dirty="0" err="1"/>
              <a:t>Kinetics</a:t>
            </a:r>
            <a:r>
              <a:rPr lang="tr-TR" dirty="0"/>
              <a:t> </a:t>
            </a:r>
            <a:r>
              <a:rPr lang="tr-TR" dirty="0" err="1"/>
              <a:t>Publishers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 </a:t>
            </a:r>
          </a:p>
          <a:p>
            <a:pPr algn="ctr">
              <a:buFontTx/>
              <a:buNone/>
            </a:pPr>
            <a:endParaRPr lang="tr-TR" dirty="0" smtClean="0"/>
          </a:p>
        </p:txBody>
      </p:sp>
      <p:sp>
        <p:nvSpPr>
          <p:cNvPr id="12292" name="3 Veri Yer Tutucusu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2AD668-A978-45EE-8C3E-3109D6214362}" type="datetime1">
              <a:rPr lang="tr-TR" smtClean="0"/>
              <a:pPr/>
              <a:t>14.8.2017</a:t>
            </a:fld>
            <a:endParaRPr lang="en-US" smtClean="0"/>
          </a:p>
        </p:txBody>
      </p:sp>
      <p:sp>
        <p:nvSpPr>
          <p:cNvPr id="12293" name="4 Altbilgi Yer Tutucusu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Prof. Dr. Fehmi TUNCEL</a:t>
            </a:r>
          </a:p>
        </p:txBody>
      </p:sp>
      <p:sp>
        <p:nvSpPr>
          <p:cNvPr id="122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F4CED23-30DB-4A93-B33C-37A2C97F6A0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49935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480</Words>
  <Application>Microsoft Office PowerPoint</Application>
  <PresentationFormat>Ekran Gösterisi (4:3)</PresentationFormat>
  <Paragraphs>87</Paragraphs>
  <Slides>8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Arial Rounded MT Bold</vt:lpstr>
      <vt:lpstr>Calibri</vt:lpstr>
      <vt:lpstr>Ofis Teması</vt:lpstr>
      <vt:lpstr>  BSÖ 201      (2 2) 3 EGZERSİZ FİZYOLOJİSİ </vt:lpstr>
      <vt:lpstr>Düzenli aerobik egzersize kardiyorespiratuvar uyumlar </vt:lpstr>
      <vt:lpstr>Düzenli aerobik egzersize kardiyorespiratuvar uyumlar </vt:lpstr>
      <vt:lpstr>Düzenli aerobik egzersize kardiyorespiratuvar uyumlar </vt:lpstr>
      <vt:lpstr>Düzenli aerobik egzersize kardiyorespiratuvar uyumlar </vt:lpstr>
      <vt:lpstr>Düzenli aerobik egzersize kardiyorespiratuvar uyumlar </vt:lpstr>
      <vt:lpstr>Düzenli aerobik egzersize kardiyorespiratuvar uyumlar </vt:lpstr>
      <vt:lpstr> Kaynaklar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BSÖ 201      (2 2) 3 EGZERSİZ FİZYOLOJİSİ </dc:title>
  <dc:creator>Adsız</dc:creator>
  <cp:lastModifiedBy>TUNCEL</cp:lastModifiedBy>
  <cp:revision>45</cp:revision>
  <dcterms:created xsi:type="dcterms:W3CDTF">2013-08-23T13:39:04Z</dcterms:created>
  <dcterms:modified xsi:type="dcterms:W3CDTF">2017-08-14T10:19:44Z</dcterms:modified>
</cp:coreProperties>
</file>