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3" r:id="rId3"/>
    <p:sldId id="274" r:id="rId4"/>
    <p:sldId id="275" r:id="rId5"/>
    <p:sldId id="276" r:id="rId6"/>
    <p:sldId id="277" r:id="rId7"/>
    <p:sldId id="278" r:id="rId8"/>
    <p:sldId id="27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52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2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DFC4A-BA5E-42A3-9735-AF3E9CDB27E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20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42796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88418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45578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28155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5418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4285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85EA-9438-4490-B284-5E1748F33385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/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FF000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/>
              <a:t>Ankara Üniversitesi</a:t>
            </a:r>
          </a:p>
          <a:p>
            <a:pPr eaLnBrk="1" hangingPunct="1"/>
            <a:r>
              <a:rPr lang="tr-TR" sz="2800" b="1" dirty="0" smtClean="0"/>
              <a:t>Spor Bilimleri Fakültesi</a:t>
            </a:r>
          </a:p>
          <a:p>
            <a:pPr eaLnBrk="1" hangingPunct="1"/>
            <a:r>
              <a:rPr lang="tr-TR" sz="2800" b="1" dirty="0" smtClean="0"/>
              <a:t>Beden Eğitimi ve Spor </a:t>
            </a:r>
          </a:p>
          <a:p>
            <a:pPr eaLnBrk="1" hangingPunct="1"/>
            <a:r>
              <a:rPr lang="tr-TR" sz="2800" b="1" dirty="0" smtClean="0"/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600" b="1" dirty="0" err="1" smtClean="0">
                <a:solidFill>
                  <a:srgbClr val="FF0000"/>
                </a:solidFill>
              </a:rPr>
              <a:t>ardi</a:t>
            </a:r>
            <a:r>
              <a:rPr lang="tr-TR" sz="3600" b="1" dirty="0" smtClean="0">
                <a:solidFill>
                  <a:srgbClr val="FF0000"/>
                </a:solidFill>
              </a:rPr>
              <a:t>y</a:t>
            </a:r>
            <a:r>
              <a:rPr lang="en-US" sz="36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600" b="1" dirty="0" err="1" smtClean="0">
                <a:solidFill>
                  <a:srgbClr val="FF0000"/>
                </a:solidFill>
              </a:rPr>
              <a:t>uva</a:t>
            </a:r>
            <a:r>
              <a:rPr lang="en-US" sz="3600" b="1" dirty="0" smtClean="0">
                <a:solidFill>
                  <a:srgbClr val="FF0000"/>
                </a:solidFill>
              </a:rPr>
              <a:t>r</a:t>
            </a:r>
            <a:r>
              <a:rPr lang="tr-TR" sz="3600" b="1" dirty="0" smtClean="0">
                <a:solidFill>
                  <a:srgbClr val="FF0000"/>
                </a:solidFill>
              </a:rPr>
              <a:t> uyumlar 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DKA’da</a:t>
            </a:r>
            <a:r>
              <a:rPr lang="tr-TR" b="1" dirty="0" smtClean="0"/>
              <a:t> Azalma</a:t>
            </a:r>
          </a:p>
          <a:p>
            <a:pPr>
              <a:buNone/>
            </a:pPr>
            <a:endParaRPr lang="en-US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400" b="1" dirty="0" smtClean="0">
                <a:solidFill>
                  <a:srgbClr val="0070C0"/>
                </a:solidFill>
              </a:rPr>
              <a:t>Sürekli olarak yapılan egzersiz ile 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(en  az üç ay düzenli aerobik çalışma),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tr-TR" sz="2400" b="1" dirty="0" err="1" smtClean="0">
                <a:solidFill>
                  <a:srgbClr val="0070C0"/>
                </a:solidFill>
              </a:rPr>
              <a:t>ventriküllerin</a:t>
            </a:r>
            <a:r>
              <a:rPr lang="tr-TR" sz="2400" b="1" dirty="0" smtClean="0">
                <a:solidFill>
                  <a:srgbClr val="0070C0"/>
                </a:solidFill>
              </a:rPr>
              <a:t> iç çeperleri gelişerek 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Onların daha fazla kan tutmalarına  imkan sağlar;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endParaRPr lang="tr-TR" sz="2400" b="1" dirty="0" smtClean="0"/>
          </a:p>
          <a:p>
            <a:pPr marL="342900" lvl="1" indent="-342900">
              <a:buFontTx/>
              <a:buChar char="-"/>
            </a:pPr>
            <a:r>
              <a:rPr lang="tr-TR" sz="2400" b="1" dirty="0" smtClean="0">
                <a:solidFill>
                  <a:srgbClr val="00B050"/>
                </a:solidFill>
                <a:latin typeface="+mn-lt"/>
              </a:rPr>
              <a:t>Artan SV nedeni ile daha düşük bir KA ile aynı kardiyak </a:t>
            </a:r>
            <a:r>
              <a:rPr lang="tr-TR" sz="2400" b="1" dirty="0" err="1" smtClean="0">
                <a:solidFill>
                  <a:srgbClr val="00B050"/>
                </a:solidFill>
                <a:latin typeface="+mn-lt"/>
              </a:rPr>
              <a:t>output</a:t>
            </a:r>
            <a:r>
              <a:rPr lang="tr-TR" sz="2400" b="1" dirty="0" smtClean="0">
                <a:solidFill>
                  <a:srgbClr val="00B050"/>
                </a:solidFill>
                <a:latin typeface="+mn-lt"/>
              </a:rPr>
              <a:t> korunabilir;</a:t>
            </a:r>
            <a:endParaRPr lang="tr-TR" sz="24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161616-6D4A-4D83-9F20-7D637F44367F}" type="datetime1">
              <a:rPr lang="tr-TR" smtClean="0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Dr. Fehmi TUNCEL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79E65-C342-4C5A-BD3D-D96719834E4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8" name="Picture 5" descr="02-03-03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929322" y="1500174"/>
            <a:ext cx="2895600" cy="2362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200" b="1" dirty="0" err="1" smtClean="0">
                <a:solidFill>
                  <a:srgbClr val="FF0000"/>
                </a:solidFill>
              </a:rPr>
              <a:t>ardi</a:t>
            </a:r>
            <a:r>
              <a:rPr lang="tr-TR" sz="3200" b="1" dirty="0" smtClean="0">
                <a:solidFill>
                  <a:srgbClr val="FF0000"/>
                </a:solidFill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200" b="1" dirty="0" err="1" smtClean="0">
                <a:solidFill>
                  <a:srgbClr val="FF0000"/>
                </a:solidFill>
              </a:rPr>
              <a:t>uva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tr-TR" sz="3200" b="1" dirty="0" smtClean="0">
                <a:solidFill>
                  <a:srgbClr val="FF0000"/>
                </a:solidFill>
              </a:rPr>
              <a:t> uyumlar </a:t>
            </a:r>
            <a:endParaRPr lang="en-US" sz="32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876800" cy="43418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err="1" smtClean="0"/>
              <a:t>Relatif</a:t>
            </a:r>
            <a:r>
              <a:rPr lang="tr-TR" sz="2800" b="1" dirty="0" smtClean="0"/>
              <a:t> çalışma kalp atımında düşme</a:t>
            </a:r>
            <a:endParaRPr lang="en-US" sz="28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70C0"/>
                </a:solidFill>
              </a:rPr>
              <a:t>Belli şiddette uygulanan bir egzersiz belli oranda oksijen gerektirdiği için, </a:t>
            </a:r>
            <a:r>
              <a:rPr lang="tr-TR" sz="2000" b="1" dirty="0" err="1" smtClean="0">
                <a:solidFill>
                  <a:srgbClr val="0070C0"/>
                </a:solidFill>
              </a:rPr>
              <a:t>SV’de</a:t>
            </a:r>
            <a:r>
              <a:rPr lang="tr-TR" sz="2000" b="1" dirty="0" smtClean="0">
                <a:solidFill>
                  <a:srgbClr val="0070C0"/>
                </a:solidFill>
              </a:rPr>
              <a:t> ortaya çıkan artış nedeni ile herhangi bir şiddetteki egzersizde KA daha düşük olacaktır. 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C00000"/>
                </a:solidFill>
              </a:rPr>
              <a:t>Antrenmanlı bir kimse, fiziksel antrenman öncesi </a:t>
            </a:r>
            <a:r>
              <a:rPr lang="tr-TR" sz="2000" b="1" dirty="0" err="1" smtClean="0">
                <a:solidFill>
                  <a:srgbClr val="C00000"/>
                </a:solidFill>
              </a:rPr>
              <a:t>KA’na</a:t>
            </a:r>
            <a:r>
              <a:rPr lang="tr-TR" sz="2000" b="1" dirty="0" smtClean="0">
                <a:solidFill>
                  <a:srgbClr val="C00000"/>
                </a:solidFill>
              </a:rPr>
              <a:t> ulaşmak için daha yoğun ve şiddetli bir yüklenme  yapmak zorunda kalacaktır. </a:t>
            </a:r>
            <a:endParaRPr lang="en-US" sz="2000" b="1" dirty="0" smtClean="0">
              <a:solidFill>
                <a:srgbClr val="C00000"/>
              </a:solidFill>
            </a:endParaRPr>
          </a:p>
        </p:txBody>
      </p:sp>
      <p:pic>
        <p:nvPicPr>
          <p:cNvPr id="5126" name="Picture 5" descr="02-03-0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0" y="2743200"/>
            <a:ext cx="3200400" cy="24384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200" b="1" dirty="0" err="1" smtClean="0">
                <a:solidFill>
                  <a:srgbClr val="FF0000"/>
                </a:solidFill>
              </a:rPr>
              <a:t>ardi</a:t>
            </a:r>
            <a:r>
              <a:rPr lang="tr-TR" sz="3200" b="1" dirty="0" smtClean="0">
                <a:solidFill>
                  <a:srgbClr val="FF0000"/>
                </a:solidFill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200" b="1" dirty="0" err="1" smtClean="0">
                <a:solidFill>
                  <a:srgbClr val="FF0000"/>
                </a:solidFill>
              </a:rPr>
              <a:t>uva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tr-TR" sz="3200" b="1" dirty="0" smtClean="0">
                <a:solidFill>
                  <a:srgbClr val="FF0000"/>
                </a:solidFill>
              </a:rPr>
              <a:t> uyumlar </a:t>
            </a:r>
            <a:endParaRPr lang="en-US" sz="32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876800" cy="4341813"/>
          </a:xfrm>
        </p:spPr>
        <p:txBody>
          <a:bodyPr/>
          <a:lstStyle/>
          <a:p>
            <a:pPr eaLnBrk="1" hangingPunct="1"/>
            <a:r>
              <a:rPr lang="tr-TR" b="1" dirty="0" err="1" smtClean="0"/>
              <a:t>SV’ün</a:t>
            </a:r>
            <a:r>
              <a:rPr lang="tr-TR" b="1" dirty="0" smtClean="0"/>
              <a:t> artışı ile MaksVO2’da artış</a:t>
            </a:r>
          </a:p>
          <a:p>
            <a:pPr eaLnBrk="1" hangingPunct="1">
              <a:buNone/>
            </a:pPr>
            <a:endParaRPr lang="tr-TR" b="1" dirty="0" smtClean="0"/>
          </a:p>
          <a:p>
            <a:pPr lvl="0" algn="ctr"/>
            <a:r>
              <a:rPr lang="tr-TR" sz="28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MaksVO2 (aerobik kapasite), yoğun egzersiz sırasında oksijeni alma, taşıma ve kullanmaya ilişkin toplam kapasitedir. </a:t>
            </a:r>
          </a:p>
          <a:p>
            <a:pPr eaLnBrk="1" hangingPunct="1">
              <a:buNone/>
            </a:pPr>
            <a:endParaRPr lang="en-US" sz="2000" dirty="0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5867399" y="1827213"/>
            <a:ext cx="2816225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9" name="Picture 5" descr="02-03-00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785926"/>
            <a:ext cx="33528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200" b="1" dirty="0" err="1" smtClean="0">
                <a:solidFill>
                  <a:srgbClr val="FF0000"/>
                </a:solidFill>
              </a:rPr>
              <a:t>ardi</a:t>
            </a:r>
            <a:r>
              <a:rPr lang="tr-TR" sz="3200" b="1" dirty="0" smtClean="0">
                <a:solidFill>
                  <a:srgbClr val="FF0000"/>
                </a:solidFill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200" b="1" dirty="0" err="1" smtClean="0">
                <a:solidFill>
                  <a:srgbClr val="FF0000"/>
                </a:solidFill>
              </a:rPr>
              <a:t>uva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tr-TR" sz="3200" b="1" dirty="0" smtClean="0">
                <a:solidFill>
                  <a:srgbClr val="FF0000"/>
                </a:solidFill>
              </a:rPr>
              <a:t> uyumlar </a:t>
            </a:r>
            <a:endParaRPr lang="en-US" sz="32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876800" cy="4341813"/>
          </a:xfrm>
        </p:spPr>
        <p:txBody>
          <a:bodyPr/>
          <a:lstStyle/>
          <a:p>
            <a:pPr eaLnBrk="1" hangingPunct="1"/>
            <a:r>
              <a:rPr lang="tr-TR" b="1" dirty="0" err="1" smtClean="0"/>
              <a:t>SV’ün</a:t>
            </a:r>
            <a:r>
              <a:rPr lang="tr-TR" b="1" dirty="0" smtClean="0"/>
              <a:t> artışı ile MaksVO2’da artış</a:t>
            </a:r>
          </a:p>
          <a:p>
            <a:pPr lvl="0"/>
            <a:r>
              <a:rPr lang="tr-TR" sz="2400" b="1" dirty="0" smtClean="0">
                <a:solidFill>
                  <a:srgbClr val="0070C0"/>
                </a:solidFill>
              </a:rPr>
              <a:t>M</a:t>
            </a:r>
            <a:r>
              <a:rPr lang="en-US" sz="2400" b="1" dirty="0" smtClean="0">
                <a:solidFill>
                  <a:srgbClr val="0070C0"/>
                </a:solidFill>
              </a:rPr>
              <a:t>a</a:t>
            </a:r>
            <a:r>
              <a:rPr lang="tr-TR" sz="2400" b="1" dirty="0" err="1" smtClean="0">
                <a:solidFill>
                  <a:srgbClr val="0070C0"/>
                </a:solidFill>
              </a:rPr>
              <a:t>ks</a:t>
            </a:r>
            <a:r>
              <a:rPr lang="en-US" sz="2400" b="1" dirty="0" smtClean="0">
                <a:solidFill>
                  <a:srgbClr val="0070C0"/>
                </a:solidFill>
              </a:rPr>
              <a:t>VO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2</a:t>
            </a:r>
            <a:r>
              <a:rPr lang="tr-TR" sz="2400" b="1" baseline="-25000" dirty="0" smtClean="0">
                <a:solidFill>
                  <a:srgbClr val="0070C0"/>
                </a:solidFill>
              </a:rPr>
              <a:t> </a:t>
            </a:r>
            <a:r>
              <a:rPr lang="tr-TR" sz="2400" b="1" dirty="0" smtClean="0">
                <a:solidFill>
                  <a:srgbClr val="0070C0"/>
                </a:solidFill>
              </a:rPr>
              <a:t>iki faktöre bağlıdır </a:t>
            </a:r>
            <a:r>
              <a:rPr lang="en-US" sz="2400" b="1" dirty="0" smtClean="0">
                <a:solidFill>
                  <a:srgbClr val="0070C0"/>
                </a:solidFill>
              </a:rPr>
              <a:t>:</a:t>
            </a:r>
            <a:endParaRPr lang="tr-TR" sz="2400" b="1" dirty="0" smtClean="0">
              <a:solidFill>
                <a:srgbClr val="0070C0"/>
              </a:solidFill>
            </a:endParaRPr>
          </a:p>
          <a:p>
            <a:pPr lvl="0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lvl="2" eaLnBrk="1" hangingPunct="1"/>
            <a:r>
              <a:rPr lang="tr-TR" b="1" dirty="0" smtClean="0">
                <a:solidFill>
                  <a:srgbClr val="0070C0"/>
                </a:solidFill>
              </a:rPr>
              <a:t>Kan ile çalışan kasa oksijen taşınması </a:t>
            </a:r>
            <a:r>
              <a:rPr lang="en-US" b="1" dirty="0" smtClean="0">
                <a:solidFill>
                  <a:srgbClr val="0070C0"/>
                </a:solidFill>
              </a:rPr>
              <a:t>(</a:t>
            </a:r>
            <a:r>
              <a:rPr lang="tr-TR" b="1" dirty="0" smtClean="0">
                <a:solidFill>
                  <a:srgbClr val="0070C0"/>
                </a:solidFill>
              </a:rPr>
              <a:t>k</a:t>
            </a:r>
            <a:r>
              <a:rPr lang="en-US" b="1" dirty="0" err="1" smtClean="0">
                <a:solidFill>
                  <a:srgbClr val="0070C0"/>
                </a:solidFill>
              </a:rPr>
              <a:t>ardi</a:t>
            </a:r>
            <a:r>
              <a:rPr lang="tr-TR" b="1" dirty="0" smtClean="0">
                <a:solidFill>
                  <a:srgbClr val="0070C0"/>
                </a:solidFill>
              </a:rPr>
              <a:t>y</a:t>
            </a:r>
            <a:r>
              <a:rPr lang="en-US" b="1" dirty="0" smtClean="0">
                <a:solidFill>
                  <a:srgbClr val="0070C0"/>
                </a:solidFill>
              </a:rPr>
              <a:t>a</a:t>
            </a:r>
            <a:r>
              <a:rPr lang="tr-TR" b="1" dirty="0" smtClean="0">
                <a:solidFill>
                  <a:srgbClr val="0070C0"/>
                </a:solidFill>
              </a:rPr>
              <a:t>k</a:t>
            </a:r>
            <a:r>
              <a:rPr lang="en-US" b="1" dirty="0" smtClean="0">
                <a:solidFill>
                  <a:srgbClr val="0070C0"/>
                </a:solidFill>
              </a:rPr>
              <a:t> output)</a:t>
            </a:r>
            <a:endParaRPr lang="en-US" b="1" dirty="0" smtClean="0"/>
          </a:p>
          <a:p>
            <a:pPr lvl="2" eaLnBrk="1" hangingPunct="1"/>
            <a:r>
              <a:rPr lang="tr-TR" b="1" dirty="0" err="1" smtClean="0">
                <a:solidFill>
                  <a:srgbClr val="00B050"/>
                </a:solidFill>
              </a:rPr>
              <a:t>Kapillerden</a:t>
            </a:r>
            <a:r>
              <a:rPr lang="tr-TR" b="1" dirty="0" smtClean="0">
                <a:solidFill>
                  <a:srgbClr val="00B050"/>
                </a:solidFill>
              </a:rPr>
              <a:t> oksijen alma ve bunu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</a:rPr>
              <a:t>mito</a:t>
            </a:r>
            <a:r>
              <a:rPr lang="tr-TR" b="1" i="1" dirty="0" smtClean="0">
                <a:solidFill>
                  <a:srgbClr val="00B050"/>
                </a:solidFill>
              </a:rPr>
              <a:t>k</a:t>
            </a:r>
            <a:r>
              <a:rPr lang="en-US" b="1" i="1" dirty="0" err="1" smtClean="0">
                <a:solidFill>
                  <a:srgbClr val="00B050"/>
                </a:solidFill>
              </a:rPr>
              <a:t>ondria</a:t>
            </a:r>
            <a:r>
              <a:rPr lang="tr-TR" b="1" dirty="0" smtClean="0">
                <a:solidFill>
                  <a:srgbClr val="00B050"/>
                </a:solidFill>
              </a:rPr>
              <a:t>’da kullanma yeteneği</a:t>
            </a:r>
            <a:endParaRPr lang="en-US" b="1" dirty="0" smtClean="0">
              <a:solidFill>
                <a:srgbClr val="00B050"/>
              </a:solidFill>
            </a:endParaRPr>
          </a:p>
          <a:p>
            <a:pPr eaLnBrk="1" hangingPunct="1"/>
            <a:endParaRPr lang="en-US" sz="2000" dirty="0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5867399" y="1827213"/>
            <a:ext cx="2816225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9" name="Picture 5" descr="02-03-00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714488"/>
            <a:ext cx="333375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200" b="1" dirty="0" err="1" smtClean="0">
                <a:solidFill>
                  <a:srgbClr val="FF0000"/>
                </a:solidFill>
              </a:rPr>
              <a:t>ardi</a:t>
            </a:r>
            <a:r>
              <a:rPr lang="tr-TR" sz="3200" b="1" dirty="0" smtClean="0">
                <a:solidFill>
                  <a:srgbClr val="FF0000"/>
                </a:solidFill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200" b="1" dirty="0" err="1" smtClean="0">
                <a:solidFill>
                  <a:srgbClr val="FF0000"/>
                </a:solidFill>
              </a:rPr>
              <a:t>uva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tr-TR" sz="3200" b="1" dirty="0" smtClean="0">
                <a:solidFill>
                  <a:srgbClr val="FF0000"/>
                </a:solidFill>
              </a:rPr>
              <a:t> uyumlar </a:t>
            </a:r>
            <a:endParaRPr lang="en-US" sz="32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876800" cy="4341813"/>
          </a:xfrm>
        </p:spPr>
        <p:txBody>
          <a:bodyPr/>
          <a:lstStyle/>
          <a:p>
            <a:r>
              <a:rPr lang="tr-T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Artan oksijen kullanımı  :</a:t>
            </a:r>
          </a:p>
          <a:p>
            <a:pPr>
              <a:buFontTx/>
              <a:buChar char="-"/>
            </a:pPr>
            <a:endParaRPr lang="tr-TR" sz="2000" b="1" dirty="0" smtClean="0">
              <a:solidFill>
                <a:srgbClr val="00B050"/>
              </a:solidFill>
            </a:endParaRP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rgbClr val="00B050"/>
                </a:solidFill>
              </a:rPr>
              <a:t>A</a:t>
            </a:r>
            <a:r>
              <a:rPr lang="tr-TR" sz="2000" b="1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rtan şiddetteki yüklenmelerde “aerobik” kalabilmekle ilgilidir; </a:t>
            </a:r>
          </a:p>
          <a:p>
            <a:pPr>
              <a:buFontTx/>
              <a:buChar char="-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rgbClr val="FFFF00"/>
                </a:solidFill>
              </a:rPr>
              <a:t>A</a:t>
            </a:r>
            <a:r>
              <a:rPr lang="tr-TR" sz="2000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rtan </a:t>
            </a:r>
            <a:r>
              <a:rPr lang="tr-TR" sz="2000" b="1" dirty="0" err="1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kapiller</a:t>
            </a:r>
            <a:r>
              <a:rPr lang="tr-TR" sz="2000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yoğunluk nedeni iledir;</a:t>
            </a: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rgbClr val="C00000"/>
                </a:solidFill>
              </a:rPr>
              <a:t>A</a:t>
            </a:r>
            <a:r>
              <a:rPr lang="tr-TR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rtan </a:t>
            </a:r>
            <a:r>
              <a:rPr lang="tr-TR" sz="2000" b="1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mitokondrial</a:t>
            </a:r>
            <a:r>
              <a:rPr lang="tr-TR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yoğunluğa bağlıdır;</a:t>
            </a:r>
          </a:p>
          <a:p>
            <a:pPr>
              <a:buFontTx/>
              <a:buChar char="-"/>
            </a:pPr>
            <a:endParaRPr lang="tr-TR" sz="2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2000" b="1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Kısmen ATP üretiminde artan yeteneğe bağlıdır;</a:t>
            </a:r>
            <a:endParaRPr lang="en-US" sz="2000" b="1" dirty="0" smtClean="0">
              <a:solidFill>
                <a:srgbClr val="00B0F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10" name="Picture 5" descr="02-03-01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2590800"/>
            <a:ext cx="3429000" cy="2362200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00"/>
                </a:solidFill>
              </a:rPr>
              <a:t>Düzenli aerobik egzersize k</a:t>
            </a:r>
            <a:r>
              <a:rPr lang="en-US" sz="3200" b="1" dirty="0" err="1" smtClean="0">
                <a:solidFill>
                  <a:srgbClr val="FF0000"/>
                </a:solidFill>
              </a:rPr>
              <a:t>ardi</a:t>
            </a:r>
            <a:r>
              <a:rPr lang="tr-TR" sz="3200" b="1" dirty="0" smtClean="0">
                <a:solidFill>
                  <a:srgbClr val="FF0000"/>
                </a:solidFill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3200" b="1" dirty="0" err="1" smtClean="0">
                <a:solidFill>
                  <a:srgbClr val="FF0000"/>
                </a:solidFill>
              </a:rPr>
              <a:t>uva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tr-TR" sz="3200" b="1" dirty="0" smtClean="0">
                <a:solidFill>
                  <a:srgbClr val="FF0000"/>
                </a:solidFill>
              </a:rPr>
              <a:t> uyumlar </a:t>
            </a:r>
            <a:endParaRPr lang="en-US" sz="32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4876800" cy="4646613"/>
          </a:xfrm>
        </p:spPr>
        <p:txBody>
          <a:bodyPr/>
          <a:lstStyle/>
          <a:p>
            <a:r>
              <a:rPr lang="tr-TR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Yapılan düzenli aerobik egzersiz sonucunda : </a:t>
            </a:r>
          </a:p>
          <a:p>
            <a:pPr>
              <a:buNone/>
            </a:pPr>
            <a:endParaRPr lang="tr-TR" sz="2000" b="1" dirty="0" smtClean="0"/>
          </a:p>
          <a:p>
            <a:pPr>
              <a:buFontTx/>
              <a:buChar char="-"/>
            </a:pPr>
            <a:r>
              <a:rPr lang="tr-TR" sz="2000" b="1" dirty="0" err="1" smtClean="0">
                <a:solidFill>
                  <a:srgbClr val="00B0F0"/>
                </a:solidFill>
              </a:rPr>
              <a:t>S</a:t>
            </a:r>
            <a:r>
              <a:rPr lang="tr-TR" sz="2000" b="1" dirty="0" err="1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ubmaksimal</a:t>
            </a:r>
            <a:r>
              <a:rPr lang="tr-TR" sz="2000" b="1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şiddette yağ asitlerinin </a:t>
            </a:r>
            <a:r>
              <a:rPr lang="tr-TR" sz="2000" b="1" dirty="0" err="1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oksidasyonunda</a:t>
            </a:r>
            <a:r>
              <a:rPr lang="tr-TR" sz="2000" b="1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artış ortaya çıkar; </a:t>
            </a:r>
          </a:p>
          <a:p>
            <a:pPr>
              <a:buNone/>
            </a:pPr>
            <a:endParaRPr lang="tr-TR" sz="2000" b="1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rgbClr val="002060"/>
                </a:solidFill>
              </a:rPr>
              <a:t>A</a:t>
            </a:r>
            <a:r>
              <a:rPr lang="tr-TR" sz="2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ntrenmanlı kasta daha fazla glikojen depolanır ve daha az laktik asit birikir;</a:t>
            </a:r>
          </a:p>
          <a:p>
            <a:pPr>
              <a:buNone/>
            </a:pPr>
            <a:endParaRPr lang="tr-TR" sz="2000" b="1" dirty="0" smtClean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2000" b="1" dirty="0" smtClean="0">
                <a:solidFill>
                  <a:srgbClr val="C00000"/>
                </a:solidFill>
              </a:rPr>
              <a:t>E</a:t>
            </a:r>
            <a:r>
              <a:rPr lang="tr-TR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gzersiz sırasında ortaya çıkan laktik </a:t>
            </a:r>
            <a:r>
              <a:rPr lang="tr-TR" sz="2000" b="1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asite</a:t>
            </a:r>
            <a:r>
              <a:rPr lang="tr-TR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tolerans artar;</a:t>
            </a:r>
            <a:endParaRPr lang="en-US" sz="2000" b="1" dirty="0" smtClean="0">
              <a:solidFill>
                <a:srgbClr val="C0000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9" name="Picture 8" descr="02-008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91200" y="1828800"/>
            <a:ext cx="2514600" cy="3581400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49935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480</Words>
  <Application>Microsoft Office PowerPoint</Application>
  <PresentationFormat>Ekran Gösterisi (4:3)</PresentationFormat>
  <Paragraphs>87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Arial Rounded MT Bold</vt:lpstr>
      <vt:lpstr>Calibri</vt:lpstr>
      <vt:lpstr>Ofis Teması</vt:lpstr>
      <vt:lpstr>  BSÖ 201      (2 2) 3 EGZERSİZ FİZYOLOJİSİ </vt:lpstr>
      <vt:lpstr>Düzenli aerobik egzersize kardiyorespiratuvar uyumlar </vt:lpstr>
      <vt:lpstr>Düzenli aerobik egzersize kardiyorespiratuvar uyumlar </vt:lpstr>
      <vt:lpstr>Düzenli aerobik egzersize kardiyorespiratuvar uyumlar </vt:lpstr>
      <vt:lpstr>Düzenli aerobik egzersize kardiyorespiratuvar uyumlar </vt:lpstr>
      <vt:lpstr>Düzenli aerobik egzersize kardiyorespiratuvar uyumlar </vt:lpstr>
      <vt:lpstr>Düzenli aerobik egzersize kardiyorespiratuvar uyumlar 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45</cp:revision>
  <dcterms:created xsi:type="dcterms:W3CDTF">2013-08-23T13:39:04Z</dcterms:created>
  <dcterms:modified xsi:type="dcterms:W3CDTF">2017-08-14T10:19:44Z</dcterms:modified>
</cp:coreProperties>
</file>