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82" r:id="rId3"/>
    <p:sldId id="283" r:id="rId4"/>
    <p:sldId id="288" r:id="rId5"/>
    <p:sldId id="284" r:id="rId6"/>
    <p:sldId id="298" r:id="rId7"/>
    <p:sldId id="290" r:id="rId8"/>
    <p:sldId id="301" r:id="rId9"/>
    <p:sldId id="30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C8E"/>
    <a:srgbClr val="00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4467236"/>
          </a:xfrm>
        </p:spPr>
        <p:txBody>
          <a:bodyPr anchor="ctr"/>
          <a:lstStyle/>
          <a:p>
            <a:pPr algn="ctr"/>
            <a:r>
              <a:rPr lang="tr-TR" sz="4400" dirty="0" smtClean="0">
                <a:solidFill>
                  <a:schemeClr val="bg1">
                    <a:lumMod val="95000"/>
                  </a:schemeClr>
                </a:solidFill>
              </a:rPr>
              <a:t>Turizm Arzı, Talebi ve Turizm Piyasasında Denge</a:t>
            </a:r>
            <a:endParaRPr lang="tr-TR" sz="4400" dirty="0">
              <a:solidFill>
                <a:schemeClr val="bg1">
                  <a:lumMod val="95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Autofit/>
          </a:bodyPr>
          <a:lstStyle/>
          <a:p>
            <a:pPr algn="ctr"/>
            <a:r>
              <a:rPr lang="tr-TR" sz="3600" b="1" dirty="0" smtClean="0">
                <a:solidFill>
                  <a:schemeClr val="tx2"/>
                </a:solidFill>
              </a:rPr>
              <a:t>Talep ile İlgili Kavramlar</a:t>
            </a:r>
            <a:endParaRPr lang="tr-TR" sz="3600" b="1" dirty="0">
              <a:solidFill>
                <a:schemeClr val="tx2"/>
              </a:solidFill>
            </a:endParaRPr>
          </a:p>
        </p:txBody>
      </p:sp>
      <p:sp>
        <p:nvSpPr>
          <p:cNvPr id="3" name="2 İçerik Yer Tutucusu"/>
          <p:cNvSpPr>
            <a:spLocks noGrp="1"/>
          </p:cNvSpPr>
          <p:nvPr>
            <p:ph idx="1"/>
          </p:nvPr>
        </p:nvSpPr>
        <p:spPr>
          <a:xfrm>
            <a:off x="457200" y="1285860"/>
            <a:ext cx="8003232" cy="5169876"/>
          </a:xfrm>
        </p:spPr>
        <p:txBody>
          <a:bodyPr>
            <a:normAutofit fontScale="92500" lnSpcReduction="10000"/>
          </a:bodyPr>
          <a:lstStyle/>
          <a:p>
            <a:pPr marL="187325" indent="0" algn="just">
              <a:buClr>
                <a:srgbClr val="FF0000"/>
              </a:buClr>
              <a:buSzPct val="100000"/>
              <a:buNone/>
            </a:pPr>
            <a:r>
              <a:rPr lang="tr-TR" sz="3000" b="1" dirty="0" smtClean="0"/>
              <a:t>Serbest  bir  piyasa  ekonomisinin  nasıl  işlediğini  anlatmada  kullanılan  temel  model  arz-talep modelidir.  </a:t>
            </a:r>
          </a:p>
          <a:p>
            <a:pPr marL="187325" indent="0" algn="ctr">
              <a:buClr>
                <a:srgbClr val="FF0000"/>
              </a:buClr>
              <a:buSzPct val="100000"/>
              <a:buNone/>
            </a:pPr>
            <a:r>
              <a:rPr lang="tr-TR" sz="3800" b="1" dirty="0" smtClean="0">
                <a:solidFill>
                  <a:srgbClr val="FF0000"/>
                </a:solidFill>
                <a:effectLst>
                  <a:outerShdw blurRad="38100" dist="38100" dir="2700000" algn="tl">
                    <a:srgbClr val="000000">
                      <a:alpha val="43137"/>
                    </a:srgbClr>
                  </a:outerShdw>
                </a:effectLst>
              </a:rPr>
              <a:t>Talep </a:t>
            </a:r>
          </a:p>
          <a:p>
            <a:pPr marL="187325" indent="0" algn="just">
              <a:buClr>
                <a:srgbClr val="FF0000"/>
              </a:buClr>
              <a:buSzPct val="100000"/>
              <a:buNone/>
            </a:pPr>
            <a:endParaRPr lang="tr-TR" sz="3000" b="1" dirty="0" smtClean="0"/>
          </a:p>
          <a:p>
            <a:pPr marL="187325" indent="0" algn="just">
              <a:buClr>
                <a:srgbClr val="FF0000"/>
              </a:buClr>
              <a:buSzPct val="100000"/>
              <a:buFont typeface="Wingdings" pitchFamily="2" charset="2"/>
              <a:buChar char="Ø"/>
            </a:pPr>
            <a:r>
              <a:rPr lang="tr-TR" sz="3000" b="1" dirty="0" smtClean="0"/>
              <a:t> </a:t>
            </a:r>
            <a:r>
              <a:rPr lang="tr-TR" sz="3200" b="1" dirty="0" smtClean="0"/>
              <a:t>Bir  ekonomide  belli  bir  dönemde  diğer  değişkenler  sabitken  piyasada  tüketicilerin çeşitli  fiyat  seviyelerinden  satın  almaya  hazır  oldukları  mal  ve  hizmet  miktarlarına </a:t>
            </a:r>
          </a:p>
          <a:p>
            <a:pPr marL="187325" indent="0" algn="just">
              <a:buClr>
                <a:srgbClr val="FF0000"/>
              </a:buClr>
              <a:buSzPct val="100000"/>
              <a:buNone/>
            </a:pPr>
            <a:r>
              <a:rPr lang="tr-TR" sz="4000" b="1" dirty="0" smtClean="0">
                <a:solidFill>
                  <a:srgbClr val="FF0000"/>
                </a:solidFill>
                <a:effectLst>
                  <a:outerShdw blurRad="38100" dist="38100" dir="2700000" algn="tl">
                    <a:srgbClr val="000000">
                      <a:alpha val="43137"/>
                    </a:srgbClr>
                  </a:outerShdw>
                </a:effectLst>
              </a:rPr>
              <a:t>talep</a:t>
            </a:r>
            <a:r>
              <a:rPr lang="tr-TR" sz="3200" b="1" dirty="0" smtClean="0"/>
              <a:t> denir.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822944"/>
          </a:xfrm>
        </p:spPr>
        <p:txBody>
          <a:bodyPr>
            <a:noAutofit/>
          </a:bodyPr>
          <a:lstStyle/>
          <a:p>
            <a:pPr algn="ctr"/>
            <a:r>
              <a:rPr lang="tr-TR" sz="3600" b="1" dirty="0" smtClean="0">
                <a:solidFill>
                  <a:schemeClr val="tx2"/>
                </a:solidFill>
              </a:rPr>
              <a:t>Turizm Talebi Nedir?</a:t>
            </a:r>
            <a:endParaRPr lang="tr-TR" sz="3600" b="1" dirty="0" smtClean="0">
              <a:solidFill>
                <a:schemeClr val="tx2"/>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normAutofit fontScale="92500" lnSpcReduction="10000"/>
          </a:bodyPr>
          <a:lstStyle/>
          <a:p>
            <a:pPr marL="187325" indent="0" algn="just">
              <a:buClr>
                <a:srgbClr val="FF0000"/>
              </a:buClr>
              <a:buSzPct val="100000"/>
              <a:buNone/>
            </a:pPr>
            <a:r>
              <a:rPr lang="tr-TR" sz="2800" b="1" dirty="0" smtClean="0"/>
              <a:t>Bir ekonomide belli bir dönemde diğer değişkenler sabitken seyahat etme isteğinde bulunan ve bu isteğini karşılamaya imkan verecek kadar gelire sahip olan bir turistin belli bir fiyat seviyesi veya döviz kuru dahilinde elde etmek istediği turistik mal ve hizmetlerin bütününe  turizm talebi denir.</a:t>
            </a:r>
          </a:p>
          <a:p>
            <a:pPr marL="187325" indent="0" algn="ctr">
              <a:buClr>
                <a:srgbClr val="FF0000"/>
              </a:buClr>
              <a:buSzPct val="100000"/>
              <a:buNone/>
            </a:pPr>
            <a:r>
              <a:rPr lang="tr-TR" sz="3000" b="1" i="1" dirty="0" smtClean="0">
                <a:solidFill>
                  <a:srgbClr val="FF0000"/>
                </a:solidFill>
              </a:rPr>
              <a:t>Dış Turizm Talebi </a:t>
            </a:r>
          </a:p>
          <a:p>
            <a:pPr marL="187325" indent="0" algn="ctr">
              <a:buClr>
                <a:srgbClr val="FF0000"/>
              </a:buClr>
              <a:buSzPct val="100000"/>
              <a:buNone/>
            </a:pPr>
            <a:r>
              <a:rPr lang="tr-TR" sz="3000" b="1" i="1" dirty="0" smtClean="0">
                <a:solidFill>
                  <a:srgbClr val="FF0000"/>
                </a:solidFill>
              </a:rPr>
              <a:t>İç Turizm Talebi</a:t>
            </a:r>
          </a:p>
          <a:p>
            <a:pPr marL="187325" indent="0" algn="ctr">
              <a:buClr>
                <a:srgbClr val="FF0000"/>
              </a:buClr>
              <a:buSzPct val="100000"/>
              <a:buNone/>
            </a:pPr>
            <a:r>
              <a:rPr lang="tr-TR" sz="3000" b="1" i="1" dirty="0" smtClean="0">
                <a:solidFill>
                  <a:srgbClr val="FF0000"/>
                </a:solidFill>
              </a:rPr>
              <a:t>Efektif Talep </a:t>
            </a:r>
          </a:p>
          <a:p>
            <a:pPr marL="187325" indent="0" algn="ctr">
              <a:buClr>
                <a:srgbClr val="FF0000"/>
              </a:buClr>
              <a:buSzPct val="100000"/>
              <a:buNone/>
            </a:pPr>
            <a:r>
              <a:rPr lang="tr-TR" sz="3000" b="1" i="1" dirty="0" smtClean="0">
                <a:solidFill>
                  <a:srgbClr val="FF0000"/>
                </a:solidFill>
              </a:rPr>
              <a:t>Potansiyel Turizm Talebi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normAutofit/>
          </a:bodyPr>
          <a:lstStyle/>
          <a:p>
            <a:pPr marL="187325" indent="0" algn="just">
              <a:buClr>
                <a:srgbClr val="FF0000"/>
              </a:buClr>
              <a:buSzPct val="100000"/>
              <a:buNone/>
            </a:pPr>
            <a:r>
              <a:rPr lang="tr-TR" sz="2800" b="1" dirty="0" smtClean="0">
                <a:solidFill>
                  <a:srgbClr val="FF0000"/>
                </a:solidFill>
              </a:rPr>
              <a:t>Dış Turizm Talebi</a:t>
            </a:r>
            <a:endParaRPr lang="tr-TR" sz="3000" b="1" i="1" dirty="0" smtClean="0">
              <a:solidFill>
                <a:srgbClr val="FF0000"/>
              </a:solidFill>
            </a:endParaRPr>
          </a:p>
          <a:p>
            <a:pPr marL="187325" indent="0" algn="just">
              <a:buClr>
                <a:srgbClr val="FF0000"/>
              </a:buClr>
              <a:buSzPct val="100000"/>
              <a:buNone/>
            </a:pPr>
            <a:r>
              <a:rPr lang="tr-TR" sz="2800" b="1" dirty="0" smtClean="0"/>
              <a:t>Kişilerin  kendi  ülkeleri  dışına  yaptıkları  turistik  seyahatler  ve  gerçekleştirdikleri turizm amaçlı etkinlikler “dış turizm </a:t>
            </a:r>
            <a:r>
              <a:rPr lang="tr-TR" sz="2800" b="1" dirty="0" err="1" smtClean="0"/>
              <a:t>talebi”dir</a:t>
            </a:r>
            <a:r>
              <a:rPr lang="tr-TR" sz="2800" b="1" dirty="0" smtClean="0"/>
              <a:t>.</a:t>
            </a:r>
          </a:p>
          <a:p>
            <a:pPr marL="187325" indent="0" algn="just">
              <a:buClr>
                <a:srgbClr val="FF0000"/>
              </a:buClr>
              <a:buSzPct val="100000"/>
              <a:buNone/>
            </a:pPr>
            <a:r>
              <a:rPr lang="tr-TR" sz="2800" b="1" dirty="0" smtClean="0"/>
              <a:t>Kısacası, bir ülkeden uluslararası turizm hareketlerine katılan kişi sayısı dış turizm talebidir.</a:t>
            </a:r>
          </a:p>
          <a:p>
            <a:pPr marL="187325" indent="0" algn="just">
              <a:buClr>
                <a:srgbClr val="FF0000"/>
              </a:buClr>
              <a:buSzPct val="100000"/>
              <a:buNone/>
            </a:pPr>
            <a:r>
              <a:rPr lang="tr-TR" sz="2800" b="1" dirty="0" smtClean="0"/>
              <a:t> </a:t>
            </a:r>
            <a:r>
              <a:rPr lang="tr-TR" sz="2800" b="1" dirty="0" smtClean="0">
                <a:solidFill>
                  <a:srgbClr val="FF0000"/>
                </a:solidFill>
              </a:rPr>
              <a:t>İç Turizm Talebi</a:t>
            </a:r>
          </a:p>
          <a:p>
            <a:pPr marL="187325" indent="0" algn="just">
              <a:buClr>
                <a:srgbClr val="FF0000"/>
              </a:buClr>
              <a:buSzPct val="100000"/>
              <a:buNone/>
            </a:pPr>
            <a:r>
              <a:rPr lang="tr-TR" sz="2800" b="1" dirty="0" smtClean="0"/>
              <a:t> Kişilerin  kendi  ülkelerinde  gerçekleştirdikleri  turizm  amaçlı  seyahatler  ve  bu seyahatlerle bağlantılı etkinlikler “iç turizm </a:t>
            </a:r>
            <a:r>
              <a:rPr lang="tr-TR" sz="2800" b="1" dirty="0" err="1" smtClean="0"/>
              <a:t>talebi”dir</a:t>
            </a:r>
            <a:r>
              <a:rPr lang="tr-TR" sz="2800" b="1" dirty="0" smtClean="0"/>
              <a:t>.  </a:t>
            </a:r>
            <a:endParaRPr lang="tr-TR" sz="24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85728"/>
            <a:ext cx="7239000" cy="6170008"/>
          </a:xfrm>
        </p:spPr>
        <p:txBody>
          <a:bodyPr>
            <a:normAutofit fontScale="70000" lnSpcReduction="20000"/>
          </a:bodyPr>
          <a:lstStyle/>
          <a:p>
            <a:pPr marL="98425" indent="-98425" algn="just">
              <a:buClr>
                <a:srgbClr val="FF0000"/>
              </a:buClr>
              <a:buSzPct val="100000"/>
              <a:buNone/>
            </a:pPr>
            <a:r>
              <a:rPr lang="tr-TR" sz="4800" b="1" dirty="0" smtClean="0">
                <a:solidFill>
                  <a:srgbClr val="FF0000"/>
                </a:solidFill>
              </a:rPr>
              <a:t>  Efektif Talep  </a:t>
            </a:r>
          </a:p>
          <a:p>
            <a:pPr marL="98425" indent="-98425" algn="just">
              <a:buClr>
                <a:srgbClr val="FF0000"/>
              </a:buClr>
              <a:buSzPct val="100000"/>
              <a:buNone/>
            </a:pPr>
            <a:endParaRPr lang="tr-TR" sz="4800" b="1" dirty="0" smtClean="0">
              <a:solidFill>
                <a:srgbClr val="FF0000"/>
              </a:solidFill>
            </a:endParaRPr>
          </a:p>
          <a:p>
            <a:pPr marL="173038" indent="0" algn="just">
              <a:buClr>
                <a:srgbClr val="FF0000"/>
              </a:buClr>
              <a:buSzPct val="100000"/>
              <a:buNone/>
            </a:pPr>
            <a:r>
              <a:rPr lang="tr-TR" sz="4700" b="1" dirty="0" smtClean="0"/>
              <a:t>Efektif turizm talebi, daha önce belirttiğimiz turist, tanıma uygun olarak seyahat ve  tatil  yapanlardır.  Oysa  potansiyel  turizm  talebi;  seyahat  etme  ve  turizm hizmetlerini  kullanmak  istemelerine  rağmen,  ekonomik,  sağlık,  vakit  bulamama vb… nedenlerden    dolayı turizm talebini gerçekleştiremeyenlerin oluşturduğu gruptur.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normAutofit/>
          </a:bodyPr>
          <a:lstStyle/>
          <a:p>
            <a:pPr marL="98425" indent="-98425" algn="just">
              <a:buClr>
                <a:srgbClr val="FF0000"/>
              </a:buClr>
              <a:buSzPct val="100000"/>
              <a:buNone/>
            </a:pPr>
            <a:r>
              <a:rPr lang="tr-TR" sz="2800" b="1" i="1" dirty="0" smtClean="0">
                <a:solidFill>
                  <a:srgbClr val="000099"/>
                </a:solidFill>
                <a:effectLst>
                  <a:outerShdw blurRad="38100" dist="38100" dir="2700000" algn="tl">
                    <a:srgbClr val="000000">
                      <a:alpha val="43137"/>
                    </a:srgbClr>
                  </a:outerShdw>
                </a:effectLst>
              </a:rPr>
              <a:t> </a:t>
            </a:r>
            <a:r>
              <a:rPr lang="tr-TR" sz="3200" b="1" dirty="0" smtClean="0">
                <a:solidFill>
                  <a:srgbClr val="FF0000"/>
                </a:solidFill>
              </a:rPr>
              <a:t>Potansiyel Turizm Talebi</a:t>
            </a:r>
          </a:p>
          <a:p>
            <a:pPr marL="98425" indent="-98425" algn="just">
              <a:buClr>
                <a:srgbClr val="FF0000"/>
              </a:buClr>
              <a:buSzPct val="100000"/>
              <a:buNone/>
            </a:pPr>
            <a:endParaRPr lang="tr-TR" sz="2800" b="1" i="1" dirty="0" smtClean="0">
              <a:solidFill>
                <a:srgbClr val="000099"/>
              </a:solidFill>
              <a:effectLst>
                <a:outerShdw blurRad="38100" dist="38100" dir="2700000" algn="tl">
                  <a:srgbClr val="000000">
                    <a:alpha val="43137"/>
                  </a:srgbClr>
                </a:outerShdw>
              </a:effectLst>
            </a:endParaRPr>
          </a:p>
          <a:p>
            <a:pPr marL="173038" indent="0" algn="just">
              <a:buClr>
                <a:srgbClr val="FF0000"/>
              </a:buClr>
              <a:buSzPct val="100000"/>
              <a:buNone/>
            </a:pPr>
            <a:r>
              <a:rPr lang="tr-TR" sz="3200" b="1" dirty="0" smtClean="0"/>
              <a:t>Motive edildiğinde seyahat edecek olan, fakat imkanlar hakkında bilgisi olmayan, her  bakımdan  seyahat  ve  tatil  yapacak  güce  sahip  olduğu  halde  bunu  alışkanlık haline getirmemiş kişiler “marjinal turistik talebi” oluştururlar.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357166"/>
            <a:ext cx="7239000" cy="751506"/>
          </a:xfrm>
        </p:spPr>
        <p:txBody>
          <a:bodyPr>
            <a:noAutofit/>
          </a:bodyPr>
          <a:lstStyle/>
          <a:p>
            <a:pPr algn="ctr"/>
            <a:r>
              <a:rPr lang="tr-TR" sz="2800" b="1" dirty="0" smtClean="0">
                <a:solidFill>
                  <a:schemeClr val="tx2"/>
                </a:solidFill>
              </a:rPr>
              <a:t>Turizm Talebini Etkileyen Etmenler</a:t>
            </a:r>
          </a:p>
        </p:txBody>
      </p:sp>
      <p:sp>
        <p:nvSpPr>
          <p:cNvPr id="3" name="2 İçerik Yer Tutucusu"/>
          <p:cNvSpPr>
            <a:spLocks noGrp="1"/>
          </p:cNvSpPr>
          <p:nvPr>
            <p:ph idx="1"/>
          </p:nvPr>
        </p:nvSpPr>
        <p:spPr>
          <a:xfrm>
            <a:off x="457200" y="1219200"/>
            <a:ext cx="7400948" cy="5306144"/>
          </a:xfrm>
        </p:spPr>
        <p:txBody>
          <a:bodyPr>
            <a:noAutofit/>
          </a:bodyPr>
          <a:lstStyle/>
          <a:p>
            <a:pPr marL="98425" indent="-98425" algn="just">
              <a:buClr>
                <a:srgbClr val="FF0000"/>
              </a:buClr>
              <a:buSzPct val="100000"/>
              <a:buFont typeface="Wingdings" pitchFamily="2" charset="2"/>
              <a:buChar char="Ø"/>
            </a:pPr>
            <a:r>
              <a:rPr lang="tr-TR" sz="2300" b="1" dirty="0" smtClean="0"/>
              <a:t>Zevk </a:t>
            </a:r>
            <a:r>
              <a:rPr lang="tr-TR" sz="2300" b="1" dirty="0" smtClean="0"/>
              <a:t>ve tercihler (gelir, diğer malların fiyatları, boş zaman, uzaklık, </a:t>
            </a:r>
            <a:r>
              <a:rPr lang="tr-TR" sz="2300" b="1" dirty="0" err="1" smtClean="0"/>
              <a:t>pikolojik</a:t>
            </a:r>
            <a:r>
              <a:rPr lang="tr-TR" sz="2300" b="1" dirty="0" smtClean="0"/>
              <a:t> faktörler, ulaşım, siyasal ve ekonomik kriz, doğal afetler, savaşlar, döviz kurlarındaki değişmeler, vergi politikaları, reklam ve tanıtım, merak)</a:t>
            </a:r>
          </a:p>
          <a:p>
            <a:pPr marL="98425" indent="-98425" algn="just">
              <a:buClr>
                <a:srgbClr val="FF0000"/>
              </a:buClr>
              <a:buSzPct val="100000"/>
              <a:buFont typeface="Wingdings" pitchFamily="2" charset="2"/>
              <a:buChar char="Ø"/>
            </a:pPr>
            <a:r>
              <a:rPr lang="tr-TR" sz="2300" b="1" dirty="0" smtClean="0"/>
              <a:t>  Sağlık ve güvenlik koşullarındaki değişiklikler,</a:t>
            </a:r>
          </a:p>
          <a:p>
            <a:pPr marL="98425" indent="-98425" algn="just">
              <a:buClr>
                <a:srgbClr val="FF0000"/>
              </a:buClr>
              <a:buSzPct val="100000"/>
              <a:buFont typeface="Wingdings" pitchFamily="2" charset="2"/>
              <a:buChar char="Ø"/>
            </a:pPr>
            <a:r>
              <a:rPr lang="tr-TR" sz="2300" b="1" dirty="0" smtClean="0"/>
              <a:t>  Moda,</a:t>
            </a:r>
          </a:p>
          <a:p>
            <a:pPr marL="98425" indent="-98425" algn="just">
              <a:buClr>
                <a:srgbClr val="FF0000"/>
              </a:buClr>
              <a:buSzPct val="100000"/>
              <a:buFont typeface="Wingdings" pitchFamily="2" charset="2"/>
              <a:buChar char="Ø"/>
            </a:pPr>
            <a:r>
              <a:rPr lang="tr-TR" sz="2300" b="1" dirty="0" smtClean="0"/>
              <a:t>  Kültürel özellikler</a:t>
            </a:r>
          </a:p>
          <a:p>
            <a:pPr marL="98425" indent="-98425" algn="just">
              <a:buClr>
                <a:srgbClr val="FF0000"/>
              </a:buClr>
              <a:buSzPct val="100000"/>
              <a:buNone/>
            </a:pPr>
            <a:endParaRPr lang="tr-TR" sz="2300" b="1" dirty="0" smtClean="0"/>
          </a:p>
          <a:p>
            <a:pPr marL="98425" indent="-98425" algn="just">
              <a:buClr>
                <a:srgbClr val="FF0000"/>
              </a:buClr>
              <a:buSzPct val="100000"/>
              <a:buNone/>
            </a:pPr>
            <a:endParaRPr lang="tr-TR" sz="2300" b="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400948" cy="6096740"/>
          </a:xfrm>
        </p:spPr>
        <p:txBody>
          <a:bodyPr>
            <a:noAutofit/>
          </a:bodyPr>
          <a:lstStyle/>
          <a:p>
            <a:pPr marL="0" indent="0" algn="just">
              <a:buClr>
                <a:srgbClr val="FF0000"/>
              </a:buClr>
              <a:buSzPct val="100000"/>
              <a:buNone/>
            </a:pPr>
            <a:r>
              <a:rPr lang="tr-TR" sz="2800" b="1" dirty="0" smtClean="0">
                <a:solidFill>
                  <a:srgbClr val="FF0000"/>
                </a:solidFill>
              </a:rPr>
              <a:t>Turizm </a:t>
            </a:r>
            <a:r>
              <a:rPr lang="tr-TR" sz="2800" b="1" dirty="0">
                <a:solidFill>
                  <a:srgbClr val="FF0000"/>
                </a:solidFill>
              </a:rPr>
              <a:t>Talebinin Özellikleri </a:t>
            </a:r>
            <a:endParaRPr lang="tr-TR" sz="2300" b="1" dirty="0" smtClean="0"/>
          </a:p>
          <a:p>
            <a:pPr marL="98425" indent="-98425" algn="just">
              <a:buClr>
                <a:srgbClr val="FF0000"/>
              </a:buClr>
              <a:buSzPct val="100000"/>
              <a:buFont typeface="Wingdings" pitchFamily="2" charset="2"/>
              <a:buChar char="Ø"/>
            </a:pPr>
            <a:r>
              <a:rPr lang="tr-TR" sz="2800" b="1" dirty="0" smtClean="0"/>
              <a:t>Bağımsız</a:t>
            </a:r>
            <a:r>
              <a:rPr lang="tr-TR" sz="2800" b="1" dirty="0" smtClean="0"/>
              <a:t>, kişisel bir taleptir. Kişiden kişiye değişmektedir. </a:t>
            </a:r>
          </a:p>
          <a:p>
            <a:pPr marL="98425" indent="-98425" algn="just">
              <a:buClr>
                <a:srgbClr val="FF0000"/>
              </a:buClr>
              <a:buSzPct val="100000"/>
              <a:buFont typeface="Wingdings" pitchFamily="2" charset="2"/>
              <a:buChar char="Ø"/>
            </a:pPr>
            <a:r>
              <a:rPr lang="tr-TR" sz="2800" b="1" dirty="0" smtClean="0"/>
              <a:t> Çok  yönlü  bir  taleptir.  Fiziksel  bir  rahatlama  amacı  taşıyabileceği  gibi  ticari  bir  faaliyete katılma isteğiyle de gerçekleşebilir. </a:t>
            </a:r>
          </a:p>
          <a:p>
            <a:pPr marL="98425" indent="-98425" algn="just">
              <a:buClr>
                <a:srgbClr val="FF0000"/>
              </a:buClr>
              <a:buSzPct val="100000"/>
              <a:buFont typeface="Wingdings" pitchFamily="2" charset="2"/>
              <a:buChar char="Ø"/>
            </a:pPr>
            <a:r>
              <a:rPr lang="tr-TR" sz="2800" b="1" dirty="0" smtClean="0"/>
              <a:t>  Kişilerin harcanabilir gelirlerine bağlıdır.  </a:t>
            </a:r>
          </a:p>
          <a:p>
            <a:pPr marL="98425" indent="-98425" algn="just">
              <a:buClr>
                <a:srgbClr val="FF0000"/>
              </a:buClr>
              <a:buSzPct val="100000"/>
              <a:buFont typeface="Wingdings" pitchFamily="2" charset="2"/>
              <a:buChar char="Ø"/>
            </a:pPr>
            <a:r>
              <a:rPr lang="tr-TR" sz="2800" b="1" dirty="0" smtClean="0"/>
              <a:t>  Turizm talebinin ikame olanakları yüksektir. </a:t>
            </a:r>
          </a:p>
          <a:p>
            <a:pPr marL="98425" indent="-98425" algn="just">
              <a:buClr>
                <a:srgbClr val="FF0000"/>
              </a:buClr>
              <a:buSzPct val="100000"/>
              <a:buFont typeface="Wingdings" pitchFamily="2" charset="2"/>
              <a:buChar char="Ø"/>
            </a:pPr>
            <a:r>
              <a:rPr lang="tr-TR" sz="2800" b="1" dirty="0" smtClean="0"/>
              <a:t>  Turizme konu olan mal ve hizmetler arasında aşırı rekabet vardır. </a:t>
            </a:r>
          </a:p>
          <a:p>
            <a:pPr marL="98425" indent="-98425" algn="just">
              <a:buClr>
                <a:srgbClr val="FF0000"/>
              </a:buClr>
              <a:buSzPct val="100000"/>
              <a:buFont typeface="Wingdings" pitchFamily="2" charset="2"/>
              <a:buChar char="Ø"/>
            </a:pPr>
            <a:r>
              <a:rPr lang="tr-TR" sz="2800" b="1" dirty="0" smtClean="0"/>
              <a:t>  Turizm talebi mevsimliktir.  </a:t>
            </a:r>
          </a:p>
          <a:p>
            <a:pPr marL="98425" indent="-98425" algn="just">
              <a:buClr>
                <a:srgbClr val="FF0000"/>
              </a:buClr>
              <a:buSzPct val="100000"/>
              <a:buNone/>
            </a:pPr>
            <a:endParaRPr lang="tr-TR" sz="24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00108"/>
            <a:ext cx="7239000" cy="5417824"/>
          </a:xfrm>
        </p:spPr>
        <p:txBody>
          <a:bodyPr/>
          <a:lstStyle/>
          <a:p>
            <a:pPr>
              <a:buNone/>
            </a:pPr>
            <a:r>
              <a:rPr lang="tr-TR" dirty="0" smtClean="0"/>
              <a:t>KAYNAKÇA</a:t>
            </a:r>
            <a:r>
              <a:rPr lang="tr-TR" dirty="0" smtClean="0"/>
              <a:t>: </a:t>
            </a:r>
            <a:r>
              <a:rPr lang="tr-TR" dirty="0" err="1" smtClean="0"/>
              <a:t>Ankuzem</a:t>
            </a:r>
            <a:r>
              <a:rPr lang="tr-TR" dirty="0" smtClean="0"/>
              <a:t> modül.</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765</TotalTime>
  <Words>382</Words>
  <Application>Microsoft Office PowerPoint</Application>
  <PresentationFormat>Ekran Gösterisi (4:3)</PresentationFormat>
  <Paragraphs>37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Turizm Arzı, Talebi ve Turizm Piyasasında Denge</vt:lpstr>
      <vt:lpstr>Talep ile İlgili Kavramlar</vt:lpstr>
      <vt:lpstr>Turizm Talebi Nedir?</vt:lpstr>
      <vt:lpstr>PowerPoint Sunusu</vt:lpstr>
      <vt:lpstr>PowerPoint Sunusu</vt:lpstr>
      <vt:lpstr>PowerPoint Sunusu</vt:lpstr>
      <vt:lpstr>Turizm Talebini Etkileyen Etmenler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86</cp:revision>
  <dcterms:created xsi:type="dcterms:W3CDTF">2014-10-03T13:39:49Z</dcterms:created>
  <dcterms:modified xsi:type="dcterms:W3CDTF">2019-11-20T18:28:53Z</dcterms:modified>
</cp:coreProperties>
</file>