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FAB977-F39B-438D-8E23-BED0B0615218}" type="datetimeFigureOut">
              <a:rPr lang="tr-TR" smtClean="0"/>
              <a:t>14.03.2019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F658DE-E567-465E-81D7-BD0AD4D2ACE5}"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p:spPr>
      </p:sp>
      <p:sp>
        <p:nvSpPr>
          <p:cNvPr id="1484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tr-TR" smtClean="0"/>
          </a:p>
        </p:txBody>
      </p:sp>
      <p:sp>
        <p:nvSpPr>
          <p:cNvPr id="148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8D765F-E3CE-4CFA-A1A6-630E86B07D8A}" type="slidenum">
              <a:rPr lang="en-US" altLang="tr-TR" smtClean="0"/>
              <a:pPr/>
              <a:t>8</a:t>
            </a:fld>
            <a:endParaRPr lang="en-US"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3638"/>
            <a:ext cx="2133600" cy="457200"/>
          </a:xfrm>
        </p:spPr>
        <p:txBody>
          <a:bodyPr/>
          <a:lstStyle>
            <a:lvl1pPr>
              <a:defRPr/>
            </a:lvl1pPr>
          </a:lstStyle>
          <a:p>
            <a:pPr>
              <a:defRPr/>
            </a:pPr>
            <a:endParaRPr lang="tr-TR" altLang="en-US"/>
          </a:p>
        </p:txBody>
      </p:sp>
      <p:sp>
        <p:nvSpPr>
          <p:cNvPr id="8" name="Footer Placeholder 7"/>
          <p:cNvSpPr>
            <a:spLocks noGrp="1"/>
          </p:cNvSpPr>
          <p:nvPr>
            <p:ph type="ftr" sz="quarter" idx="11"/>
          </p:nvPr>
        </p:nvSpPr>
        <p:spPr>
          <a:xfrm>
            <a:off x="3124200" y="6248400"/>
            <a:ext cx="2895600" cy="457200"/>
          </a:xfrm>
        </p:spPr>
        <p:txBody>
          <a:bodyPr/>
          <a:lstStyle>
            <a:lvl1pPr>
              <a:defRPr/>
            </a:lvl1pPr>
          </a:lstStyle>
          <a:p>
            <a:pPr>
              <a:defRPr/>
            </a:pPr>
            <a:endParaRPr lang="tr-TR" altLang="en-US"/>
          </a:p>
        </p:txBody>
      </p:sp>
      <p:sp>
        <p:nvSpPr>
          <p:cNvPr id="9" name="Slide Number Placeholder 8"/>
          <p:cNvSpPr>
            <a:spLocks noGrp="1"/>
          </p:cNvSpPr>
          <p:nvPr>
            <p:ph type="sldNum" sz="quarter" idx="12"/>
          </p:nvPr>
        </p:nvSpPr>
        <p:spPr>
          <a:xfrm>
            <a:off x="6553200" y="6243638"/>
            <a:ext cx="2133600" cy="457200"/>
          </a:xfrm>
        </p:spPr>
        <p:txBody>
          <a:bodyPr/>
          <a:lstStyle>
            <a:lvl1pPr>
              <a:defRPr/>
            </a:lvl1pPr>
          </a:lstStyle>
          <a:p>
            <a:pPr>
              <a:defRPr/>
            </a:pPr>
            <a:fld id="{1C8DA323-654F-4E02-A79F-52BB0FDE7B49}" type="slidenum">
              <a:rPr lang="tr-TR" altLang="en-US"/>
              <a:pPr>
                <a:defRPr/>
              </a:pPr>
              <a:t>‹#›</a:t>
            </a:fld>
            <a:endParaRPr lang="tr-T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73F0FC-BC6F-4581-A34E-6949D18B6C0D}" type="datetimeFigureOut">
              <a:rPr lang="tr-TR" smtClean="0"/>
              <a:t>14.03.2019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73F0FC-BC6F-4581-A34E-6949D18B6C0D}" type="datetimeFigureOut">
              <a:rPr lang="tr-TR" smtClean="0"/>
              <a:t>14.03.2019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5A6391-7DD1-4ACF-8F14-709FBED98B7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4.jpeg"/><Relationship Id="rId5" Type="http://schemas.openxmlformats.org/officeDocument/2006/relationships/oleObject" Target="../embeddings/oleObject1.bin"/><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sz="quarter"/>
          </p:nvPr>
        </p:nvSpPr>
        <p:spPr>
          <a:xfrm>
            <a:off x="457200" y="277813"/>
            <a:ext cx="8229600" cy="3222625"/>
          </a:xfrm>
        </p:spPr>
        <p:txBody>
          <a:bodyPr/>
          <a:lstStyle/>
          <a:p>
            <a:pPr eaLnBrk="1" hangingPunct="1"/>
            <a:r>
              <a:rPr lang="tr-TR" altLang="en-US" sz="4000" smtClean="0">
                <a:latin typeface="Verdana" pitchFamily="34" charset="0"/>
              </a:rPr>
              <a:t>İŞİTME ENGELLİ ÇOCUKLAR</a:t>
            </a:r>
            <a:br>
              <a:rPr lang="tr-TR" altLang="en-US" sz="4000" smtClean="0">
                <a:latin typeface="Verdana" pitchFamily="34" charset="0"/>
              </a:rPr>
            </a:br>
            <a:r>
              <a:rPr lang="tr-TR" altLang="en-US" sz="4000" smtClean="0">
                <a:latin typeface="Verdana" pitchFamily="34" charset="0"/>
              </a:rPr>
              <a:t>CGL413</a:t>
            </a:r>
            <a:br>
              <a:rPr lang="tr-TR" altLang="en-US" sz="4000" smtClean="0">
                <a:latin typeface="Verdana" pitchFamily="34" charset="0"/>
              </a:rPr>
            </a:br>
            <a:r>
              <a:rPr lang="tr-TR" altLang="en-US" sz="4000" smtClean="0">
                <a:latin typeface="Verdana" pitchFamily="34" charset="0"/>
              </a:rPr>
              <a:t>Çocuk Gelişimi</a:t>
            </a:r>
            <a:br>
              <a:rPr lang="tr-TR" altLang="en-US" sz="4000" smtClean="0">
                <a:latin typeface="Verdana" pitchFamily="34" charset="0"/>
              </a:rPr>
            </a:br>
            <a:r>
              <a:rPr lang="tr-TR" altLang="en-US" sz="4000" smtClean="0">
                <a:latin typeface="Verdana" pitchFamily="34" charset="0"/>
              </a:rPr>
              <a:t>Yrd. Doç. Suna YILMAZ</a:t>
            </a:r>
          </a:p>
        </p:txBody>
      </p:sp>
      <p:pic>
        <p:nvPicPr>
          <p:cNvPr id="10243" name="Picture 22" descr="MCj04284250000[1]"/>
          <p:cNvPicPr>
            <a:picLocks noGrp="1" noChangeAspect="1" noChangeArrowheads="1"/>
          </p:cNvPicPr>
          <p:nvPr>
            <p:ph sz="quarter" idx="1"/>
          </p:nvPr>
        </p:nvPicPr>
        <p:blipFill>
          <a:blip r:embed="rId3"/>
          <a:srcRect/>
          <a:stretch>
            <a:fillRect/>
          </a:stretch>
        </p:blipFill>
        <p:spPr>
          <a:xfrm>
            <a:off x="4932363" y="4292600"/>
            <a:ext cx="1905000" cy="1689100"/>
          </a:xfrm>
        </p:spPr>
      </p:pic>
      <p:pic>
        <p:nvPicPr>
          <p:cNvPr id="10244" name="Picture 31" descr="MCj03453270000[1]"/>
          <p:cNvPicPr>
            <a:picLocks noGrp="1" noChangeAspect="1" noChangeArrowheads="1"/>
          </p:cNvPicPr>
          <p:nvPr>
            <p:ph sz="quarter" idx="2"/>
          </p:nvPr>
        </p:nvPicPr>
        <p:blipFill>
          <a:blip r:embed="rId4"/>
          <a:srcRect/>
          <a:stretch>
            <a:fillRect/>
          </a:stretch>
        </p:blipFill>
        <p:spPr>
          <a:xfrm>
            <a:off x="6875463" y="4149725"/>
            <a:ext cx="1776412" cy="1820863"/>
          </a:xfrm>
        </p:spPr>
      </p:pic>
      <p:graphicFrame>
        <p:nvGraphicFramePr>
          <p:cNvPr id="10245" name="Object 36"/>
          <p:cNvGraphicFramePr>
            <a:graphicFrameLocks noGrp="1" noChangeAspect="1"/>
          </p:cNvGraphicFramePr>
          <p:nvPr>
            <p:ph sz="quarter" idx="3"/>
          </p:nvPr>
        </p:nvGraphicFramePr>
        <p:xfrm>
          <a:off x="468313" y="3933825"/>
          <a:ext cx="4035425" cy="2189163"/>
        </p:xfrm>
        <a:graphic>
          <a:graphicData uri="http://schemas.openxmlformats.org/presentationml/2006/ole">
            <p:oleObj spid="_x0000_s1026" name="Grafik" r:id="rId5" imgW="4038735" imgH="2190642" progId="MSGraph.Chart.8">
              <p:embed followColorScheme="full"/>
            </p:oleObj>
          </a:graphicData>
        </a:graphic>
      </p:graphicFrame>
      <p:pic>
        <p:nvPicPr>
          <p:cNvPr id="10246" name="Picture 35" descr="MPj04230320000[1]"/>
          <p:cNvPicPr>
            <a:picLocks noGrp="1" noChangeAspect="1" noChangeArrowheads="1"/>
          </p:cNvPicPr>
          <p:nvPr>
            <p:ph sz="quarter" idx="4"/>
          </p:nvPr>
        </p:nvPicPr>
        <p:blipFill>
          <a:blip r:embed="rId6"/>
          <a:srcRect/>
          <a:stretch>
            <a:fillRect/>
          </a:stretch>
        </p:blipFill>
        <p:spPr>
          <a:xfrm>
            <a:off x="250825" y="3860800"/>
            <a:ext cx="4321175" cy="2663825"/>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3"/>
          <p:cNvSpPr>
            <a:spLocks noGrp="1" noChangeArrowheads="1"/>
          </p:cNvSpPr>
          <p:nvPr>
            <p:ph type="body" idx="1"/>
          </p:nvPr>
        </p:nvSpPr>
        <p:spPr>
          <a:xfrm>
            <a:off x="684213" y="836613"/>
            <a:ext cx="7920037" cy="5616575"/>
          </a:xfrm>
        </p:spPr>
        <p:txBody>
          <a:bodyPr/>
          <a:lstStyle/>
          <a:p>
            <a:pPr marL="0" indent="0" eaLnBrk="1" hangingPunct="1">
              <a:lnSpc>
                <a:spcPct val="90000"/>
              </a:lnSpc>
              <a:buFont typeface="Arial" charset="0"/>
              <a:buNone/>
              <a:defRPr/>
            </a:pPr>
            <a:r>
              <a:rPr lang="tr-TR" altLang="en-US" sz="2400" dirty="0" smtClean="0"/>
              <a:t>4.    </a:t>
            </a:r>
            <a:r>
              <a:rPr lang="tr-TR" altLang="en-US" sz="2400" dirty="0" smtClean="0">
                <a:latin typeface="Comic Sans MS" panose="030F0702030302020204" pitchFamily="66" charset="0"/>
              </a:rPr>
              <a:t>İşitme engelli (ağır işiten) işitme cihazı kullanıyorsa müzik yeteneğini geliştirmeye ve program dışı grup faaliyetlerine katılmaya teşvik edin.</a:t>
            </a:r>
            <a:br>
              <a:rPr lang="tr-TR" altLang="en-US" sz="2400" dirty="0" smtClean="0">
                <a:latin typeface="Comic Sans MS" panose="030F0702030302020204" pitchFamily="66" charset="0"/>
              </a:rPr>
            </a:br>
            <a:endParaRPr lang="tr-TR" altLang="en-US" sz="2400" dirty="0" smtClean="0">
              <a:latin typeface="Comic Sans MS" panose="030F0702030302020204" pitchFamily="66" charset="0"/>
            </a:endParaRPr>
          </a:p>
          <a:p>
            <a:pPr marL="0" indent="0" eaLnBrk="1" hangingPunct="1">
              <a:lnSpc>
                <a:spcPct val="90000"/>
              </a:lnSpc>
              <a:buFont typeface="Arial" charset="0"/>
              <a:buNone/>
              <a:defRPr/>
            </a:pPr>
            <a:r>
              <a:rPr lang="tr-TR" altLang="en-US" sz="2400" dirty="0" smtClean="0">
                <a:latin typeface="Comic Sans MS" panose="030F0702030302020204" pitchFamily="66" charset="0"/>
              </a:rPr>
              <a:t>5.    İşitme engelli çocuk bu engelini gizlemek için yalnızlığı yeğler. Sınıf içinde geçen konuşma, tartışma, soru ve direktifleri anlamayabilir.  Öğretmen bunları dikkate alarak, sınıfta bazı önlemler almalıdır</a:t>
            </a:r>
            <a:br>
              <a:rPr lang="tr-TR" altLang="en-US" sz="2400" dirty="0" smtClean="0">
                <a:latin typeface="Comic Sans MS" panose="030F0702030302020204" pitchFamily="66" charset="0"/>
              </a:rPr>
            </a:br>
            <a:endParaRPr lang="tr-TR" altLang="en-US" sz="2400" dirty="0" smtClean="0">
              <a:latin typeface="Comic Sans MS" panose="030F0702030302020204" pitchFamily="66" charset="0"/>
            </a:endParaRPr>
          </a:p>
          <a:p>
            <a:pPr marL="0" indent="0" eaLnBrk="1" hangingPunct="1">
              <a:lnSpc>
                <a:spcPct val="90000"/>
              </a:lnSpc>
              <a:buFont typeface="Arial" charset="0"/>
              <a:buNone/>
              <a:defRPr/>
            </a:pPr>
            <a:r>
              <a:rPr lang="tr-TR" altLang="en-US" sz="2400" dirty="0" smtClean="0">
                <a:latin typeface="Comic Sans MS" panose="030F0702030302020204" pitchFamily="66" charset="0"/>
              </a:rPr>
              <a:t>6.    İşitme engelli olan çocuklar sınıftaki etkinlikleri ya gözle ya da sürekli ve zorunlu bir dinlemeyle izlemeye çalışacaklarından ötürü bu çocuklar diğer öğrencilerden daha çabuk yorulabilirler Bu husus öğretmen tarafından dikkate alınmalıdır. </a:t>
            </a:r>
          </a:p>
          <a:p>
            <a:pPr eaLnBrk="1" hangingPunct="1">
              <a:lnSpc>
                <a:spcPct val="90000"/>
              </a:lnSpc>
              <a:defRPr/>
            </a:pPr>
            <a:endParaRPr lang="tr-TR" altLang="en-US" sz="24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İçerik Yer Tutucusu 5"/>
          <p:cNvSpPr>
            <a:spLocks noGrp="1"/>
          </p:cNvSpPr>
          <p:nvPr>
            <p:ph idx="1"/>
          </p:nvPr>
        </p:nvSpPr>
        <p:spPr>
          <a:xfrm>
            <a:off x="457200" y="333375"/>
            <a:ext cx="8229600" cy="6335713"/>
          </a:xfrm>
        </p:spPr>
        <p:txBody>
          <a:bodyPr/>
          <a:lstStyle/>
          <a:p>
            <a:r>
              <a:rPr lang="tr-TR" altLang="en-US" sz="1600" smtClean="0">
                <a:latin typeface="Comic Sans MS" pitchFamily="66" charset="0"/>
              </a:rPr>
              <a:t>Peckham CS, Hearing Impairment in Childhood, British Medical Bulletin, 1986</a:t>
            </a:r>
          </a:p>
          <a:p>
            <a:r>
              <a:rPr lang="tr-TR" altLang="tr-TR" sz="1600" smtClean="0">
                <a:latin typeface="Comic Sans MS" pitchFamily="66" charset="0"/>
              </a:rPr>
              <a:t>Clark JG. Uses and abuses of hearing loss classification. </a:t>
            </a:r>
            <a:r>
              <a:rPr lang="tr-TR" altLang="tr-TR" sz="1600" i="1" smtClean="0">
                <a:latin typeface="Comic Sans MS" pitchFamily="66" charset="0"/>
              </a:rPr>
              <a:t>Asha. </a:t>
            </a:r>
            <a:r>
              <a:rPr lang="tr-TR" altLang="tr-TR" sz="1600" smtClean="0">
                <a:latin typeface="Comic Sans MS" pitchFamily="66" charset="0"/>
              </a:rPr>
              <a:t>Jul 1981;23(7):493-500.</a:t>
            </a:r>
          </a:p>
          <a:p>
            <a:r>
              <a:rPr lang="tr-TR" altLang="tr-TR" sz="1600" smtClean="0">
                <a:latin typeface="Comic Sans MS" pitchFamily="66" charset="0"/>
              </a:rPr>
              <a:t>Eisen, M. D. &amp; Ryugo, D. K. (2007). Hearing molecules: Contributions from genetic deafness. </a:t>
            </a:r>
            <a:r>
              <a:rPr lang="tr-TR" altLang="tr-TR" sz="1600" i="1" smtClean="0">
                <a:latin typeface="Comic Sans MS" pitchFamily="66" charset="0"/>
              </a:rPr>
              <a:t>Cellular and Molecular Life Sciences, 64</a:t>
            </a:r>
            <a:r>
              <a:rPr lang="tr-TR" altLang="tr-TR" sz="1600" smtClean="0">
                <a:latin typeface="Comic Sans MS" pitchFamily="66" charset="0"/>
              </a:rPr>
              <a:t>(5)</a:t>
            </a:r>
            <a:r>
              <a:rPr lang="tr-TR" altLang="tr-TR" sz="1600" i="1" smtClean="0">
                <a:latin typeface="Comic Sans MS" pitchFamily="66" charset="0"/>
              </a:rPr>
              <a:t>, </a:t>
            </a:r>
            <a:r>
              <a:rPr lang="tr-TR" altLang="tr-TR" sz="1600" smtClean="0">
                <a:latin typeface="Comic Sans MS" pitchFamily="66" charset="0"/>
              </a:rPr>
              <a:t>566-580.Eisen, Ryugo 2007.</a:t>
            </a:r>
          </a:p>
          <a:p>
            <a:r>
              <a:rPr lang="tr-TR" altLang="tr-TR" sz="1600" smtClean="0">
                <a:latin typeface="Comic Sans MS" pitchFamily="66" charset="0"/>
              </a:rPr>
              <a:t>Nance, W.&amp; Dodson, K. (2007). 2007 Marion Downs lecture part 1: How can newborn hearing screening be improved? </a:t>
            </a:r>
            <a:r>
              <a:rPr lang="tr-TR" altLang="tr-TR" sz="1600" i="1" smtClean="0">
                <a:latin typeface="Comic Sans MS" pitchFamily="66" charset="0"/>
              </a:rPr>
              <a:t>Audiology Today, 19</a:t>
            </a:r>
            <a:r>
              <a:rPr lang="tr-TR" altLang="tr-TR" sz="1600" smtClean="0">
                <a:latin typeface="Comic Sans MS" pitchFamily="66" charset="0"/>
              </a:rPr>
              <a:t>(4)</a:t>
            </a:r>
            <a:r>
              <a:rPr lang="tr-TR" altLang="tr-TR" sz="1600" i="1" smtClean="0">
                <a:latin typeface="Comic Sans MS" pitchFamily="66" charset="0"/>
              </a:rPr>
              <a:t>, </a:t>
            </a:r>
            <a:r>
              <a:rPr lang="tr-TR" altLang="tr-TR" sz="1600" smtClean="0">
                <a:latin typeface="Comic Sans MS" pitchFamily="66" charset="0"/>
              </a:rPr>
              <a:t>15-19.</a:t>
            </a:r>
          </a:p>
          <a:p>
            <a:r>
              <a:rPr lang="tr-TR" altLang="tr-TR" sz="1600" smtClean="0">
                <a:latin typeface="Comic Sans MS" pitchFamily="66" charset="0"/>
              </a:rPr>
              <a:t>Yenidoğan İşitme Taraması Eğitim Kitabı, T.C. Sağlık Bakanlığı, </a:t>
            </a:r>
            <a:r>
              <a:rPr lang="tr-TR" altLang="tr-TR" sz="1600" b="1" smtClean="0">
                <a:latin typeface="Comic Sans MS" pitchFamily="66" charset="0"/>
              </a:rPr>
              <a:t> </a:t>
            </a:r>
            <a:r>
              <a:rPr lang="tr-TR" altLang="tr-TR" sz="1600" smtClean="0">
                <a:latin typeface="Comic Sans MS" pitchFamily="66" charset="0"/>
              </a:rPr>
              <a:t>Başbakanlık Özürlüler İdaresi Başkanlığı, Dokuz Eylül, Gazi, Hacettepe ve Marmara Üniversiteleri, 2006.</a:t>
            </a:r>
          </a:p>
          <a:p>
            <a:r>
              <a:rPr lang="tr-TR" altLang="tr-TR" sz="1600" smtClean="0">
                <a:latin typeface="Comic Sans MS" pitchFamily="66" charset="0"/>
              </a:rPr>
              <a:t>Pediatric Audiology 0-5 years, McCormick, B., Taylor and Francis, 1988</a:t>
            </a:r>
          </a:p>
          <a:p>
            <a:r>
              <a:rPr lang="tr-TR" altLang="tr-TR" sz="1600" smtClean="0">
                <a:latin typeface="Comic Sans MS" pitchFamily="66" charset="0"/>
              </a:rPr>
              <a:t>Pediatric audiology: Diagnosis, Technology, and Management. Madell, J.R., &amp; Flexer, C.,2008 New York: Thieme.</a:t>
            </a:r>
          </a:p>
          <a:p>
            <a:r>
              <a:rPr lang="tr-TR" altLang="tr-TR" sz="1600" smtClean="0">
                <a:latin typeface="Comic Sans MS" pitchFamily="66" charset="0"/>
              </a:rPr>
              <a:t>Behavioral evaluation of hearing in infants and young children, Madell, J.R., Thieme, 1998</a:t>
            </a:r>
          </a:p>
          <a:p>
            <a:r>
              <a:rPr lang="tr-TR" altLang="tr-TR" sz="1600" smtClean="0">
                <a:latin typeface="Comic Sans MS" pitchFamily="66" charset="0"/>
              </a:rPr>
              <a:t>Mynders JM. How hearing aids work. Goldenberg RA, ed. Hearing Aids. 1st ed. Philadelphia: Lippincott-Raven; 1996 p:117-140.</a:t>
            </a:r>
          </a:p>
          <a:p>
            <a:r>
              <a:rPr lang="tr-TR" altLang="tr-TR" sz="1600" smtClean="0">
                <a:latin typeface="Comic Sans MS" pitchFamily="66" charset="0"/>
              </a:rPr>
              <a:t>Kim HH, Barrs MD. Hearing aids: a review of what’s new. Otolaryngol Head Neck Surgery 2006;131:1043-50.</a:t>
            </a:r>
          </a:p>
          <a:p>
            <a:r>
              <a:rPr lang="tr-TR" altLang="tr-TR" sz="1600" smtClean="0">
                <a:latin typeface="Comic Sans MS" pitchFamily="66" charset="0"/>
              </a:rPr>
              <a:t>Suna Tokgöz-Yılmaz, Ahmet Ataş. İşitme Cihazlarında Teknolojik Gelişmeler. N Tan Ergin (Ed.), Kulak Burun Boğaz Hastalıklarında İleri Teknoloji. İstanbul: Amerikan Hastanesi Yayınları 201; (20): ss.48-68. </a:t>
            </a:r>
          </a:p>
          <a:p>
            <a:endParaRPr lang="tr-TR" altLang="tr-TR" sz="1600" smtClean="0">
              <a:latin typeface="Comic Sans MS" pitchFamily="66" charset="0"/>
            </a:endParaRPr>
          </a:p>
          <a:p>
            <a:endParaRPr lang="tr-TR" altLang="tr-TR" sz="1600" smtClean="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0" y="609600"/>
            <a:ext cx="8915400" cy="1143000"/>
          </a:xfrm>
        </p:spPr>
        <p:txBody>
          <a:bodyPr/>
          <a:lstStyle/>
          <a:p>
            <a:pPr eaLnBrk="1" hangingPunct="1"/>
            <a:r>
              <a:rPr lang="tr-TR" altLang="tr-TR" sz="3200" u="sng" smtClean="0">
                <a:latin typeface="Comic Sans MS" pitchFamily="66" charset="0"/>
              </a:rPr>
              <a:t>İşitsel Rehabilitasyon  Programları</a:t>
            </a:r>
            <a:br>
              <a:rPr lang="tr-TR" altLang="tr-TR" sz="3200" u="sng" smtClean="0">
                <a:latin typeface="Comic Sans MS" pitchFamily="66" charset="0"/>
              </a:rPr>
            </a:br>
            <a:r>
              <a:rPr lang="tr-TR" altLang="tr-TR" sz="3200" u="sng" smtClean="0">
                <a:latin typeface="Comic Sans MS" pitchFamily="66" charset="0"/>
              </a:rPr>
              <a:t>Nasıl Düzenlenir?  </a:t>
            </a:r>
          </a:p>
        </p:txBody>
      </p:sp>
      <p:sp>
        <p:nvSpPr>
          <p:cNvPr id="150531" name="Rectangle 3"/>
          <p:cNvSpPr>
            <a:spLocks noGrp="1" noChangeArrowheads="1"/>
          </p:cNvSpPr>
          <p:nvPr>
            <p:ph idx="1"/>
          </p:nvPr>
        </p:nvSpPr>
        <p:spPr>
          <a:xfrm>
            <a:off x="107950" y="2060575"/>
            <a:ext cx="8578850" cy="4065588"/>
          </a:xfrm>
        </p:spPr>
        <p:txBody>
          <a:bodyPr/>
          <a:lstStyle/>
          <a:p>
            <a:pPr marL="457200" lvl="1" indent="0" eaLnBrk="1" hangingPunct="1">
              <a:buFont typeface="Arial" charset="0"/>
              <a:buNone/>
              <a:defRPr/>
            </a:pPr>
            <a:endParaRPr lang="tr-TR" altLang="en-US" sz="3200" dirty="0" smtClean="0">
              <a:latin typeface="Comic Sans MS" panose="030F0702030302020204" pitchFamily="66" charset="0"/>
            </a:endParaRPr>
          </a:p>
          <a:p>
            <a:pPr lvl="1" eaLnBrk="1" hangingPunct="1">
              <a:defRPr/>
            </a:pPr>
            <a:r>
              <a:rPr lang="tr-TR" altLang="en-US" dirty="0" smtClean="0">
                <a:latin typeface="Comic Sans MS" panose="030F0702030302020204" pitchFamily="66" charset="0"/>
              </a:rPr>
              <a:t>Bireysel eğitim programları (aile merkezli) </a:t>
            </a:r>
          </a:p>
          <a:p>
            <a:pPr marL="457200" lvl="1" indent="0" eaLnBrk="1" hangingPunct="1">
              <a:buFont typeface="Arial" charset="0"/>
              <a:buNone/>
              <a:defRPr/>
            </a:pPr>
            <a:endParaRPr lang="tr-TR" altLang="en-US" dirty="0" smtClean="0">
              <a:latin typeface="Comic Sans MS" panose="030F0702030302020204" pitchFamily="66" charset="0"/>
            </a:endParaRPr>
          </a:p>
          <a:p>
            <a:pPr lvl="1" eaLnBrk="1" hangingPunct="1">
              <a:defRPr/>
            </a:pPr>
            <a:r>
              <a:rPr lang="tr-TR" altLang="en-US" dirty="0" smtClean="0">
                <a:latin typeface="Comic Sans MS" panose="030F0702030302020204" pitchFamily="66" charset="0"/>
              </a:rPr>
              <a:t>Aile eğitim programları </a:t>
            </a:r>
          </a:p>
          <a:p>
            <a:pPr eaLnBrk="1" hangingPunct="1">
              <a:defRPr/>
            </a:pPr>
            <a:endParaRPr lang="tr-TR" altLang="en-US" dirty="0" smtClean="0"/>
          </a:p>
          <a:p>
            <a:pPr eaLnBrk="1" hangingPunct="1">
              <a:defRPr/>
            </a:pPr>
            <a:endParaRPr lang="tr-TR" altLang="en-US" dirty="0" smtClean="0"/>
          </a:p>
          <a:p>
            <a:pPr eaLnBrk="1" hangingPunct="1">
              <a:buFontTx/>
              <a:buNone/>
              <a:defRPr/>
            </a:pPr>
            <a:r>
              <a:rPr lang="tr-TR" altLang="en-US"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eaLnBrk="1" hangingPunct="1"/>
            <a:r>
              <a:rPr lang="tr-TR" altLang="en-US" sz="3200" smtClean="0">
                <a:latin typeface="Comic Sans MS" pitchFamily="66" charset="0"/>
              </a:rPr>
              <a:t>1. Basamak  </a:t>
            </a:r>
            <a:br>
              <a:rPr lang="tr-TR" altLang="en-US" sz="3200" smtClean="0">
                <a:latin typeface="Comic Sans MS" pitchFamily="66" charset="0"/>
              </a:rPr>
            </a:br>
            <a:r>
              <a:rPr lang="tr-TR" altLang="en-US" sz="3200" smtClean="0">
                <a:latin typeface="Comic Sans MS" pitchFamily="66" charset="0"/>
              </a:rPr>
              <a:t>AİLE GÖRÜŞMESİ</a:t>
            </a:r>
          </a:p>
        </p:txBody>
      </p:sp>
      <p:sp>
        <p:nvSpPr>
          <p:cNvPr id="124931" name="Content Placeholder 2"/>
          <p:cNvSpPr>
            <a:spLocks noGrp="1"/>
          </p:cNvSpPr>
          <p:nvPr>
            <p:ph idx="1"/>
          </p:nvPr>
        </p:nvSpPr>
        <p:spPr>
          <a:xfrm>
            <a:off x="107950" y="1268413"/>
            <a:ext cx="9036050" cy="5400675"/>
          </a:xfrm>
        </p:spPr>
        <p:txBody>
          <a:bodyPr>
            <a:normAutofit lnSpcReduction="10000"/>
          </a:bodyPr>
          <a:lstStyle/>
          <a:p>
            <a:r>
              <a:rPr lang="tr-TR" altLang="en-US" sz="2400" smtClean="0">
                <a:latin typeface="Comic Sans MS" pitchFamily="66" charset="0"/>
              </a:rPr>
              <a:t>Ailenin eğitime hazırlanmasında; öncelikle ailenin engeli kabullenmesi gerekmektedir. </a:t>
            </a:r>
          </a:p>
          <a:p>
            <a:r>
              <a:rPr lang="tr-TR" altLang="en-US" sz="2400" smtClean="0">
                <a:latin typeface="Comic Sans MS" pitchFamily="66" charset="0"/>
              </a:rPr>
              <a:t>Ailenin işitme engelli bireye sahip diğer aileler ile bir araya gelmesi sağlanmalıdır. </a:t>
            </a:r>
          </a:p>
          <a:p>
            <a:r>
              <a:rPr lang="tr-TR" altLang="en-US" sz="2400" smtClean="0">
                <a:latin typeface="Comic Sans MS" pitchFamily="66" charset="0"/>
              </a:rPr>
              <a:t>Gerektiğinde aile, psikolojik destek alması için yönlendirilmelidir. </a:t>
            </a:r>
          </a:p>
          <a:p>
            <a:r>
              <a:rPr lang="tr-TR" altLang="en-US" sz="2400" smtClean="0">
                <a:latin typeface="Comic Sans MS" pitchFamily="66" charset="0"/>
              </a:rPr>
              <a:t>Aile bireyin sahip olduğu işitme kaybının özellikleri konusunda bilgilendirilmelidir. </a:t>
            </a:r>
          </a:p>
          <a:p>
            <a:r>
              <a:rPr lang="tr-TR" altLang="en-US" sz="2400" smtClean="0">
                <a:latin typeface="Comic Sans MS" pitchFamily="66" charset="0"/>
              </a:rPr>
              <a:t>Aile, işitme cihazının kullanımı, temizlik ve bakımı, pilin kontrolü, kulak kalıbı kullanımı gibi konularda bilgilendirilmelidir.</a:t>
            </a:r>
          </a:p>
          <a:p>
            <a:r>
              <a:rPr lang="tr-TR" altLang="en-US" sz="2400" smtClean="0">
                <a:latin typeface="Comic Sans MS" pitchFamily="66" charset="0"/>
              </a:rPr>
              <a:t>Ailenin desteği ile işitme cihazının düzenli ve</a:t>
            </a:r>
          </a:p>
          <a:p>
            <a:pPr>
              <a:buFont typeface="Wingdings 3" pitchFamily="18" charset="2"/>
              <a:buNone/>
            </a:pPr>
            <a:r>
              <a:rPr lang="tr-TR" altLang="en-US" sz="2400" smtClean="0">
                <a:latin typeface="Comic Sans MS" pitchFamily="66" charset="0"/>
              </a:rPr>
              <a:t>	doğru kullanılması bireyin cihaza uyumunu hızlandırmaktadır.</a:t>
            </a:r>
          </a:p>
          <a:p>
            <a:endParaRPr lang="tr-TR" altLang="en-US" sz="2400" smtClean="0">
              <a:latin typeface="Comic Sans MS" pitchFamily="66" charset="0"/>
            </a:endParaRPr>
          </a:p>
          <a:p>
            <a:endParaRPr lang="tr-TR" altLang="en-US" sz="2800" smtClean="0">
              <a:latin typeface="Comic Sans MS" pitchFamily="66" charset="0"/>
            </a:endParaRPr>
          </a:p>
          <a:p>
            <a:endParaRPr lang="en-US" altLang="tr-T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1"/>
          <p:cNvSpPr>
            <a:spLocks noGrp="1"/>
          </p:cNvSpPr>
          <p:nvPr>
            <p:ph type="title"/>
          </p:nvPr>
        </p:nvSpPr>
        <p:spPr/>
        <p:txBody>
          <a:bodyPr>
            <a:normAutofit fontScale="90000"/>
          </a:bodyPr>
          <a:lstStyle/>
          <a:p>
            <a:r>
              <a:rPr lang="tr-TR" altLang="tr-TR" sz="3200" smtClean="0">
                <a:latin typeface="Comic Sans MS" pitchFamily="66" charset="0"/>
              </a:rPr>
              <a:t>2. Basamak </a:t>
            </a:r>
            <a:br>
              <a:rPr lang="tr-TR" altLang="tr-TR" sz="3200" smtClean="0">
                <a:latin typeface="Comic Sans MS" pitchFamily="66" charset="0"/>
              </a:rPr>
            </a:br>
            <a:r>
              <a:rPr lang="tr-TR" altLang="tr-TR" sz="3200" smtClean="0">
                <a:latin typeface="Comic Sans MS" pitchFamily="66" charset="0"/>
              </a:rPr>
              <a:t> İLETİŞİM ŞEKLİNİN  BELİRLENMESİ</a:t>
            </a:r>
            <a:br>
              <a:rPr lang="tr-TR" altLang="tr-TR" sz="3200" smtClean="0">
                <a:latin typeface="Comic Sans MS" pitchFamily="66" charset="0"/>
              </a:rPr>
            </a:br>
            <a:endParaRPr lang="en-US" altLang="tr-TR" sz="3200" smtClean="0"/>
          </a:p>
        </p:txBody>
      </p:sp>
      <p:sp>
        <p:nvSpPr>
          <p:cNvPr id="125955" name="Content Placeholder 2"/>
          <p:cNvSpPr>
            <a:spLocks noGrp="1"/>
          </p:cNvSpPr>
          <p:nvPr>
            <p:ph idx="1"/>
          </p:nvPr>
        </p:nvSpPr>
        <p:spPr>
          <a:xfrm>
            <a:off x="1042988" y="1700213"/>
            <a:ext cx="6697662" cy="4525962"/>
          </a:xfrm>
        </p:spPr>
        <p:txBody>
          <a:bodyPr/>
          <a:lstStyle/>
          <a:p>
            <a:pPr eaLnBrk="1" hangingPunct="1">
              <a:spcBef>
                <a:spcPct val="0"/>
              </a:spcBef>
              <a:buFont typeface="Lucida Sans Unicode" pitchFamily="34" charset="0"/>
              <a:buAutoNum type="arabicPeriod"/>
            </a:pPr>
            <a:r>
              <a:rPr lang="tr-TR" altLang="en-US" sz="2800" smtClean="0">
                <a:latin typeface="Comic Sans MS" pitchFamily="66" charset="0"/>
              </a:rPr>
              <a:t>Çocucumuz ilk olarak dinlesin,  beyindeki işitme merkezini uyarmak  için bilgi  önce sadece işitsel olarak gelmelidir.  </a:t>
            </a:r>
          </a:p>
          <a:p>
            <a:pPr eaLnBrk="1" hangingPunct="1">
              <a:spcBef>
                <a:spcPct val="0"/>
              </a:spcBef>
              <a:buFont typeface="Lucida Sans Unicode" pitchFamily="34" charset="0"/>
              <a:buAutoNum type="arabicPeriod"/>
            </a:pPr>
            <a:r>
              <a:rPr lang="tr-TR" altLang="en-US" sz="2800" smtClean="0">
                <a:latin typeface="Comic Sans MS" pitchFamily="66" charset="0"/>
              </a:rPr>
              <a:t>Çocuk işitme merkezineve işitsel kütüphanesine bakar. </a:t>
            </a:r>
          </a:p>
          <a:p>
            <a:pPr eaLnBrk="1" hangingPunct="1">
              <a:spcBef>
                <a:spcPct val="0"/>
              </a:spcBef>
              <a:buFont typeface="Lucida Sans Unicode" pitchFamily="34" charset="0"/>
              <a:buAutoNum type="arabicPeriod"/>
            </a:pPr>
            <a:r>
              <a:rPr lang="tr-TR" altLang="en-US" sz="2800" smtClean="0">
                <a:latin typeface="Comic Sans MS" pitchFamily="66" charset="0"/>
              </a:rPr>
              <a:t>Eğer bu bilgi orada ise tepki verir. </a:t>
            </a:r>
          </a:p>
          <a:p>
            <a:pPr eaLnBrk="1" hangingPunct="1">
              <a:spcBef>
                <a:spcPct val="0"/>
              </a:spcBef>
              <a:buFont typeface="Lucida Sans Unicode" pitchFamily="34" charset="0"/>
              <a:buAutoNum type="arabicPeriod"/>
            </a:pPr>
            <a:r>
              <a:rPr lang="tr-TR" altLang="en-US" sz="2800" smtClean="0">
                <a:latin typeface="Comic Sans MS" pitchFamily="66" charset="0"/>
              </a:rPr>
              <a:t>Yoksa biz  göstererek o işitsel girdiye ait bir anlam oluştururuz. </a:t>
            </a:r>
          </a:p>
          <a:p>
            <a:endParaRPr lang="en-US" altLang="tr-T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50825" y="277813"/>
            <a:ext cx="8435975" cy="1638300"/>
          </a:xfrm>
        </p:spPr>
        <p:txBody>
          <a:bodyPr/>
          <a:lstStyle/>
          <a:p>
            <a:pPr eaLnBrk="1" hangingPunct="1"/>
            <a:r>
              <a:rPr lang="tr-TR" altLang="en-US" sz="2800" smtClean="0">
                <a:latin typeface="Comic Sans MS" pitchFamily="66" charset="0"/>
              </a:rPr>
              <a:t>3. Basamak </a:t>
            </a:r>
            <a:br>
              <a:rPr lang="tr-TR" altLang="en-US" sz="2800" smtClean="0">
                <a:latin typeface="Comic Sans MS" pitchFamily="66" charset="0"/>
              </a:rPr>
            </a:br>
            <a:r>
              <a:rPr lang="tr-TR" altLang="en-US" sz="2800" smtClean="0">
                <a:latin typeface="Comic Sans MS" pitchFamily="66" charset="0"/>
              </a:rPr>
              <a:t>ÇOCUĞUN GELİŞİM DÜZEYİNE UYGUN EĞİTİM  PROGRAMLARININ HAZIRLANMASI</a:t>
            </a:r>
          </a:p>
        </p:txBody>
      </p:sp>
      <p:sp>
        <p:nvSpPr>
          <p:cNvPr id="126979" name="Rectangle 3"/>
          <p:cNvSpPr>
            <a:spLocks noGrp="1" noChangeArrowheads="1"/>
          </p:cNvSpPr>
          <p:nvPr>
            <p:ph idx="1"/>
          </p:nvPr>
        </p:nvSpPr>
        <p:spPr>
          <a:xfrm>
            <a:off x="323850" y="2060575"/>
            <a:ext cx="8351838" cy="4248150"/>
          </a:xfrm>
        </p:spPr>
        <p:txBody>
          <a:bodyPr/>
          <a:lstStyle/>
          <a:p>
            <a:pPr marL="609600" indent="-609600" eaLnBrk="1" hangingPunct="1">
              <a:lnSpc>
                <a:spcPct val="90000"/>
              </a:lnSpc>
              <a:buFontTx/>
              <a:buNone/>
            </a:pPr>
            <a:r>
              <a:rPr lang="tr-TR" altLang="en-US" sz="2800" u="sng" smtClean="0">
                <a:latin typeface="Comic Sans MS" pitchFamily="66" charset="0"/>
              </a:rPr>
              <a:t>Prensipler</a:t>
            </a:r>
          </a:p>
          <a:p>
            <a:pPr marL="609600" indent="-609600" eaLnBrk="1" hangingPunct="1">
              <a:lnSpc>
                <a:spcPct val="90000"/>
              </a:lnSpc>
              <a:buFontTx/>
              <a:buNone/>
            </a:pPr>
            <a:r>
              <a:rPr lang="tr-TR" altLang="en-US" sz="2800" smtClean="0">
                <a:latin typeface="Comic Sans MS" pitchFamily="66" charset="0"/>
              </a:rPr>
              <a:t>Gelişimin bir bütün olduğu düşünülerek; çocuğun </a:t>
            </a:r>
          </a:p>
          <a:p>
            <a:pPr marL="609600" indent="-609600" eaLnBrk="1" hangingPunct="1">
              <a:lnSpc>
                <a:spcPct val="90000"/>
              </a:lnSpc>
              <a:buFontTx/>
              <a:buNone/>
            </a:pPr>
            <a:r>
              <a:rPr lang="tr-TR" altLang="en-US" sz="2800" smtClean="0">
                <a:latin typeface="Comic Sans MS" pitchFamily="66" charset="0"/>
              </a:rPr>
              <a:t>sadece işitsel algı becerilerinin gelişmesine göre değil,tüm gelişim alanlarını destekleyecek şekilde programların oluşturulması gerekir.</a:t>
            </a:r>
          </a:p>
          <a:p>
            <a:pPr marL="1371600" lvl="2" indent="-457200" eaLnBrk="1" hangingPunct="1">
              <a:lnSpc>
                <a:spcPct val="90000"/>
              </a:lnSpc>
            </a:pPr>
            <a:r>
              <a:rPr lang="tr-TR" altLang="en-US" sz="2000" b="1" smtClean="0">
                <a:latin typeface="Comic Sans MS" pitchFamily="66" charset="0"/>
              </a:rPr>
              <a:t>Alıcı-ifade edici lisan </a:t>
            </a:r>
          </a:p>
          <a:p>
            <a:pPr marL="1371600" lvl="2" indent="-457200" eaLnBrk="1" hangingPunct="1">
              <a:lnSpc>
                <a:spcPct val="90000"/>
              </a:lnSpc>
            </a:pPr>
            <a:r>
              <a:rPr lang="tr-TR" altLang="en-US" sz="2000" b="1" smtClean="0">
                <a:latin typeface="Comic Sans MS" pitchFamily="66" charset="0"/>
              </a:rPr>
              <a:t>Bilişsel gelişim </a:t>
            </a:r>
          </a:p>
          <a:p>
            <a:pPr marL="1371600" lvl="2" indent="-457200" eaLnBrk="1" hangingPunct="1">
              <a:lnSpc>
                <a:spcPct val="90000"/>
              </a:lnSpc>
            </a:pPr>
            <a:r>
              <a:rPr lang="tr-TR" altLang="en-US" sz="2000" b="1" smtClean="0">
                <a:latin typeface="Comic Sans MS" pitchFamily="66" charset="0"/>
              </a:rPr>
              <a:t>İnce motor gelişim </a:t>
            </a:r>
          </a:p>
          <a:p>
            <a:pPr marL="1371600" lvl="2" indent="-457200" eaLnBrk="1" hangingPunct="1">
              <a:lnSpc>
                <a:spcPct val="90000"/>
              </a:lnSpc>
            </a:pPr>
            <a:r>
              <a:rPr lang="tr-TR" altLang="en-US" sz="2000" b="1" smtClean="0">
                <a:latin typeface="Comic Sans MS" pitchFamily="66" charset="0"/>
              </a:rPr>
              <a:t>Görsel algı,</a:t>
            </a:r>
            <a:endParaRPr lang="tr-TR" altLang="en-US" sz="2800" b="1"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323850" y="0"/>
            <a:ext cx="8208963" cy="1196975"/>
          </a:xfrm>
        </p:spPr>
        <p:txBody>
          <a:bodyPr/>
          <a:lstStyle/>
          <a:p>
            <a:pPr eaLnBrk="1" hangingPunct="1"/>
            <a:r>
              <a:rPr lang="tr-TR" altLang="en-US" sz="2800" smtClean="0">
                <a:latin typeface="Comic Sans MS" pitchFamily="66" charset="0"/>
              </a:rPr>
              <a:t>4. Basamak </a:t>
            </a:r>
            <a:br>
              <a:rPr lang="tr-TR" altLang="en-US" sz="2800" smtClean="0">
                <a:latin typeface="Comic Sans MS" pitchFamily="66" charset="0"/>
              </a:rPr>
            </a:br>
            <a:r>
              <a:rPr lang="tr-TR" altLang="en-US" sz="2800" smtClean="0">
                <a:latin typeface="Comic Sans MS" pitchFamily="66" charset="0"/>
              </a:rPr>
              <a:t> EĞİTİM  PROGRAMININ UYGULANMASI </a:t>
            </a:r>
          </a:p>
        </p:txBody>
      </p:sp>
      <p:sp>
        <p:nvSpPr>
          <p:cNvPr id="128003" name="Rectangle 3"/>
          <p:cNvSpPr>
            <a:spLocks noGrp="1" noChangeArrowheads="1"/>
          </p:cNvSpPr>
          <p:nvPr>
            <p:ph idx="1"/>
          </p:nvPr>
        </p:nvSpPr>
        <p:spPr>
          <a:xfrm>
            <a:off x="539750" y="1412875"/>
            <a:ext cx="7488238" cy="4608513"/>
          </a:xfrm>
        </p:spPr>
        <p:txBody>
          <a:bodyPr/>
          <a:lstStyle/>
          <a:p>
            <a:pPr eaLnBrk="1" hangingPunct="1"/>
            <a:r>
              <a:rPr lang="tr-TR" altLang="en-US" sz="2400" smtClean="0">
                <a:latin typeface="Comic Sans MS" pitchFamily="66" charset="0"/>
              </a:rPr>
              <a:t>Çocuk için hazırlanan program uzman tarafından uygulanır. </a:t>
            </a:r>
          </a:p>
          <a:p>
            <a:pPr eaLnBrk="1" hangingPunct="1"/>
            <a:r>
              <a:rPr lang="tr-TR" altLang="en-US" sz="2400" smtClean="0">
                <a:latin typeface="Comic Sans MS" pitchFamily="66" charset="0"/>
              </a:rPr>
              <a:t>Aile bu uygulamayı gözlemeli  </a:t>
            </a:r>
          </a:p>
          <a:p>
            <a:pPr eaLnBrk="1" hangingPunct="1"/>
            <a:r>
              <a:rPr lang="tr-TR" altLang="en-US" sz="2400" smtClean="0">
                <a:latin typeface="Comic Sans MS" pitchFamily="66" charset="0"/>
              </a:rPr>
              <a:t>Daha sonra aile aynı programı uzmanın yanında uygulamadır.</a:t>
            </a:r>
          </a:p>
          <a:p>
            <a:pPr eaLnBrk="1" hangingPunct="1">
              <a:lnSpc>
                <a:spcPct val="90000"/>
              </a:lnSpc>
            </a:pPr>
            <a:r>
              <a:rPr lang="tr-TR" altLang="en-US" sz="2400" smtClean="0">
                <a:latin typeface="Comic Sans MS" pitchFamily="66" charset="0"/>
              </a:rPr>
              <a:t>Uygulama esnasında ortaya çıkabilecek sorunlar hakkında görüşülmeli</a:t>
            </a:r>
          </a:p>
          <a:p>
            <a:pPr eaLnBrk="1" hangingPunct="1">
              <a:lnSpc>
                <a:spcPct val="90000"/>
              </a:lnSpc>
            </a:pPr>
            <a:r>
              <a:rPr lang="tr-TR" altLang="en-US" sz="2400" smtClean="0">
                <a:latin typeface="Comic Sans MS" pitchFamily="66" charset="0"/>
              </a:rPr>
              <a:t>Ailelerin programa uygun materyal hazırlaması veya evde bulunan materyallerin çocuğun programına nasıl uyarlayacağı hakkında görüşülmesi gereklidir.</a:t>
            </a:r>
          </a:p>
          <a:p>
            <a:pPr eaLnBrk="1" hangingPunct="1"/>
            <a:endParaRPr lang="tr-TR" altLang="en-US" sz="2800" smtClean="0"/>
          </a:p>
          <a:p>
            <a:pPr eaLnBrk="1" hangingPunct="1">
              <a:buFont typeface="Wingdings 3" pitchFamily="18" charset="2"/>
              <a:buNone/>
            </a:pPr>
            <a:endParaRPr lang="tr-TR" altLang="en-US"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eaLnBrk="1" hangingPunct="1"/>
            <a:r>
              <a:rPr lang="tr-TR" altLang="en-US" sz="2400" smtClean="0">
                <a:latin typeface="Comic Sans MS" pitchFamily="66" charset="0"/>
              </a:rPr>
              <a:t>5</a:t>
            </a:r>
            <a:r>
              <a:rPr lang="tr-TR" altLang="en-US" sz="2000" smtClean="0">
                <a:latin typeface="Comic Sans MS" pitchFamily="66" charset="0"/>
              </a:rPr>
              <a:t>. BASAMAK </a:t>
            </a:r>
            <a:br>
              <a:rPr lang="tr-TR" altLang="en-US" sz="2000" smtClean="0">
                <a:latin typeface="Comic Sans MS" pitchFamily="66" charset="0"/>
              </a:rPr>
            </a:br>
            <a:r>
              <a:rPr lang="tr-TR" altLang="en-US" sz="2000" smtClean="0">
                <a:latin typeface="Comic Sans MS" pitchFamily="66" charset="0"/>
              </a:rPr>
              <a:t>VERİLEN PROGRAMLARININ KONTROLÜ VE YENİ PROGRAMLARIN VERİLMESİ</a:t>
            </a:r>
          </a:p>
        </p:txBody>
      </p:sp>
      <p:sp>
        <p:nvSpPr>
          <p:cNvPr id="129027" name="Rectangle 3"/>
          <p:cNvSpPr>
            <a:spLocks noGrp="1" noChangeArrowheads="1"/>
          </p:cNvSpPr>
          <p:nvPr>
            <p:ph idx="1"/>
          </p:nvPr>
        </p:nvSpPr>
        <p:spPr>
          <a:xfrm>
            <a:off x="468313" y="1989138"/>
            <a:ext cx="8229600" cy="4530725"/>
          </a:xfrm>
        </p:spPr>
        <p:txBody>
          <a:bodyPr/>
          <a:lstStyle/>
          <a:p>
            <a:pPr eaLnBrk="1" hangingPunct="1"/>
            <a:r>
              <a:rPr lang="tr-TR" altLang="en-US" sz="2000" smtClean="0">
                <a:latin typeface="Comic Sans MS" pitchFamily="66" charset="0"/>
              </a:rPr>
              <a:t>Verilen eğitim  programları (çocuğun ihtiyacnaı uygun olarak, haftalık, aylık)  aile ve eğitim uzmanı ile birlikte yeniden uygulanmalı</a:t>
            </a:r>
          </a:p>
          <a:p>
            <a:pPr eaLnBrk="1" hangingPunct="1"/>
            <a:r>
              <a:rPr lang="tr-TR" altLang="en-US" sz="2000" smtClean="0">
                <a:latin typeface="Comic Sans MS" pitchFamily="66" charset="0"/>
              </a:rPr>
              <a:t> Çocuğun hedeflenen davranışa ulaşıp ulaşamadığı kontrol edilmeli</a:t>
            </a:r>
          </a:p>
          <a:p>
            <a:pPr eaLnBrk="1" hangingPunct="1"/>
            <a:r>
              <a:rPr lang="tr-TR" altLang="en-US" sz="2000" smtClean="0">
                <a:latin typeface="Comic Sans MS" pitchFamily="66" charset="0"/>
              </a:rPr>
              <a:t> Yeni bir eğitim programı (kısa süreli – uzun süreli hedefler) şeklinde düzenlenmeli </a:t>
            </a:r>
          </a:p>
          <a:p>
            <a:pPr eaLnBrk="1" hangingPunct="1">
              <a:lnSpc>
                <a:spcPct val="90000"/>
              </a:lnSpc>
            </a:pPr>
            <a:r>
              <a:rPr lang="tr-TR" altLang="en-US" sz="2000" smtClean="0">
                <a:latin typeface="Comic Sans MS" pitchFamily="66" charset="0"/>
              </a:rPr>
              <a:t>Eğitim programları süresince ekip çalışmasına devam edilmli, belirli (6 ay, 12 ay) aralıklarla çocuğun işitsel algı, konuşma ve dil gelişimi yeniden değerlendirilmeli</a:t>
            </a:r>
          </a:p>
          <a:p>
            <a:pPr eaLnBrk="1" hangingPunct="1">
              <a:lnSpc>
                <a:spcPct val="90000"/>
              </a:lnSpc>
            </a:pPr>
            <a:r>
              <a:rPr lang="tr-TR" altLang="en-US" sz="2000" smtClean="0">
                <a:latin typeface="Comic Sans MS" pitchFamily="66" charset="0"/>
              </a:rPr>
              <a:t>Odyoloji bölümü ile yakın temas içinde olmalı </a:t>
            </a:r>
          </a:p>
          <a:p>
            <a:pPr eaLnBrk="1" hangingPunct="1">
              <a:lnSpc>
                <a:spcPct val="90000"/>
              </a:lnSpc>
            </a:pPr>
            <a:r>
              <a:rPr lang="tr-TR" altLang="en-US" sz="2000" smtClean="0">
                <a:latin typeface="Comic Sans MS" pitchFamily="66" charset="0"/>
              </a:rPr>
              <a:t>Gerekli durumlarda diğer bölümlerle (ped.nöroloji, çocuk ruh sağ. vb) koordinasyon sağlanarak çocukların  düzenli takip edilmesine önem verilmelidir. </a:t>
            </a:r>
          </a:p>
          <a:p>
            <a:pPr eaLnBrk="1" hangingPunct="1"/>
            <a:endParaRPr lang="tr-TR" altLang="en-US" sz="2400" smtClean="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3"/>
          <p:cNvSpPr>
            <a:spLocks noGrp="1" noChangeArrowheads="1"/>
          </p:cNvSpPr>
          <p:nvPr>
            <p:ph idx="1"/>
          </p:nvPr>
        </p:nvSpPr>
        <p:spPr>
          <a:xfrm>
            <a:off x="468313" y="2565400"/>
            <a:ext cx="8207375" cy="2663825"/>
          </a:xfrm>
        </p:spPr>
        <p:txBody>
          <a:bodyPr/>
          <a:lstStyle/>
          <a:p>
            <a:pPr eaLnBrk="1" hangingPunct="1"/>
            <a:r>
              <a:rPr lang="tr-TR" altLang="en-US" smtClean="0">
                <a:latin typeface="Comic Sans MS" pitchFamily="66" charset="0"/>
              </a:rPr>
              <a:t>Re/habilitasyon programına alınan çocukların gelişimsel düzeyleri göz önüne alınarak, en uygun dönemde okul öncesi eğitim kurumlarına gitmeleri sağlanmalıdır. </a:t>
            </a:r>
          </a:p>
          <a:p>
            <a:pPr eaLnBrk="1" hangingPunct="1"/>
            <a:endParaRPr lang="tr-TR" altLang="en-US" smtClean="0"/>
          </a:p>
        </p:txBody>
      </p:sp>
      <p:pic>
        <p:nvPicPr>
          <p:cNvPr id="130051" name="Picture 4" descr="Dosya Adı: j0343403.wmf&#10;Anahtar Sözcükler: derslikler, eğitimle ilgili, el sallama ...&#10;Dosya Boyutu: 32 KB"/>
          <p:cNvPicPr>
            <a:picLocks noChangeAspect="1" noChangeArrowheads="1"/>
          </p:cNvPicPr>
          <p:nvPr/>
        </p:nvPicPr>
        <p:blipFill>
          <a:blip r:embed="rId3"/>
          <a:srcRect/>
          <a:stretch>
            <a:fillRect/>
          </a:stretch>
        </p:blipFill>
        <p:spPr bwMode="auto">
          <a:xfrm>
            <a:off x="6875463" y="4724400"/>
            <a:ext cx="1692275" cy="1692275"/>
          </a:xfrm>
          <a:prstGeom prst="rect">
            <a:avLst/>
          </a:prstGeom>
          <a:noFill/>
          <a:ln w="9525">
            <a:noFill/>
            <a:miter lim="800000"/>
            <a:headEnd/>
            <a:tailEnd/>
          </a:ln>
        </p:spPr>
      </p:pic>
      <p:pic>
        <p:nvPicPr>
          <p:cNvPr id="130052" name="Picture 7" descr="MCj03496450000[1]"/>
          <p:cNvPicPr>
            <a:picLocks noChangeAspect="1" noChangeArrowheads="1"/>
          </p:cNvPicPr>
          <p:nvPr/>
        </p:nvPicPr>
        <p:blipFill>
          <a:blip r:embed="rId4"/>
          <a:srcRect/>
          <a:stretch>
            <a:fillRect/>
          </a:stretch>
        </p:blipFill>
        <p:spPr bwMode="auto">
          <a:xfrm>
            <a:off x="971550" y="476250"/>
            <a:ext cx="1530350" cy="1558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179388" y="260350"/>
            <a:ext cx="8736012" cy="1008063"/>
          </a:xfrm>
        </p:spPr>
        <p:txBody>
          <a:bodyPr/>
          <a:lstStyle/>
          <a:p>
            <a:pPr eaLnBrk="1" hangingPunct="1"/>
            <a:r>
              <a:rPr lang="tr-TR" altLang="en-US" sz="3200" smtClean="0">
                <a:latin typeface="Comic Sans MS" pitchFamily="66" charset="0"/>
              </a:rPr>
              <a:t>Sınıfta işitme engeli olan çocukların yönetimi</a:t>
            </a:r>
          </a:p>
        </p:txBody>
      </p:sp>
      <p:sp>
        <p:nvSpPr>
          <p:cNvPr id="131075" name="Rectangle 3"/>
          <p:cNvSpPr>
            <a:spLocks noGrp="1" noChangeArrowheads="1"/>
          </p:cNvSpPr>
          <p:nvPr>
            <p:ph type="body" idx="1"/>
          </p:nvPr>
        </p:nvSpPr>
        <p:spPr>
          <a:xfrm>
            <a:off x="539750" y="1268413"/>
            <a:ext cx="8280400" cy="5111750"/>
          </a:xfrm>
        </p:spPr>
        <p:txBody>
          <a:bodyPr/>
          <a:lstStyle/>
          <a:p>
            <a:pPr eaLnBrk="1" hangingPunct="1">
              <a:lnSpc>
                <a:spcPct val="90000"/>
              </a:lnSpc>
              <a:buFontTx/>
              <a:buNone/>
            </a:pPr>
            <a:r>
              <a:rPr lang="tr-TR" altLang="en-US" sz="2800" smtClean="0"/>
              <a:t>	</a:t>
            </a:r>
            <a:r>
              <a:rPr lang="tr-TR" altLang="en-US" sz="2400" smtClean="0"/>
              <a:t>1</a:t>
            </a:r>
            <a:r>
              <a:rPr lang="tr-TR" altLang="en-US" sz="2400" smtClean="0">
                <a:latin typeface="Comic Sans MS" pitchFamily="66" charset="0"/>
              </a:rPr>
              <a:t>.    İşitme engelli çocuklar için sınıfta öğretmene en yakın bulunan ve onu en iyi şekilde görebileceği bir yere oturtulmalıdır.</a:t>
            </a:r>
            <a:br>
              <a:rPr lang="tr-TR" altLang="en-US" sz="2400" smtClean="0">
                <a:latin typeface="Comic Sans MS" pitchFamily="66" charset="0"/>
              </a:rPr>
            </a:br>
            <a:endParaRPr lang="tr-TR" altLang="en-US" sz="2400" smtClean="0">
              <a:latin typeface="Comic Sans MS" pitchFamily="66" charset="0"/>
            </a:endParaRPr>
          </a:p>
          <a:p>
            <a:pPr eaLnBrk="1" hangingPunct="1">
              <a:lnSpc>
                <a:spcPct val="90000"/>
              </a:lnSpc>
              <a:buFontTx/>
              <a:buNone/>
            </a:pPr>
            <a:r>
              <a:rPr lang="tr-TR" altLang="en-US" sz="2400" smtClean="0">
                <a:latin typeface="Comic Sans MS" pitchFamily="66" charset="0"/>
              </a:rPr>
              <a:t>	2.    İşitme engelli çocukla iletişim kurarken ona dinlemesi ve düşünmesi için zaman tanıyın, çocuğun ne söylediğinizi anlayıp anlamadığını araştırın.</a:t>
            </a:r>
          </a:p>
          <a:p>
            <a:pPr eaLnBrk="1" hangingPunct="1">
              <a:lnSpc>
                <a:spcPct val="90000"/>
              </a:lnSpc>
              <a:buFontTx/>
              <a:buNone/>
            </a:pPr>
            <a:endParaRPr lang="tr-TR" altLang="en-US" sz="2400" smtClean="0">
              <a:latin typeface="Comic Sans MS" pitchFamily="66" charset="0"/>
            </a:endParaRPr>
          </a:p>
          <a:p>
            <a:pPr eaLnBrk="1" hangingPunct="1">
              <a:lnSpc>
                <a:spcPct val="90000"/>
              </a:lnSpc>
              <a:buFontTx/>
              <a:buNone/>
            </a:pPr>
            <a:r>
              <a:rPr lang="tr-TR" altLang="en-US" sz="2400" smtClean="0">
                <a:latin typeface="Comic Sans MS" pitchFamily="66" charset="0"/>
              </a:rPr>
              <a:t>	3.    İşitme engelli çocukların kendilerini anlatma zorlukları olduğundan, sınıfta onlara daha fazla zaman ayırın ve kendisini ifade edebileceği farklı yollan anlamaya çalışın.</a:t>
            </a:r>
            <a:br>
              <a:rPr lang="tr-TR" altLang="en-US" sz="2400" smtClean="0">
                <a:latin typeface="Comic Sans MS" pitchFamily="66" charset="0"/>
              </a:rPr>
            </a:br>
            <a:endParaRPr lang="tr-TR" altLang="en-US" sz="2400" smtClean="0">
              <a:latin typeface="Comic Sans MS" pitchFamily="66" charset="0"/>
            </a:endParaRPr>
          </a:p>
          <a:p>
            <a:pPr eaLnBrk="1" hangingPunct="1">
              <a:lnSpc>
                <a:spcPct val="90000"/>
              </a:lnSpc>
              <a:buFontTx/>
              <a:buNone/>
            </a:pPr>
            <a:endParaRPr lang="tr-TR" altLang="en-US" sz="2600"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620</Words>
  <Application>Microsoft Office PowerPoint</Application>
  <PresentationFormat>Ekran Gösterisi (4:3)</PresentationFormat>
  <Paragraphs>65</Paragraphs>
  <Slides>11</Slides>
  <Notes>1</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11</vt:i4>
      </vt:variant>
    </vt:vector>
  </HeadingPairs>
  <TitlesOfParts>
    <vt:vector size="13" baseType="lpstr">
      <vt:lpstr>Ofis Teması</vt:lpstr>
      <vt:lpstr>Microsoft Graph Grafiği</vt:lpstr>
      <vt:lpstr>İŞİTME ENGELLİ ÇOCUKLAR CGL413 Çocuk Gelişimi Yrd. Doç. Suna YILMAZ</vt:lpstr>
      <vt:lpstr>İşitsel Rehabilitasyon  Programları Nasıl Düzenlenir?  </vt:lpstr>
      <vt:lpstr>1. Basamak   AİLE GÖRÜŞMESİ</vt:lpstr>
      <vt:lpstr>2. Basamak   İLETİŞİM ŞEKLİNİN  BELİRLENMESİ </vt:lpstr>
      <vt:lpstr>3. Basamak  ÇOCUĞUN GELİŞİM DÜZEYİNE UYGUN EĞİTİM  PROGRAMLARININ HAZIRLANMASI</vt:lpstr>
      <vt:lpstr>4. Basamak   EĞİTİM  PROGRAMININ UYGULANMASI </vt:lpstr>
      <vt:lpstr>5. BASAMAK  VERİLEN PROGRAMLARININ KONTROLÜ VE YENİ PROGRAMLARIN VERİLMESİ</vt:lpstr>
      <vt:lpstr>Slayt 8</vt:lpstr>
      <vt:lpstr>Sınıfta işitme engeli olan çocukların yönetimi</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İŞİTME ENGELLİ ÇOCUKLAR CGL413 Çocuk Gelişimi Yrd. Doç. Suna YILMAZ</dc:title>
  <dc:creator>Sb</dc:creator>
  <cp:lastModifiedBy>Sb</cp:lastModifiedBy>
  <cp:revision>18</cp:revision>
  <dcterms:created xsi:type="dcterms:W3CDTF">2019-03-14T14:20:54Z</dcterms:created>
  <dcterms:modified xsi:type="dcterms:W3CDTF">2019-03-14T14:45:20Z</dcterms:modified>
</cp:coreProperties>
</file>