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518" r:id="rId2"/>
    <p:sldId id="517" r:id="rId3"/>
    <p:sldId id="508" r:id="rId4"/>
    <p:sldId id="485" r:id="rId5"/>
    <p:sldId id="514" r:id="rId6"/>
    <p:sldId id="515" r:id="rId7"/>
    <p:sldId id="512" r:id="rId8"/>
    <p:sldId id="487" r:id="rId9"/>
    <p:sldId id="488" r:id="rId10"/>
    <p:sldId id="489" r:id="rId11"/>
    <p:sldId id="513" r:id="rId12"/>
    <p:sldId id="509" r:id="rId13"/>
    <p:sldId id="511" r:id="rId14"/>
    <p:sldId id="492" r:id="rId15"/>
    <p:sldId id="494" r:id="rId16"/>
    <p:sldId id="495" r:id="rId17"/>
    <p:sldId id="496" r:id="rId18"/>
    <p:sldId id="497" r:id="rId19"/>
    <p:sldId id="498" r:id="rId20"/>
    <p:sldId id="516" r:id="rId21"/>
    <p:sldId id="499" r:id="rId22"/>
    <p:sldId id="506" r:id="rId23"/>
    <p:sldId id="500" r:id="rId24"/>
    <p:sldId id="48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66"/>
    <a:srgbClr val="FD891D"/>
    <a:srgbClr val="FC541A"/>
    <a:srgbClr val="EBEBEB"/>
    <a:srgbClr val="376092"/>
    <a:srgbClr val="7F7F7F"/>
    <a:srgbClr val="825809"/>
    <a:srgbClr val="FFFFFF"/>
    <a:srgbClr val="4D822A"/>
    <a:srgbClr val="ABB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711" autoAdjust="0"/>
    <p:restoredTop sz="71808" autoAdjust="0"/>
  </p:normalViewPr>
  <p:slideViewPr>
    <p:cSldViewPr snapToGrid="0">
      <p:cViewPr varScale="1">
        <p:scale>
          <a:sx n="50" d="100"/>
          <a:sy n="50" d="100"/>
        </p:scale>
        <p:origin x="172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62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23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0880" y="4395402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31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4916"/>
            <a:ext cx="8206283" cy="402267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Kayıtların;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Titiz bir şekilde, 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düzenli olarak,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süreç </a:t>
            </a:r>
            <a:r>
              <a:rPr lang="tr-TR" dirty="0"/>
              <a:t>boyunca tutulması gerekir. </a:t>
            </a:r>
          </a:p>
          <a:p>
            <a:pPr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Kayıtlar;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çocukların gelişimine ait ipuçları verir,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gelişim bu ip uçlarından yola çıkılarak güvenilir bir şekilde analiz edilebilir. </a:t>
            </a:r>
          </a:p>
        </p:txBody>
      </p:sp>
    </p:spTree>
    <p:extLst>
      <p:ext uri="{BB962C8B-B14F-4D97-AF65-F5344CB8AC3E}">
        <p14:creationId xmlns:p14="http://schemas.microsoft.com/office/powerpoint/2010/main" val="65071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9944"/>
            <a:ext cx="8018060" cy="3308217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Kayıtlar;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çocuk </a:t>
            </a:r>
            <a:r>
              <a:rPr lang="tr-TR" dirty="0"/>
              <a:t>hakkında geçmişte elde edilen bulgularla yeni elde edilen bulgular arasında bağ kurmak ve karşılaştırmalar yapmak olanaklı hâle gelir.</a:t>
            </a:r>
          </a:p>
          <a:p>
            <a:pPr>
              <a:buFont typeface="Wingdings" charset="2"/>
              <a:buChar char="ü"/>
            </a:pPr>
            <a:r>
              <a:rPr lang="tr-TR" dirty="0"/>
              <a:t>Böylece çocukla ilgili bir öngörü elde edilebilir. </a:t>
            </a:r>
          </a:p>
          <a:p>
            <a:pPr lvl="0">
              <a:buFont typeface="Wingdings" charset="2"/>
              <a:buChar char="ü"/>
            </a:pPr>
            <a:r>
              <a:rPr lang="tr-TR" dirty="0"/>
              <a:t>Çocukla ilgili tutulan </a:t>
            </a:r>
            <a:r>
              <a:rPr lang="tr-TR" dirty="0" smtClean="0"/>
              <a:t>«</a:t>
            </a:r>
            <a:r>
              <a:rPr lang="tr-TR" dirty="0" smtClean="0">
                <a:solidFill>
                  <a:srgbClr val="FFFF00"/>
                </a:solidFill>
              </a:rPr>
              <a:t>kayıtların </a:t>
            </a:r>
            <a:r>
              <a:rPr lang="tr-TR" dirty="0">
                <a:solidFill>
                  <a:srgbClr val="FFFF00"/>
                </a:solidFill>
              </a:rPr>
              <a:t>saklanmasında gizliliğe </a:t>
            </a:r>
            <a:r>
              <a:rPr lang="tr-TR" dirty="0" smtClean="0">
                <a:solidFill>
                  <a:srgbClr val="FFFF00"/>
                </a:solidFill>
              </a:rPr>
              <a:t>özen» </a:t>
            </a:r>
            <a:r>
              <a:rPr lang="tr-TR" dirty="0"/>
              <a:t>gösterilmelidir.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2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206" y="2158314"/>
            <a:ext cx="8113594" cy="3967849"/>
          </a:xfrm>
        </p:spPr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dirty="0"/>
              <a:t>Çocuklara </a:t>
            </a:r>
            <a:r>
              <a:rPr lang="tr-TR" dirty="0" smtClean="0"/>
              <a:t>ilişkin;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gözlem</a:t>
            </a:r>
            <a:r>
              <a:rPr lang="tr-TR" dirty="0"/>
              <a:t>,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smtClean="0"/>
              <a:t>bilgi </a:t>
            </a:r>
            <a:r>
              <a:rPr lang="tr-TR" dirty="0"/>
              <a:t>toplama,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smtClean="0"/>
              <a:t>inceleme,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değerlendirme  </a:t>
            </a:r>
            <a:r>
              <a:rPr lang="tr-TR" dirty="0"/>
              <a:t>kayıtları </a:t>
            </a:r>
            <a:r>
              <a:rPr lang="tr-TR" dirty="0">
                <a:solidFill>
                  <a:srgbClr val="FFFF00"/>
                </a:solidFill>
              </a:rPr>
              <a:t>çocuğu desteklemeye yönelik yapılan planlamalarda yol gösterici </a:t>
            </a:r>
            <a:r>
              <a:rPr lang="tr-TR" dirty="0"/>
              <a:t>olur.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739" y="2427561"/>
            <a:ext cx="8323932" cy="2735436"/>
          </a:xfrm>
        </p:spPr>
        <p:txBody>
          <a:bodyPr>
            <a:normAutofit fontScale="85000" lnSpcReduction="10000"/>
          </a:bodyPr>
          <a:lstStyle/>
          <a:p>
            <a:pPr lvl="0">
              <a:buFont typeface="Wingdings" charset="2"/>
              <a:buChar char="ü"/>
            </a:pPr>
            <a:r>
              <a:rPr lang="tr-TR" sz="3300" dirty="0"/>
              <a:t>Elde edilen verilerin </a:t>
            </a:r>
            <a:r>
              <a:rPr lang="tr-TR" sz="3300" dirty="0" smtClean="0">
                <a:solidFill>
                  <a:srgbClr val="FFFF00"/>
                </a:solidFill>
              </a:rPr>
              <a:t>«kişisel </a:t>
            </a:r>
            <a:r>
              <a:rPr lang="tr-TR" sz="3300" dirty="0">
                <a:solidFill>
                  <a:srgbClr val="FFFF00"/>
                </a:solidFill>
              </a:rPr>
              <a:t>yargılardan uzak ve nesnel </a:t>
            </a:r>
            <a:r>
              <a:rPr lang="tr-TR" sz="3300" dirty="0" smtClean="0">
                <a:solidFill>
                  <a:srgbClr val="FFFF00"/>
                </a:solidFill>
              </a:rPr>
              <a:t>olması» </a:t>
            </a:r>
            <a:r>
              <a:rPr lang="tr-TR" sz="3300" dirty="0" smtClean="0"/>
              <a:t>gerekir.</a:t>
            </a:r>
          </a:p>
          <a:p>
            <a:pPr>
              <a:buFont typeface="Wingdings" charset="2"/>
              <a:buChar char="ü"/>
            </a:pPr>
            <a:r>
              <a:rPr lang="tr-TR" sz="3300" dirty="0"/>
              <a:t>Çocuğun gelişim ve davranışlarıyla ilgili yargıların </a:t>
            </a:r>
            <a:r>
              <a:rPr lang="tr-TR" sz="3300" dirty="0" smtClean="0"/>
              <a:t>«</a:t>
            </a:r>
            <a:r>
              <a:rPr lang="tr-TR" sz="3300" dirty="0" smtClean="0">
                <a:solidFill>
                  <a:srgbClr val="FFFF00"/>
                </a:solidFill>
              </a:rPr>
              <a:t>birden </a:t>
            </a:r>
            <a:r>
              <a:rPr lang="tr-TR" sz="3300" dirty="0">
                <a:solidFill>
                  <a:srgbClr val="FFFF00"/>
                </a:solidFill>
              </a:rPr>
              <a:t>fazla </a:t>
            </a:r>
            <a:r>
              <a:rPr lang="tr-TR" sz="3300" dirty="0" smtClean="0">
                <a:solidFill>
                  <a:srgbClr val="FFFF00"/>
                </a:solidFill>
              </a:rPr>
              <a:t>meslek elemanının» </a:t>
            </a:r>
            <a:r>
              <a:rPr lang="tr-TR" sz="3300" dirty="0"/>
              <a:t>gözlem</a:t>
            </a:r>
            <a:r>
              <a:rPr lang="en-US" sz="3300" dirty="0"/>
              <a:t> </a:t>
            </a:r>
            <a:r>
              <a:rPr lang="tr-TR" sz="3300" dirty="0"/>
              <a:t>ve kayıtlarına dayandırılması doğru yorumlamalara gidebilmek açısından önemlidir. </a:t>
            </a:r>
            <a:endParaRPr lang="en-US" sz="3300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4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453" y="2701942"/>
            <a:ext cx="7863093" cy="2074775"/>
          </a:xfrm>
        </p:spPr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sz="2400" dirty="0" smtClean="0"/>
              <a:t>Gelişimsel </a:t>
            </a:r>
            <a:r>
              <a:rPr lang="tr-TR" sz="2400" dirty="0"/>
              <a:t>değerlendirme </a:t>
            </a:r>
            <a:r>
              <a:rPr lang="tr-TR" sz="2400" dirty="0" smtClean="0"/>
              <a:t>sürecinin;</a:t>
            </a:r>
          </a:p>
          <a:p>
            <a:pPr lvl="1"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sadece </a:t>
            </a:r>
            <a:r>
              <a:rPr lang="tr-TR" dirty="0">
                <a:solidFill>
                  <a:srgbClr val="FFFF00"/>
                </a:solidFill>
              </a:rPr>
              <a:t>gelişimsel risk </a:t>
            </a:r>
            <a:r>
              <a:rPr lang="tr-TR" dirty="0" smtClean="0">
                <a:solidFill>
                  <a:srgbClr val="FFFF00"/>
                </a:solidFill>
              </a:rPr>
              <a:t>görülen bebekler / çocuklar</a:t>
            </a:r>
            <a:r>
              <a:rPr lang="tr-TR" dirty="0" smtClean="0"/>
              <a:t> </a:t>
            </a:r>
            <a:r>
              <a:rPr lang="tr-TR" dirty="0"/>
              <a:t>değil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tüm bebekler / çocuklar </a:t>
            </a:r>
            <a:r>
              <a:rPr lang="tr-TR" dirty="0">
                <a:solidFill>
                  <a:srgbClr val="FFFF00"/>
                </a:solidFill>
              </a:rPr>
              <a:t>için </a:t>
            </a:r>
            <a:r>
              <a:rPr lang="tr-TR" dirty="0"/>
              <a:t>geçerli olduğunun farkında </a:t>
            </a:r>
            <a:r>
              <a:rPr lang="tr-TR" dirty="0" smtClean="0"/>
              <a:t>olunmalıdır</a:t>
            </a:r>
            <a:r>
              <a:rPr lang="tr-TR" dirty="0"/>
              <a:t>.  </a:t>
            </a:r>
            <a:endParaRPr lang="en-US" i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28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3813"/>
            <a:ext cx="8176516" cy="1782858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dirty="0">
                <a:solidFill>
                  <a:srgbClr val="FFFF00"/>
                </a:solidFill>
              </a:rPr>
              <a:t>“BÜTÜNCÜL DEĞERLENDİRME” </a:t>
            </a:r>
            <a:r>
              <a:rPr lang="tr-TR" dirty="0"/>
              <a:t>yapılmalıdır.</a:t>
            </a:r>
          </a:p>
          <a:p>
            <a:pPr lvl="0">
              <a:buFont typeface="Wingdings" charset="2"/>
              <a:buChar char="ü"/>
            </a:pPr>
            <a:r>
              <a:rPr lang="tr-TR" dirty="0" smtClean="0"/>
              <a:t>Çocuğun değerlendirilmesi yapılırken tüm gelişim özellikleri üzerinde durulmalıdır.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8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070" y="2812068"/>
            <a:ext cx="8229600" cy="1624503"/>
          </a:xfrm>
        </p:spPr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dirty="0" smtClean="0"/>
              <a:t>Çocuğun içinde bulunduğu </a:t>
            </a:r>
            <a:r>
              <a:rPr lang="tr-TR" dirty="0" smtClean="0">
                <a:solidFill>
                  <a:srgbClr val="FFFF00"/>
                </a:solidFill>
              </a:rPr>
              <a:t>ortamın gelişimi desteklemedeki etkisi değerlendirmeye </a:t>
            </a:r>
            <a:r>
              <a:rPr lang="tr-TR" dirty="0" smtClean="0"/>
              <a:t>dahil edilmelidir.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2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57360"/>
            <a:ext cx="8301252" cy="1896260"/>
          </a:xfrm>
        </p:spPr>
        <p:txBody>
          <a:bodyPr/>
          <a:lstStyle/>
          <a:p>
            <a:pPr lvl="0">
              <a:buFont typeface="Wingdings" charset="2"/>
              <a:buChar char="ü"/>
            </a:pPr>
            <a:r>
              <a:rPr lang="tr-TR" dirty="0"/>
              <a:t>E</a:t>
            </a:r>
            <a:r>
              <a:rPr lang="tr-TR" dirty="0" smtClean="0"/>
              <a:t>rken </a:t>
            </a:r>
            <a:r>
              <a:rPr lang="tr-TR" dirty="0"/>
              <a:t>müdahalenin öneminin farkında olarak </a:t>
            </a:r>
            <a:r>
              <a:rPr lang="tr-TR" dirty="0" smtClean="0"/>
              <a:t>yaşamın ilk yıllarından itibaren </a:t>
            </a:r>
            <a:r>
              <a:rPr lang="tr-TR" dirty="0" smtClean="0">
                <a:solidFill>
                  <a:srgbClr val="FFFF00"/>
                </a:solidFill>
              </a:rPr>
              <a:t>kritik </a:t>
            </a:r>
            <a:r>
              <a:rPr lang="tr-TR" dirty="0">
                <a:solidFill>
                  <a:srgbClr val="FFFF00"/>
                </a:solidFill>
              </a:rPr>
              <a:t>ve duyarlı dönemlerin</a:t>
            </a:r>
            <a:r>
              <a:rPr lang="tr-TR" dirty="0"/>
              <a:t> ayrıntılı bir şekilde ele alınması gereklidir. </a:t>
            </a:r>
            <a:endParaRPr lang="tr-TR" dirty="0" smtClean="0"/>
          </a:p>
          <a:p>
            <a:pPr lvl="0">
              <a:buFont typeface="Wingdings" charset="2"/>
              <a:buChar char="ü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2208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567" y="2313406"/>
            <a:ext cx="8267233" cy="3812757"/>
          </a:xfrm>
        </p:spPr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dirty="0" smtClean="0"/>
              <a:t>Çocuğun </a:t>
            </a:r>
            <a:r>
              <a:rPr lang="tr-TR" dirty="0"/>
              <a:t>geçmiş deneyimleri, sağlık durumu vb. noktalar </a:t>
            </a:r>
            <a:r>
              <a:rPr lang="tr-TR" dirty="0" smtClean="0"/>
              <a:t>değerlendirme </a:t>
            </a:r>
            <a:r>
              <a:rPr lang="tr-TR" dirty="0"/>
              <a:t>sürecinde önemli yer tutmaktadır. </a:t>
            </a:r>
            <a:endParaRPr lang="tr-TR" dirty="0" smtClean="0"/>
          </a:p>
          <a:p>
            <a:pPr lvl="0">
              <a:buFont typeface="Wingdings" charset="2"/>
              <a:buChar char="ü"/>
            </a:pPr>
            <a:r>
              <a:rPr lang="tr-TR" dirty="0" smtClean="0"/>
              <a:t>Örneğin</a:t>
            </a:r>
            <a:r>
              <a:rPr lang="tr-TR" dirty="0"/>
              <a:t>; </a:t>
            </a:r>
            <a:endParaRPr lang="tr-TR" dirty="0" smtClean="0"/>
          </a:p>
          <a:p>
            <a:pPr lvl="1">
              <a:buFont typeface="Courier New"/>
              <a:buChar char="o"/>
            </a:pPr>
            <a:r>
              <a:rPr lang="tr-TR" dirty="0" smtClean="0"/>
              <a:t>prematüre </a:t>
            </a:r>
            <a:r>
              <a:rPr lang="tr-TR" dirty="0"/>
              <a:t>olma durumu, </a:t>
            </a:r>
            <a:endParaRPr lang="tr-TR" dirty="0" smtClean="0"/>
          </a:p>
          <a:p>
            <a:pPr lvl="1">
              <a:buFont typeface="Courier New"/>
              <a:buChar char="o"/>
            </a:pPr>
            <a:r>
              <a:rPr lang="tr-TR" dirty="0" smtClean="0"/>
              <a:t>astım </a:t>
            </a:r>
            <a:r>
              <a:rPr lang="tr-TR" dirty="0"/>
              <a:t>hastalığının bulunması, </a:t>
            </a:r>
            <a:endParaRPr lang="tr-TR" dirty="0" smtClean="0"/>
          </a:p>
          <a:p>
            <a:pPr lvl="1">
              <a:buFont typeface="Courier New"/>
              <a:buChar char="o"/>
            </a:pPr>
            <a:r>
              <a:rPr lang="tr-TR" dirty="0" smtClean="0"/>
              <a:t>eğitim </a:t>
            </a:r>
            <a:r>
              <a:rPr lang="tr-TR" dirty="0"/>
              <a:t>kurumu deneyimi</a:t>
            </a:r>
            <a:r>
              <a:rPr lang="tr-TR" dirty="0" smtClean="0"/>
              <a:t>,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bakıcı </a:t>
            </a:r>
            <a:r>
              <a:rPr lang="tr-TR" dirty="0"/>
              <a:t>ile yaşadığı deneyim </a:t>
            </a:r>
            <a:r>
              <a:rPr lang="tr-TR" dirty="0" smtClean="0"/>
              <a:t>vb.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" y="2122448"/>
            <a:ext cx="8201499" cy="3954156"/>
          </a:xfrm>
        </p:spPr>
        <p:txBody>
          <a:bodyPr>
            <a:normAutofit fontScale="92500"/>
          </a:bodyPr>
          <a:lstStyle/>
          <a:p>
            <a:pPr lvl="0" fontAlgn="base">
              <a:buFont typeface="Wingdings" charset="2"/>
              <a:buChar char="ü"/>
            </a:pPr>
            <a:r>
              <a:rPr lang="tr-TR" dirty="0" smtClean="0"/>
              <a:t>Çocuğun </a:t>
            </a:r>
            <a:r>
              <a:rPr lang="tr-TR" dirty="0"/>
              <a:t>gelişim özellikleri, ilgi ve ihtiyaçlarını belirlenmesi sürecinde </a:t>
            </a:r>
            <a:r>
              <a:rPr lang="tr-TR" dirty="0" smtClean="0"/>
              <a:t>ev </a:t>
            </a:r>
            <a:r>
              <a:rPr lang="tr-TR" dirty="0"/>
              <a:t>ortamının da göz önünde bulundurulması gereklidir. </a:t>
            </a:r>
            <a:endParaRPr lang="tr-TR" dirty="0" smtClean="0"/>
          </a:p>
          <a:p>
            <a:pPr marL="0" lvl="0" indent="0" fontAlgn="base">
              <a:buNone/>
            </a:pPr>
            <a:endParaRPr lang="tr-TR" dirty="0" smtClean="0"/>
          </a:p>
          <a:p>
            <a:pPr lvl="0" fontAlgn="base">
              <a:buFont typeface="Wingdings" charset="2"/>
              <a:buChar char="ü"/>
            </a:pPr>
            <a:r>
              <a:rPr lang="tr-TR" dirty="0" smtClean="0"/>
              <a:t>Örneğin;</a:t>
            </a:r>
          </a:p>
          <a:p>
            <a:pPr lvl="1" fontAlgn="base">
              <a:buFont typeface="Courier New"/>
              <a:buChar char="o"/>
            </a:pPr>
            <a:r>
              <a:rPr lang="tr-TR" dirty="0" smtClean="0"/>
              <a:t>anne-baba </a:t>
            </a:r>
            <a:r>
              <a:rPr lang="tr-TR" dirty="0"/>
              <a:t>ilişkisi, </a:t>
            </a:r>
            <a:endParaRPr lang="tr-TR" dirty="0" smtClean="0"/>
          </a:p>
          <a:p>
            <a:pPr lvl="1" fontAlgn="base">
              <a:buFont typeface="Courier New"/>
              <a:buChar char="o"/>
            </a:pPr>
            <a:r>
              <a:rPr lang="tr-TR" dirty="0" smtClean="0"/>
              <a:t>beslenme </a:t>
            </a:r>
            <a:r>
              <a:rPr lang="tr-TR" dirty="0"/>
              <a:t>süreci, </a:t>
            </a:r>
            <a:endParaRPr lang="tr-TR" dirty="0" smtClean="0"/>
          </a:p>
          <a:p>
            <a:pPr lvl="1" fontAlgn="base">
              <a:buFont typeface="Courier New"/>
              <a:buChar char="o"/>
            </a:pPr>
            <a:r>
              <a:rPr lang="tr-TR" dirty="0" smtClean="0"/>
              <a:t>uyku düzeni, </a:t>
            </a:r>
          </a:p>
          <a:p>
            <a:pPr lvl="1" fontAlgn="base">
              <a:buFont typeface="Courier New"/>
              <a:buChar char="o"/>
            </a:pPr>
            <a:r>
              <a:rPr lang="tr-TR" dirty="0" smtClean="0"/>
              <a:t>anne-baba, kardeşler </a:t>
            </a:r>
            <a:r>
              <a:rPr lang="tr-TR" dirty="0"/>
              <a:t>ve diğer aile bireyleriyle etkileşim vb.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6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7325" y="23763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Gelişimsel değerlendirmede </a:t>
            </a:r>
            <a:r>
              <a:rPr lang="tr-TR" dirty="0" smtClean="0">
                <a:solidFill>
                  <a:srgbClr val="FF0000"/>
                </a:solidFill>
              </a:rPr>
              <a:t>nelere dikkat etmeliyiz?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727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109216"/>
            <a:ext cx="7918704" cy="4016947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Wingdings" charset="2"/>
              <a:buChar char="ü"/>
            </a:pPr>
            <a:r>
              <a:rPr lang="tr-TR" sz="2800" dirty="0"/>
              <a:t>Çocuğu tanıma ve </a:t>
            </a:r>
            <a:r>
              <a:rPr lang="tr-TR" sz="2800" dirty="0" smtClean="0"/>
              <a:t>değerlendirme, çocuk  </a:t>
            </a:r>
            <a:r>
              <a:rPr lang="tr-TR" sz="2800" dirty="0"/>
              <a:t>çevresi ile birlikte ele alınmalıdır. </a:t>
            </a:r>
            <a:endParaRPr lang="tr-TR" sz="2800" dirty="0" smtClean="0"/>
          </a:p>
          <a:p>
            <a:pPr marL="342900" lvl="1" indent="-342900">
              <a:buFont typeface="Wingdings" charset="2"/>
              <a:buChar char="ü"/>
            </a:pPr>
            <a:r>
              <a:rPr lang="tr-TR" sz="2800" dirty="0" smtClean="0"/>
              <a:t>Örneğin</a:t>
            </a:r>
            <a:r>
              <a:rPr lang="tr-TR" sz="2800" dirty="0"/>
              <a:t>; </a:t>
            </a:r>
            <a:endParaRPr lang="tr-TR" sz="2800" dirty="0" smtClean="0"/>
          </a:p>
          <a:p>
            <a:pPr marL="742950" lvl="2" indent="-342900">
              <a:buFont typeface="Wingdings" charset="2"/>
              <a:buChar char="ü"/>
            </a:pPr>
            <a:r>
              <a:rPr lang="tr-TR" sz="2400" dirty="0" smtClean="0">
                <a:solidFill>
                  <a:srgbClr val="FFFF00"/>
                </a:solidFill>
              </a:rPr>
              <a:t>Davranış </a:t>
            </a:r>
            <a:r>
              <a:rPr lang="tr-TR" sz="2400" dirty="0">
                <a:solidFill>
                  <a:srgbClr val="FFFF00"/>
                </a:solidFill>
              </a:rPr>
              <a:t>problemi </a:t>
            </a:r>
            <a:r>
              <a:rPr lang="tr-TR" sz="2400" dirty="0"/>
              <a:t>olduğu gözlemlenen çocuğun </a:t>
            </a:r>
            <a:r>
              <a:rPr lang="tr-TR" sz="2400" dirty="0" smtClean="0"/>
              <a:t>standart </a:t>
            </a:r>
            <a:r>
              <a:rPr lang="tr-TR" sz="2400" dirty="0"/>
              <a:t>test ve gözlem ile değerlendirilmesi yeterli olmayacaktır. </a:t>
            </a:r>
            <a:endParaRPr lang="tr-TR" sz="2400" dirty="0" smtClean="0"/>
          </a:p>
          <a:p>
            <a:pPr marL="742950" lvl="2" indent="-342900">
              <a:buFont typeface="Wingdings" charset="2"/>
              <a:buChar char="ü"/>
            </a:pPr>
            <a:r>
              <a:rPr lang="tr-TR" sz="2400" dirty="0" smtClean="0">
                <a:solidFill>
                  <a:srgbClr val="FFFF00"/>
                </a:solidFill>
              </a:rPr>
              <a:t>Saldırgan </a:t>
            </a:r>
            <a:r>
              <a:rPr lang="tr-TR" sz="2400" dirty="0">
                <a:solidFill>
                  <a:srgbClr val="FFFF00"/>
                </a:solidFill>
              </a:rPr>
              <a:t>davranışlar </a:t>
            </a:r>
            <a:r>
              <a:rPr lang="tr-TR" sz="2400" dirty="0"/>
              <a:t>üzerinde etkili </a:t>
            </a:r>
            <a:r>
              <a:rPr lang="tr-TR" sz="2400" dirty="0">
                <a:solidFill>
                  <a:srgbClr val="FFFF00"/>
                </a:solidFill>
              </a:rPr>
              <a:t>olan </a:t>
            </a:r>
            <a:r>
              <a:rPr lang="tr-TR" sz="2400" dirty="0" smtClean="0">
                <a:solidFill>
                  <a:srgbClr val="FFFF00"/>
                </a:solidFill>
              </a:rPr>
              <a:t>okul ortamı</a:t>
            </a:r>
            <a:r>
              <a:rPr lang="tr-TR" sz="2400" dirty="0" smtClean="0"/>
              <a:t>, </a:t>
            </a:r>
            <a:r>
              <a:rPr lang="tr-TR" sz="2400" dirty="0" smtClean="0">
                <a:solidFill>
                  <a:srgbClr val="FFFF00"/>
                </a:solidFill>
              </a:rPr>
              <a:t>aile yapısı </a:t>
            </a:r>
            <a:r>
              <a:rPr lang="tr-TR" sz="2400" dirty="0" smtClean="0"/>
              <a:t>gibi nedenlerin </a:t>
            </a:r>
            <a:r>
              <a:rPr lang="tr-TR" sz="2400" dirty="0"/>
              <a:t>belirlenmesi için aile görüşmeleri </a:t>
            </a:r>
            <a:r>
              <a:rPr lang="tr-TR" sz="2400" dirty="0" smtClean="0"/>
              <a:t>/ ev ziyaretleri, okul ziyaretleri yapılması gerekir.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26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4876"/>
            <a:ext cx="8312592" cy="1712374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ü"/>
            </a:pPr>
            <a:r>
              <a:rPr lang="tr-TR" dirty="0" smtClean="0"/>
              <a:t>Çocukların </a:t>
            </a:r>
            <a:r>
              <a:rPr lang="tr-TR" dirty="0"/>
              <a:t>gelişim özellikleri, ilgi ve ihtiyaçlarını belirlenmesi sürecinde en önemli </a:t>
            </a:r>
            <a:r>
              <a:rPr lang="tr-TR" dirty="0" smtClean="0"/>
              <a:t>noktalardan biri de </a:t>
            </a:r>
            <a:r>
              <a:rPr lang="tr-TR" dirty="0">
                <a:solidFill>
                  <a:srgbClr val="FFFF00"/>
                </a:solidFill>
              </a:rPr>
              <a:t>sonuçtan önce sürecin önemli olduğunun </a:t>
            </a:r>
            <a:r>
              <a:rPr lang="tr-TR" dirty="0"/>
              <a:t>bilinmesidir.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0660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7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6" y="1800287"/>
            <a:ext cx="7661562" cy="4115603"/>
          </a:xfrm>
        </p:spPr>
        <p:txBody>
          <a:bodyPr>
            <a:noAutofit/>
          </a:bodyPr>
          <a:lstStyle/>
          <a:p>
            <a:pPr lvl="1">
              <a:buFont typeface="Wingdings" charset="2"/>
              <a:buChar char="ü"/>
            </a:pPr>
            <a:r>
              <a:rPr lang="tr-TR" dirty="0"/>
              <a:t>Çocukları tanıma ve </a:t>
            </a:r>
            <a:r>
              <a:rPr lang="tr-TR" dirty="0" smtClean="0"/>
              <a:t>değerlendirmede «</a:t>
            </a:r>
            <a:r>
              <a:rPr lang="tr-TR" dirty="0" smtClean="0">
                <a:solidFill>
                  <a:srgbClr val="FFFF00"/>
                </a:solidFill>
              </a:rPr>
              <a:t>çocuğun </a:t>
            </a:r>
            <a:r>
              <a:rPr lang="tr-TR" dirty="0">
                <a:solidFill>
                  <a:srgbClr val="FFFF00"/>
                </a:solidFill>
              </a:rPr>
              <a:t>kendini tanımasına yardımcı olmak, var olan yeterliklerini kullanması için ona fırsat </a:t>
            </a:r>
            <a:r>
              <a:rPr lang="tr-TR" dirty="0" smtClean="0">
                <a:solidFill>
                  <a:srgbClr val="FFFF00"/>
                </a:solidFill>
              </a:rPr>
              <a:t>sunmak» da önemlidir</a:t>
            </a:r>
            <a:r>
              <a:rPr lang="tr-TR" dirty="0" smtClean="0"/>
              <a:t>. 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Örneğin; erken </a:t>
            </a:r>
            <a:r>
              <a:rPr lang="tr-TR" dirty="0"/>
              <a:t>çocukluk dönemindeki çocuğun </a:t>
            </a:r>
            <a:r>
              <a:rPr lang="tr-TR" dirty="0">
                <a:solidFill>
                  <a:srgbClr val="FFFF00"/>
                </a:solidFill>
              </a:rPr>
              <a:t>meraklı ve keşfetmeye istekli </a:t>
            </a:r>
            <a:r>
              <a:rPr lang="tr-TR" dirty="0" smtClean="0">
                <a:solidFill>
                  <a:srgbClr val="FFFF00"/>
                </a:solidFill>
              </a:rPr>
              <a:t>olması</a:t>
            </a:r>
            <a:r>
              <a:rPr lang="tr-TR" dirty="0" smtClean="0"/>
              <a:t> </a:t>
            </a:r>
            <a:r>
              <a:rPr lang="tr-TR" dirty="0"/>
              <a:t>gibi gelişimsel özellikleri nedeniyle hem çocuğun bu özelliklerini ortaya koyacak hem de kendine güven duygusunu destekleyecek tanıma ve değerlendirme ortamları </a:t>
            </a:r>
            <a:r>
              <a:rPr lang="tr-TR" dirty="0" smtClean="0"/>
              <a:t>oluşturulmalıdır.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2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5" y="1938528"/>
            <a:ext cx="8656371" cy="4199827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dirty="0" smtClean="0"/>
              <a:t>Belirtilen tüm bu özellikler göz </a:t>
            </a:r>
            <a:r>
              <a:rPr lang="tr-TR" dirty="0"/>
              <a:t>önünde </a:t>
            </a:r>
            <a:r>
              <a:rPr lang="tr-TR" dirty="0" smtClean="0"/>
              <a:t>bulundurulduğunda;</a:t>
            </a:r>
          </a:p>
          <a:p>
            <a:pPr marL="0" indent="0">
              <a:buNone/>
            </a:pPr>
            <a:endParaRPr lang="tr-TR" dirty="0" smtClean="0"/>
          </a:p>
          <a:p>
            <a:pPr lvl="1">
              <a:buFont typeface="Courier New"/>
              <a:buChar char="o"/>
            </a:pPr>
            <a:r>
              <a:rPr lang="tr-TR" sz="2800" dirty="0" smtClean="0"/>
              <a:t>Etkili gelişim destek programları hazırlanabilir. </a:t>
            </a:r>
          </a:p>
          <a:p>
            <a:pPr lvl="1">
              <a:buFont typeface="Courier New"/>
              <a:buChar char="o"/>
            </a:pPr>
            <a:r>
              <a:rPr lang="tr-TR" sz="2800" dirty="0" smtClean="0"/>
              <a:t>Hedeflere ulaşılabilir.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7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808288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en-US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0" y="1825776"/>
            <a:ext cx="7671612" cy="45750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30000"/>
              </a:lnSpc>
              <a:buFont typeface="Wingdings" charset="2"/>
              <a:buChar char="ü"/>
            </a:pPr>
            <a:r>
              <a:rPr lang="tr-TR" sz="3300" dirty="0">
                <a:solidFill>
                  <a:srgbClr val="FFFF00"/>
                </a:solidFill>
              </a:rPr>
              <a:t>Gelişimsel </a:t>
            </a:r>
            <a:r>
              <a:rPr lang="tr-TR" sz="3300" dirty="0" smtClean="0">
                <a:solidFill>
                  <a:srgbClr val="FFFF00"/>
                </a:solidFill>
              </a:rPr>
              <a:t>değerlendirme;</a:t>
            </a:r>
            <a:endParaRPr lang="tr-TR" sz="3300" dirty="0">
              <a:solidFill>
                <a:srgbClr val="FFFF00"/>
              </a:solidFill>
            </a:endParaRPr>
          </a:p>
          <a:p>
            <a:pPr lvl="1">
              <a:lnSpc>
                <a:spcPct val="130000"/>
              </a:lnSpc>
              <a:buFont typeface="Courier New"/>
              <a:buChar char="o"/>
            </a:pPr>
            <a:r>
              <a:rPr lang="tr-TR" sz="3300" dirty="0"/>
              <a:t>çocukların gelişimsel özelliklerinin bilinmesi, </a:t>
            </a:r>
          </a:p>
          <a:p>
            <a:pPr lvl="1">
              <a:lnSpc>
                <a:spcPct val="130000"/>
              </a:lnSpc>
              <a:buFont typeface="Courier New"/>
              <a:buChar char="o"/>
            </a:pPr>
            <a:r>
              <a:rPr lang="tr-TR" sz="3300" dirty="0" smtClean="0"/>
              <a:t>desteğe </a:t>
            </a:r>
            <a:r>
              <a:rPr lang="tr-TR" sz="3300" dirty="0"/>
              <a:t>ihtiyaç duydukları alanların ve güçlü yönlerinin tespit edilmesi, </a:t>
            </a:r>
          </a:p>
          <a:p>
            <a:pPr lvl="1">
              <a:lnSpc>
                <a:spcPct val="130000"/>
              </a:lnSpc>
              <a:buFont typeface="Courier New"/>
              <a:buChar char="o"/>
            </a:pPr>
            <a:r>
              <a:rPr lang="tr-TR" sz="3300" dirty="0" smtClean="0"/>
              <a:t>ihtiyaçlarını </a:t>
            </a:r>
            <a:r>
              <a:rPr lang="tr-TR" sz="3300" dirty="0"/>
              <a:t>karşılayacak etkili öğrenme ortamlarının oluşturulması </a:t>
            </a:r>
            <a:r>
              <a:rPr lang="tr-TR" sz="3300" dirty="0" smtClean="0"/>
              <a:t>yapılması </a:t>
            </a:r>
            <a:r>
              <a:rPr lang="tr-TR" sz="3300" dirty="0"/>
              <a:t>gereken en önemli işlemlerden biridir.</a:t>
            </a:r>
            <a:r>
              <a:rPr lang="en-US" sz="33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9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</a:t>
            </a:r>
            <a:r>
              <a:rPr lang="tr-TR" dirty="0" smtClean="0"/>
              <a:t>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114" y="2222684"/>
            <a:ext cx="7424486" cy="373327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 typeface="Wingdings" charset="2"/>
              <a:buChar char="ü"/>
            </a:pPr>
            <a:r>
              <a:rPr lang="tr-TR" dirty="0"/>
              <a:t>Ç</a:t>
            </a:r>
            <a:r>
              <a:rPr lang="tr-TR" dirty="0" smtClean="0"/>
              <a:t>ocukla </a:t>
            </a:r>
            <a:r>
              <a:rPr lang="tr-TR" dirty="0"/>
              <a:t>ilgili </a:t>
            </a:r>
            <a:r>
              <a:rPr lang="tr-TR" dirty="0" smtClean="0"/>
              <a:t>bilgiler;</a:t>
            </a:r>
          </a:p>
          <a:p>
            <a:pPr lvl="1"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objektif</a:t>
            </a:r>
            <a:r>
              <a:rPr lang="tr-TR" dirty="0">
                <a:solidFill>
                  <a:srgbClr val="FFFF00"/>
                </a:solidFill>
              </a:rPr>
              <a:t>, </a:t>
            </a:r>
            <a:r>
              <a:rPr lang="tr-TR" dirty="0" smtClean="0">
                <a:solidFill>
                  <a:srgbClr val="FFFF00"/>
                </a:solidFill>
              </a:rPr>
              <a:t>esnek, tutarlı </a:t>
            </a:r>
            <a:r>
              <a:rPr lang="tr-TR" dirty="0"/>
              <a:t>bir biçimde, </a:t>
            </a:r>
            <a:endParaRPr lang="tr-TR" dirty="0" smtClean="0"/>
          </a:p>
          <a:p>
            <a:pPr lvl="1"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çeşitli </a:t>
            </a:r>
            <a:r>
              <a:rPr lang="tr-TR" dirty="0">
                <a:solidFill>
                  <a:srgbClr val="FFFF00"/>
                </a:solidFill>
              </a:rPr>
              <a:t>araçlar</a:t>
            </a:r>
            <a:r>
              <a:rPr lang="tr-TR" dirty="0"/>
              <a:t> yardımıyla sistematik olarak </a:t>
            </a:r>
            <a:r>
              <a:rPr lang="tr-TR" dirty="0" smtClean="0"/>
              <a:t>toplanmalıdır.</a:t>
            </a:r>
          </a:p>
          <a:p>
            <a:pPr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/>
              <a:t>Çocuklarla </a:t>
            </a:r>
            <a:r>
              <a:rPr lang="tr-TR" dirty="0"/>
              <a:t>ilgili toplanan bilgiler </a:t>
            </a:r>
            <a:endParaRPr lang="tr-TR" dirty="0" smtClean="0"/>
          </a:p>
          <a:p>
            <a:pPr lvl="1"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sistematik </a:t>
            </a:r>
            <a:r>
              <a:rPr lang="tr-TR" dirty="0">
                <a:solidFill>
                  <a:srgbClr val="FFFF00"/>
                </a:solidFill>
              </a:rPr>
              <a:t>biçimde </a:t>
            </a:r>
            <a:r>
              <a:rPr lang="tr-TR" dirty="0" smtClean="0"/>
              <a:t>kaydedilmeli,</a:t>
            </a:r>
          </a:p>
          <a:p>
            <a:pPr lvl="1"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/>
              <a:t>düzenli </a:t>
            </a:r>
            <a:r>
              <a:rPr lang="tr-TR" dirty="0"/>
              <a:t>olarak değerlendirilmelidir</a:t>
            </a:r>
            <a:r>
              <a:rPr lang="en-US" dirty="0"/>
              <a:t> </a:t>
            </a:r>
            <a:endParaRPr lang="tr-TR" dirty="0" smtClean="0"/>
          </a:p>
          <a:p>
            <a:pPr>
              <a:lnSpc>
                <a:spcPct val="120000"/>
              </a:lnSpc>
              <a:buFont typeface="Wingdings" charset="2"/>
              <a:buChar char="ü"/>
            </a:pPr>
            <a:r>
              <a:rPr lang="tr-TR" dirty="0" smtClean="0"/>
              <a:t>Bilgiler birbiri </a:t>
            </a:r>
            <a:r>
              <a:rPr lang="tr-TR" dirty="0"/>
              <a:t>ile </a:t>
            </a:r>
            <a:r>
              <a:rPr lang="tr-TR" dirty="0" smtClean="0"/>
              <a:t>ilişkilendirilerek </a:t>
            </a:r>
            <a:r>
              <a:rPr lang="tr-TR" dirty="0">
                <a:solidFill>
                  <a:srgbClr val="FFFF00"/>
                </a:solidFill>
              </a:rPr>
              <a:t>anlamlı ve güvenilir bir </a:t>
            </a:r>
            <a:r>
              <a:rPr lang="tr-TR" dirty="0" smtClean="0">
                <a:solidFill>
                  <a:srgbClr val="FFFF00"/>
                </a:solidFill>
              </a:rPr>
              <a:t>karara ulaşılmalıdır. </a:t>
            </a:r>
          </a:p>
        </p:txBody>
      </p:sp>
    </p:spTree>
    <p:extLst>
      <p:ext uri="{BB962C8B-B14F-4D97-AF65-F5344CB8AC3E}">
        <p14:creationId xmlns:p14="http://schemas.microsoft.com/office/powerpoint/2010/main" val="427396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80520"/>
            <a:ext cx="8003059" cy="4959178"/>
          </a:xfrm>
        </p:spPr>
        <p:txBody>
          <a:bodyPr>
            <a:normAutofit fontScale="92500"/>
          </a:bodyPr>
          <a:lstStyle/>
          <a:p>
            <a:pPr marL="342900" lvl="1" indent="-342900">
              <a:buFont typeface="Wingdings" charset="2"/>
              <a:buChar char="ü"/>
            </a:pPr>
            <a:r>
              <a:rPr lang="tr-TR" dirty="0"/>
              <a:t>Çocukları değerlendirme konusunda birçok yöntem ve teknik </a:t>
            </a:r>
            <a:r>
              <a:rPr lang="tr-TR" dirty="0" smtClean="0"/>
              <a:t>vardır; kullanılan </a:t>
            </a:r>
            <a:r>
              <a:rPr lang="tr-TR" dirty="0">
                <a:solidFill>
                  <a:srgbClr val="FFFF00"/>
                </a:solidFill>
              </a:rPr>
              <a:t>yöntem ve teknik amaca uygun </a:t>
            </a:r>
            <a:r>
              <a:rPr lang="tr-TR" dirty="0" smtClean="0"/>
              <a:t>olmalıdır</a:t>
            </a:r>
            <a:r>
              <a:rPr lang="tr-TR" dirty="0"/>
              <a:t>. </a:t>
            </a:r>
            <a:endParaRPr lang="tr-TR" dirty="0" smtClean="0"/>
          </a:p>
          <a:p>
            <a:pPr marL="342900" lvl="1" indent="-342900">
              <a:buFont typeface="Wingdings" charset="2"/>
              <a:buChar char="ü"/>
            </a:pPr>
            <a:r>
              <a:rPr lang="tr-TR" dirty="0"/>
              <a:t>D</a:t>
            </a:r>
            <a:r>
              <a:rPr lang="tr-TR" dirty="0" smtClean="0"/>
              <a:t>eğerlendirmede </a:t>
            </a:r>
            <a:r>
              <a:rPr lang="tr-TR" dirty="0">
                <a:solidFill>
                  <a:srgbClr val="FFFF00"/>
                </a:solidFill>
              </a:rPr>
              <a:t>çocukların </a:t>
            </a:r>
            <a:r>
              <a:rPr lang="tr-TR" dirty="0" smtClean="0">
                <a:solidFill>
                  <a:srgbClr val="FFFF00"/>
                </a:solidFill>
              </a:rPr>
              <a:t>bütüncül bir şekilde tanınması </a:t>
            </a:r>
            <a:r>
              <a:rPr lang="tr-TR" dirty="0">
                <a:solidFill>
                  <a:srgbClr val="FFFF00"/>
                </a:solidFill>
              </a:rPr>
              <a:t>temeldir</a:t>
            </a:r>
            <a:r>
              <a:rPr lang="tr-TR" dirty="0">
                <a:solidFill>
                  <a:srgbClr val="99FF66"/>
                </a:solidFill>
              </a:rPr>
              <a:t>. </a:t>
            </a:r>
            <a:endParaRPr lang="tr-TR" dirty="0" smtClean="0">
              <a:solidFill>
                <a:srgbClr val="99FF66"/>
              </a:solidFill>
            </a:endParaRPr>
          </a:p>
          <a:p>
            <a:pPr marL="342900" lvl="1" indent="-342900">
              <a:buFont typeface="Wingdings" charset="2"/>
              <a:buChar char="ü"/>
            </a:pPr>
            <a:r>
              <a:rPr lang="tr-TR" u="sng" dirty="0" smtClean="0">
                <a:solidFill>
                  <a:srgbClr val="99FF66"/>
                </a:solidFill>
              </a:rPr>
              <a:t>Bu nedenle;</a:t>
            </a:r>
            <a:r>
              <a:rPr lang="tr-TR" dirty="0" smtClean="0">
                <a:solidFill>
                  <a:srgbClr val="99FF66"/>
                </a:solidFill>
              </a:rPr>
              <a:t> </a:t>
            </a:r>
            <a:r>
              <a:rPr lang="tr-TR" dirty="0" smtClean="0"/>
              <a:t>farklı yöntem ve tekniklere gereksinim duyulur.</a:t>
            </a:r>
          </a:p>
          <a:p>
            <a:pPr marL="342900" lvl="1" indent="-342900">
              <a:buFont typeface="Wingdings" charset="2"/>
              <a:buChar char="ü"/>
            </a:pPr>
            <a:r>
              <a:rPr lang="tr-TR" dirty="0"/>
              <a:t>Ç</a:t>
            </a:r>
            <a:r>
              <a:rPr lang="tr-TR" dirty="0" smtClean="0"/>
              <a:t>ocukları </a:t>
            </a:r>
            <a:r>
              <a:rPr lang="tr-TR" dirty="0"/>
              <a:t>tanıma sürecinde tek bir yöntem ya da teknik, </a:t>
            </a:r>
            <a:r>
              <a:rPr lang="tr-TR" dirty="0">
                <a:solidFill>
                  <a:srgbClr val="FFFF00"/>
                </a:solidFill>
              </a:rPr>
              <a:t>çocukların farklı özelliklerini belirlemede ve tanımada </a:t>
            </a:r>
            <a:r>
              <a:rPr lang="tr-TR" dirty="0"/>
              <a:t>yeterli olmayabilir. </a:t>
            </a:r>
            <a:endParaRPr lang="tr-TR" dirty="0" smtClean="0"/>
          </a:p>
          <a:p>
            <a:pPr marL="0" lvl="1" indent="0">
              <a:buNone/>
            </a:pPr>
            <a:endParaRPr lang="tr-TR" dirty="0" smtClean="0"/>
          </a:p>
          <a:p>
            <a:pPr marL="0" lvl="1" indent="0" algn="ctr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«Birden fazla yöntem </a:t>
            </a:r>
            <a:r>
              <a:rPr lang="tr-TR" b="1" i="1" dirty="0">
                <a:solidFill>
                  <a:srgbClr val="FF0000"/>
                </a:solidFill>
              </a:rPr>
              <a:t>ve teknik kullanılmalı ve toplanan tüm bilgiler birlikte değerlendirilip yorumlanmalıdır</a:t>
            </a:r>
            <a:r>
              <a:rPr lang="tr-TR" b="1" i="1" dirty="0" smtClean="0">
                <a:solidFill>
                  <a:srgbClr val="FF0000"/>
                </a:solidFill>
              </a:rPr>
              <a:t>.» </a:t>
            </a:r>
            <a:endParaRPr lang="en-US" b="1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37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8112"/>
            <a:ext cx="8320317" cy="4318187"/>
          </a:xfrm>
        </p:spPr>
        <p:txBody>
          <a:bodyPr/>
          <a:lstStyle/>
          <a:p>
            <a:pPr marL="342900" lvl="1" indent="-342900">
              <a:buFont typeface="Wingdings" charset="2"/>
              <a:buChar char="ü"/>
            </a:pPr>
            <a:r>
              <a:rPr lang="tr-TR" dirty="0" smtClean="0"/>
              <a:t>Çocukların;</a:t>
            </a:r>
          </a:p>
          <a:p>
            <a:pPr marL="742950" lvl="2" indent="-342900">
              <a:buFont typeface="Wingdings" charset="2"/>
              <a:buChar char="ü"/>
            </a:pPr>
            <a:r>
              <a:rPr lang="tr-TR" dirty="0" smtClean="0"/>
              <a:t>yapabildiklerinin </a:t>
            </a:r>
            <a:r>
              <a:rPr lang="tr-TR" dirty="0"/>
              <a:t>neler olduğunun belirlenmesi, </a:t>
            </a:r>
            <a:endParaRPr lang="tr-TR" dirty="0" smtClean="0"/>
          </a:p>
          <a:p>
            <a:pPr marL="742950" lvl="2" indent="-342900">
              <a:buFont typeface="Wingdings" charset="2"/>
              <a:buChar char="ü"/>
            </a:pPr>
            <a:r>
              <a:rPr lang="tr-TR" dirty="0" smtClean="0"/>
              <a:t>bunları </a:t>
            </a:r>
            <a:r>
              <a:rPr lang="tr-TR" dirty="0"/>
              <a:t>nasıl ve hangi ortamlarda gösterdikleri, </a:t>
            </a:r>
            <a:endParaRPr lang="tr-TR" dirty="0" smtClean="0"/>
          </a:p>
          <a:p>
            <a:pPr marL="742950" lvl="2" indent="-342900">
              <a:buFont typeface="Wingdings" charset="2"/>
              <a:buChar char="ü"/>
            </a:pPr>
            <a:r>
              <a:rPr lang="tr-TR" dirty="0" smtClean="0"/>
              <a:t>yapamadıklarının </a:t>
            </a:r>
            <a:r>
              <a:rPr lang="tr-TR" dirty="0"/>
              <a:t>nedenleri üzerinden </a:t>
            </a:r>
            <a:r>
              <a:rPr lang="tr-TR" dirty="0" smtClean="0"/>
              <a:t>durulması gerekir</a:t>
            </a:r>
            <a:r>
              <a:rPr lang="tr-TR" dirty="0"/>
              <a:t>.</a:t>
            </a:r>
          </a:p>
          <a:p>
            <a:pPr marL="342900" lvl="1" indent="-342900">
              <a:buFont typeface="Wingdings" charset="2"/>
              <a:buChar char="ü"/>
            </a:pPr>
            <a:r>
              <a:rPr lang="tr-TR" dirty="0" smtClean="0"/>
              <a:t>Çocuğun;</a:t>
            </a:r>
          </a:p>
          <a:p>
            <a:pPr marL="742950" lvl="2" indent="-342900">
              <a:buFont typeface="Wingdings" charset="2"/>
              <a:buChar char="ü"/>
            </a:pPr>
            <a:r>
              <a:rPr lang="tr-TR" dirty="0" smtClean="0"/>
              <a:t>sadece </a:t>
            </a:r>
            <a:r>
              <a:rPr lang="tr-TR" dirty="0"/>
              <a:t>neler yapabildiğini belirlemek için standart test kullanılabilirken, </a:t>
            </a:r>
            <a:endParaRPr lang="tr-TR" dirty="0" smtClean="0"/>
          </a:p>
          <a:p>
            <a:pPr marL="742950" lvl="2" indent="-342900">
              <a:buFont typeface="Wingdings" charset="2"/>
              <a:buChar char="ü"/>
            </a:pPr>
            <a:r>
              <a:rPr lang="tr-TR" dirty="0" smtClean="0"/>
              <a:t>yapabildiklerini </a:t>
            </a:r>
            <a:r>
              <a:rPr lang="tr-TR" dirty="0"/>
              <a:t>nasıl gerçekleştirdiği görmek için gözlem yönteminden yararlanılabilir.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0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154" y="1832076"/>
            <a:ext cx="8637691" cy="4779264"/>
          </a:xfrm>
        </p:spPr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Her çocuk </a:t>
            </a:r>
            <a:r>
              <a:rPr lang="tr-TR" dirty="0">
                <a:solidFill>
                  <a:srgbClr val="FFFF00"/>
                </a:solidFill>
              </a:rPr>
              <a:t>kendi gelişim hızında </a:t>
            </a:r>
            <a:r>
              <a:rPr lang="tr-TR" dirty="0" smtClean="0">
                <a:solidFill>
                  <a:srgbClr val="FFFF00"/>
                </a:solidFill>
              </a:rPr>
              <a:t>değerlendirilmelidir.</a:t>
            </a:r>
            <a:endParaRPr lang="tr-TR" i="1" dirty="0">
              <a:solidFill>
                <a:srgbClr val="FFFF00"/>
              </a:solidFill>
            </a:endParaRPr>
          </a:p>
          <a:p>
            <a:pPr lvl="0">
              <a:buFont typeface="Wingdings" charset="2"/>
              <a:buChar char="ü"/>
            </a:pPr>
            <a:r>
              <a:rPr lang="tr-TR" dirty="0" smtClean="0"/>
              <a:t>Genel </a:t>
            </a:r>
            <a:r>
              <a:rPr lang="tr-TR" dirty="0"/>
              <a:t>gelişim özellikleri ortak olmakla birlikte her </a:t>
            </a:r>
            <a:r>
              <a:rPr lang="tr-TR" dirty="0" smtClean="0">
                <a:solidFill>
                  <a:srgbClr val="FFFF00"/>
                </a:solidFill>
              </a:rPr>
              <a:t>çocuğun </a:t>
            </a:r>
            <a:r>
              <a:rPr lang="tr-TR" dirty="0">
                <a:solidFill>
                  <a:srgbClr val="FFFF00"/>
                </a:solidFill>
              </a:rPr>
              <a:t>kendine özgü </a:t>
            </a:r>
            <a:r>
              <a:rPr lang="tr-TR" dirty="0"/>
              <a:t>gelişim özellikleri, ilgi ve ihtiyaçları olduğu gözden </a:t>
            </a:r>
            <a:r>
              <a:rPr lang="tr-TR" dirty="0" smtClean="0"/>
              <a:t>kaçırılmamalıdır</a:t>
            </a:r>
            <a:r>
              <a:rPr lang="tr-TR" i="1" dirty="0" smtClean="0"/>
              <a:t>.</a:t>
            </a:r>
          </a:p>
          <a:p>
            <a:pPr lvl="0">
              <a:buFont typeface="Wingdings" charset="2"/>
              <a:buChar char="ü"/>
            </a:pPr>
            <a:r>
              <a:rPr lang="tr-TR" dirty="0" smtClean="0"/>
              <a:t>Uzmanlar, çocukların </a:t>
            </a:r>
            <a:r>
              <a:rPr lang="tr-TR" dirty="0"/>
              <a:t>gelişimlerini değerlendirirken </a:t>
            </a:r>
            <a:r>
              <a:rPr lang="tr-TR" b="1" i="1" dirty="0" smtClean="0">
                <a:solidFill>
                  <a:srgbClr val="FFFF00"/>
                </a:solidFill>
              </a:rPr>
              <a:t>«her çocuğu </a:t>
            </a:r>
            <a:r>
              <a:rPr lang="tr-TR" b="1" i="1" dirty="0">
                <a:solidFill>
                  <a:srgbClr val="FFFF00"/>
                </a:solidFill>
              </a:rPr>
              <a:t>kendi içinde önceki ve sonraki beceri ve davranışlarına bakarak </a:t>
            </a:r>
            <a:r>
              <a:rPr lang="tr-TR" sz="2400" b="1" i="1" dirty="0" smtClean="0">
                <a:solidFill>
                  <a:srgbClr val="FFFF00"/>
                </a:solidFill>
              </a:rPr>
              <a:t>değerlendirmesi» </a:t>
            </a:r>
            <a:r>
              <a:rPr lang="tr-TR" dirty="0" smtClean="0"/>
              <a:t>gerekir</a:t>
            </a:r>
            <a:r>
              <a:rPr lang="tr-TR" dirty="0"/>
              <a:t>.</a:t>
            </a:r>
            <a:endParaRPr lang="en-US" i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792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25" y="2997717"/>
            <a:ext cx="8221875" cy="1791756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tr-TR" dirty="0" smtClean="0"/>
              <a:t>Tanıma </a:t>
            </a:r>
            <a:r>
              <a:rPr lang="tr-TR" dirty="0"/>
              <a:t>ve değerlendirmede </a:t>
            </a:r>
            <a:r>
              <a:rPr lang="tr-TR" dirty="0" smtClean="0"/>
              <a:t>çocukların</a:t>
            </a:r>
            <a:r>
              <a:rPr lang="tr-TR" dirty="0" smtClean="0">
                <a:solidFill>
                  <a:srgbClr val="FFFF00"/>
                </a:solidFill>
              </a:rPr>
              <a:t> aileleri, çevreleri ve yaşam koşulları</a:t>
            </a:r>
            <a:r>
              <a:rPr lang="tr-TR" dirty="0" smtClean="0"/>
              <a:t>  etkili olmaktadır.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2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değerlendirmede dikkat edilmesi gereken etmenler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87" y="2275421"/>
            <a:ext cx="8792225" cy="2578967"/>
          </a:xfrm>
        </p:spPr>
        <p:txBody>
          <a:bodyPr/>
          <a:lstStyle/>
          <a:p>
            <a:pPr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Çocuklar hakkında </a:t>
            </a:r>
            <a:r>
              <a:rPr lang="tr-TR" dirty="0">
                <a:solidFill>
                  <a:srgbClr val="FFFF00"/>
                </a:solidFill>
              </a:rPr>
              <a:t>tutulan kayıtlar </a:t>
            </a:r>
            <a:r>
              <a:rPr lang="tr-TR" dirty="0"/>
              <a:t>çocukların günden güne değişen gelişim </a:t>
            </a:r>
            <a:r>
              <a:rPr lang="tr-TR" dirty="0" smtClean="0"/>
              <a:t>özelliklerinin unutulmaması ve de  </a:t>
            </a:r>
            <a:r>
              <a:rPr lang="tr-TR" dirty="0"/>
              <a:t>izlenmesi </a:t>
            </a:r>
            <a:r>
              <a:rPr lang="tr-TR" dirty="0" smtClean="0"/>
              <a:t>açısından önemlidir.</a:t>
            </a:r>
          </a:p>
          <a:p>
            <a:pPr>
              <a:buFont typeface="Wingdings" charset="2"/>
              <a:buChar char="ü"/>
            </a:pPr>
            <a:r>
              <a:rPr lang="tr-TR" dirty="0">
                <a:solidFill>
                  <a:srgbClr val="FFFF00"/>
                </a:solidFill>
              </a:rPr>
              <a:t>K</a:t>
            </a:r>
            <a:r>
              <a:rPr lang="tr-TR" dirty="0" smtClean="0">
                <a:solidFill>
                  <a:srgbClr val="FFFF00"/>
                </a:solidFill>
              </a:rPr>
              <a:t>ayıt </a:t>
            </a:r>
            <a:r>
              <a:rPr lang="tr-TR" dirty="0">
                <a:solidFill>
                  <a:srgbClr val="FFFF00"/>
                </a:solidFill>
              </a:rPr>
              <a:t>altına alınmayan bilgiler </a:t>
            </a:r>
            <a:r>
              <a:rPr lang="tr-TR" dirty="0"/>
              <a:t>bir süre sonra ya kısmen ya da tamamen unutulma riski taşımaktadır.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8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859</Words>
  <Application>Microsoft Office PowerPoint</Application>
  <PresentationFormat>Ekran Gösterisi (4:3)</PresentationFormat>
  <Paragraphs>106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Wingdings</vt:lpstr>
      <vt:lpstr>Five Rules</vt:lpstr>
      <vt:lpstr>PowerPoint Sunusu</vt:lpstr>
      <vt:lpstr>Gelişimsel değerlendirmede nelere dikkat etmeliyiz? 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Gelişimsel değerlendirmede dikkat edilmesi gereken etmenler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2020-12-13T16:19:05Z</dcterms:modified>
</cp:coreProperties>
</file>