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2" r:id="rId3"/>
    <p:sldId id="263" r:id="rId4"/>
    <p:sldId id="273" r:id="rId5"/>
    <p:sldId id="275" r:id="rId6"/>
    <p:sldId id="294" r:id="rId7"/>
    <p:sldId id="276" r:id="rId8"/>
    <p:sldId id="277" r:id="rId9"/>
    <p:sldId id="279" r:id="rId10"/>
    <p:sldId id="278"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9283"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5372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341156-7B1E-4BB0-972D-DD04333CEF71}" type="datetimeFigureOut">
              <a:rPr lang="tr-TR" smtClean="0"/>
              <a:pPr/>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A1799-BE7F-4B75-91AD-250F2C7CE3D4}" type="slidenum">
              <a:rPr lang="tr-TR" smtClean="0"/>
              <a:pPr/>
              <a:t>‹#›</a:t>
            </a:fld>
            <a:endParaRPr lang="tr-TR"/>
          </a:p>
        </p:txBody>
      </p:sp>
    </p:spTree>
    <p:extLst>
      <p:ext uri="{BB962C8B-B14F-4D97-AF65-F5344CB8AC3E}">
        <p14:creationId xmlns:p14="http://schemas.microsoft.com/office/powerpoint/2010/main" val="328705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F97640A-5E55-4B12-A52D-77ADB72EF5C0}"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F89180-FE5C-4A89-988F-FDB14BACF2BC}"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F97640A-5E55-4B12-A52D-77ADB72EF5C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295400" y="4149080"/>
            <a:ext cx="6400800" cy="1080120"/>
          </a:xfrm>
        </p:spPr>
        <p:txBody>
          <a:bodyPr/>
          <a:lstStyle/>
          <a:p>
            <a:r>
              <a:rPr lang="tr-TR" dirty="0" smtClean="0">
                <a:solidFill>
                  <a:schemeClr val="tx1"/>
                </a:solidFill>
                <a:latin typeface="Book Antiqua" pitchFamily="18" charset="0"/>
              </a:rPr>
              <a:t>Emir Hilmi </a:t>
            </a:r>
            <a:r>
              <a:rPr lang="tr-TR" dirty="0" err="1" smtClean="0">
                <a:solidFill>
                  <a:schemeClr val="tx1"/>
                </a:solidFill>
                <a:latin typeface="Book Antiqua" pitchFamily="18" charset="0"/>
              </a:rPr>
              <a:t>Üner</a:t>
            </a:r>
            <a:endParaRPr lang="tr-TR" dirty="0">
              <a:solidFill>
                <a:schemeClr val="tx1"/>
              </a:solidFill>
              <a:latin typeface="Book Antiqua" pitchFamily="18" charset="0"/>
            </a:endParaRPr>
          </a:p>
        </p:txBody>
      </p:sp>
      <p:sp>
        <p:nvSpPr>
          <p:cNvPr id="2" name="1 Başlık"/>
          <p:cNvSpPr>
            <a:spLocks noGrp="1"/>
          </p:cNvSpPr>
          <p:nvPr>
            <p:ph type="ctrTitle"/>
          </p:nvPr>
        </p:nvSpPr>
        <p:spPr/>
        <p:txBody>
          <a:bodyPr/>
          <a:lstStyle/>
          <a:p>
            <a:r>
              <a:rPr lang="tr-TR" dirty="0" smtClean="0">
                <a:solidFill>
                  <a:schemeClr val="bg1"/>
                </a:solidFill>
                <a:effectLst/>
                <a:latin typeface="Book Antiqua" pitchFamily="18" charset="0"/>
              </a:rPr>
              <a:t>Ziyafet ve İkram Hizmetleri </a:t>
            </a:r>
            <a:endParaRPr lang="tr-TR"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Ziyafetlerde Masa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914400" y="2348880"/>
            <a:ext cx="7772400" cy="3670920"/>
          </a:xfrm>
        </p:spPr>
        <p:txBody>
          <a:bodyPr/>
          <a:lstStyle/>
          <a:p>
            <a:pPr algn="just"/>
            <a:r>
              <a:rPr lang="tr-TR" dirty="0" smtClean="0">
                <a:solidFill>
                  <a:schemeClr val="tx1"/>
                </a:solidFill>
                <a:effectLst/>
                <a:latin typeface="Book Antiqua" pitchFamily="18" charset="0"/>
              </a:rPr>
              <a:t>Düzenlemede, şeref konuğu ve ev sahiplerinin oturacakları masa pilot masa olarak değerlendirilir.</a:t>
            </a:r>
          </a:p>
          <a:p>
            <a:pPr algn="just"/>
            <a:r>
              <a:rPr lang="tr-TR" dirty="0" smtClean="0">
                <a:solidFill>
                  <a:schemeClr val="tx1"/>
                </a:solidFill>
                <a:effectLst/>
                <a:latin typeface="Book Antiqua" pitchFamily="18" charset="0"/>
              </a:rPr>
              <a:t> Klasik türdeki masalarda, sofra protokolü kuralları genellikle sıkı şekilde uygulanırken, dağınık masa türündeki ziyafetlerde protokolün güçlüklerinden belli bir oranda da olsa kaçılabilir.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Ziyafet Salonunun Hazırlanması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2636912"/>
            <a:ext cx="9144000" cy="4221088"/>
          </a:xfrm>
        </p:spPr>
        <p:txBody>
          <a:bodyPr>
            <a:normAutofit/>
          </a:bodyPr>
          <a:lstStyle/>
          <a:p>
            <a:pPr algn="just"/>
            <a:r>
              <a:rPr lang="tr-TR" dirty="0" smtClean="0">
                <a:solidFill>
                  <a:schemeClr val="tx1"/>
                </a:solidFill>
                <a:effectLst/>
                <a:latin typeface="Book Antiqua" pitchFamily="18" charset="0"/>
              </a:rPr>
              <a:t>Önemli bir husus da ışıklandırma ile o ortamda kullanılacak renklerin uyumlu olmasıdır. </a:t>
            </a:r>
            <a:r>
              <a:rPr lang="tr-TR" dirty="0" smtClean="0">
                <a:latin typeface="Book Antiqua" pitchFamily="18" charset="0"/>
              </a:rPr>
              <a:t>M</a:t>
            </a:r>
            <a:r>
              <a:rPr lang="tr-TR" dirty="0" smtClean="0">
                <a:solidFill>
                  <a:schemeClr val="tx1"/>
                </a:solidFill>
                <a:effectLst/>
                <a:latin typeface="Book Antiqua" pitchFamily="18" charset="0"/>
              </a:rPr>
              <a:t>asa örtüsü, peçete, çiçek vb. malzemeler duvar ve tabandaki renklerle uyumlu ve yaratılmak istenen atmosfere uygun olmasıdır. Zıt renkler iyi oranda ayarlanarak canlı atmosfer yaratılabilir. </a:t>
            </a:r>
          </a:p>
          <a:p>
            <a:endParaRPr lang="tr-TR" dirty="0" smtClean="0">
              <a:solidFill>
                <a:schemeClr val="tx1"/>
              </a:solidFill>
              <a:effectLst/>
              <a:latin typeface="Book Antiqua" pitchFamily="18" charset="0"/>
            </a:endParaRP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Ziyafet Salonunun Hazırlanması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412776"/>
            <a:ext cx="8229600" cy="4713387"/>
          </a:xfrm>
        </p:spPr>
        <p:txBody>
          <a:bodyPr>
            <a:noAutofit/>
          </a:bodyPr>
          <a:lstStyle/>
          <a:p>
            <a:pPr algn="just">
              <a:buNone/>
              <a:defRPr/>
            </a:pPr>
            <a:r>
              <a:rPr lang="tr-TR" sz="2400" dirty="0">
                <a:solidFill>
                  <a:schemeClr val="tx1"/>
                </a:solidFill>
                <a:effectLst/>
                <a:latin typeface="Book Antiqua" pitchFamily="18" charset="0"/>
              </a:rPr>
              <a:t>Ziyafet salonunda renk kullanırken şu faktörlere dikkat edilmelidir:</a:t>
            </a:r>
          </a:p>
          <a:p>
            <a:pPr lvl="1" algn="just">
              <a:defRPr/>
            </a:pPr>
            <a:r>
              <a:rPr lang="tr-TR" sz="2400" dirty="0">
                <a:solidFill>
                  <a:schemeClr val="tx1"/>
                </a:solidFill>
                <a:effectLst/>
                <a:latin typeface="Book Antiqua" pitchFamily="18" charset="0"/>
              </a:rPr>
              <a:t>Ziyafet salonun büyüklüğü</a:t>
            </a:r>
          </a:p>
          <a:p>
            <a:pPr lvl="1" algn="just">
              <a:defRPr/>
            </a:pPr>
            <a:r>
              <a:rPr lang="tr-TR" sz="2400" dirty="0">
                <a:solidFill>
                  <a:schemeClr val="tx1"/>
                </a:solidFill>
                <a:effectLst/>
                <a:latin typeface="Book Antiqua" pitchFamily="18" charset="0"/>
              </a:rPr>
              <a:t>Tavan yüksekliği</a:t>
            </a:r>
          </a:p>
          <a:p>
            <a:pPr lvl="1" algn="just">
              <a:defRPr/>
            </a:pPr>
            <a:r>
              <a:rPr lang="tr-TR" sz="2400" dirty="0">
                <a:solidFill>
                  <a:schemeClr val="tx1"/>
                </a:solidFill>
                <a:effectLst/>
                <a:latin typeface="Book Antiqua" pitchFamily="18" charset="0"/>
              </a:rPr>
              <a:t>Kullanım alanının şekli</a:t>
            </a:r>
          </a:p>
          <a:p>
            <a:pPr lvl="1" algn="just">
              <a:defRPr/>
            </a:pPr>
            <a:r>
              <a:rPr lang="tr-TR" sz="2400" dirty="0">
                <a:solidFill>
                  <a:schemeClr val="tx1"/>
                </a:solidFill>
                <a:effectLst/>
                <a:latin typeface="Book Antiqua" pitchFamily="18" charset="0"/>
              </a:rPr>
              <a:t>Aydınlatma biçimi</a:t>
            </a:r>
          </a:p>
          <a:p>
            <a:pPr lvl="1" algn="just">
              <a:defRPr/>
            </a:pPr>
            <a:r>
              <a:rPr lang="tr-TR" sz="2400" dirty="0">
                <a:solidFill>
                  <a:schemeClr val="tx1"/>
                </a:solidFill>
                <a:effectLst/>
                <a:latin typeface="Book Antiqua" pitchFamily="18" charset="0"/>
              </a:rPr>
              <a:t>Ziyafet salonunda kullanılan malzemelerin türü</a:t>
            </a:r>
          </a:p>
          <a:p>
            <a:pPr lvl="1" algn="just">
              <a:defRPr/>
            </a:pPr>
            <a:r>
              <a:rPr lang="tr-TR" sz="2400" dirty="0">
                <a:solidFill>
                  <a:schemeClr val="tx1"/>
                </a:solidFill>
                <a:effectLst/>
                <a:latin typeface="Book Antiqua" pitchFamily="18" charset="0"/>
              </a:rPr>
              <a:t>Diğer malzeme ve eşyalardaki hakim renkler</a:t>
            </a:r>
          </a:p>
          <a:p>
            <a:pPr lvl="1" algn="just">
              <a:defRPr/>
            </a:pPr>
            <a:r>
              <a:rPr lang="tr-TR" sz="2400" dirty="0">
                <a:solidFill>
                  <a:schemeClr val="tx1"/>
                </a:solidFill>
                <a:effectLst/>
                <a:latin typeface="Book Antiqua" pitchFamily="18" charset="0"/>
              </a:rPr>
              <a:t>Müşteri profili</a:t>
            </a:r>
          </a:p>
          <a:p>
            <a:pPr lvl="1" algn="just">
              <a:defRPr/>
            </a:pPr>
            <a:r>
              <a:rPr lang="tr-TR" sz="2400" dirty="0">
                <a:solidFill>
                  <a:schemeClr val="tx1"/>
                </a:solidFill>
                <a:effectLst/>
                <a:latin typeface="Book Antiqua" pitchFamily="18" charset="0"/>
              </a:rPr>
              <a:t>Ziyafet salonundaki sabit eşyalar ve yer döşemelerinin görünümü </a:t>
            </a:r>
          </a:p>
          <a:p>
            <a:endParaRPr lang="tr-TR" sz="240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922114"/>
          </a:xfrm>
        </p:spPr>
        <p:txBody>
          <a:bodyPr/>
          <a:lstStyle/>
          <a:p>
            <a:r>
              <a:rPr lang="tr-TR" dirty="0" smtClean="0">
                <a:solidFill>
                  <a:schemeClr val="tx1"/>
                </a:solidFill>
                <a:effectLst/>
                <a:latin typeface="Book Antiqua" pitchFamily="18" charset="0"/>
              </a:rPr>
              <a:t>Ziyafetlerde Masa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556792"/>
            <a:ext cx="8496944" cy="5301208"/>
          </a:xfrm>
        </p:spPr>
        <p:txBody>
          <a:bodyPr>
            <a:normAutofit/>
          </a:bodyPr>
          <a:lstStyle/>
          <a:p>
            <a:pPr algn="just"/>
            <a:r>
              <a:rPr lang="tr-TR" dirty="0" smtClean="0">
                <a:solidFill>
                  <a:schemeClr val="tx1"/>
                </a:solidFill>
                <a:effectLst/>
                <a:latin typeface="Book Antiqua" pitchFamily="18" charset="0"/>
              </a:rPr>
              <a:t>Günlük yemek servislerindeki masa düzenlemesiyle banketler için hazırlanacak masa düzeni birbirinden çok farklıdır. Banketlerde masa düzenleri serbest ya da blok düzenleme seklindedir. Serbest düzende ev sahibi ve şeref konuklarının oturacağı masa, orkestra ya da kapıya yakın olan kısma yerleştirilir</a:t>
            </a:r>
          </a:p>
          <a:p>
            <a:pPr algn="just"/>
            <a:r>
              <a:rPr lang="tr-TR" dirty="0" smtClean="0">
                <a:latin typeface="Book Antiqua" pitchFamily="18" charset="0"/>
              </a:rPr>
              <a:t>Diğer konukların masaları küçük gruplar halinde salona yerleştirilir. Blok düzenlemelerde ise tüm konukları bir masa etrafında toplamak esastır. Masaların düzenlenmesi sırasında salon sekli, giriş ve servis kapıları, sütunlar, sahne gösterileri göz önüne alınmalıdır</a:t>
            </a:r>
          </a:p>
          <a:p>
            <a:pPr algn="just"/>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Ziyafetlerde Masa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p:txBody>
          <a:bodyPr/>
          <a:lstStyle/>
          <a:p>
            <a:endParaRPr lang="tr-TR" dirty="0" smtClean="0">
              <a:latin typeface="Book Antiqua" pitchFamily="18" charset="0"/>
            </a:endParaRPr>
          </a:p>
          <a:p>
            <a:pPr algn="just"/>
            <a:r>
              <a:rPr lang="tr-TR" dirty="0" smtClean="0">
                <a:latin typeface="Book Antiqua" pitchFamily="18" charset="0"/>
              </a:rPr>
              <a:t>P</a:t>
            </a:r>
            <a:r>
              <a:rPr lang="tr-TR" dirty="0" smtClean="0">
                <a:solidFill>
                  <a:schemeClr val="tx1"/>
                </a:solidFill>
                <a:effectLst/>
                <a:latin typeface="Book Antiqua" pitchFamily="18" charset="0"/>
              </a:rPr>
              <a:t>rotokol masalarının yerleştirilmesinde masa şekilleri yuvarlak, uzun ya da her ikisi aynı anda kullanılabilir</a:t>
            </a:r>
          </a:p>
          <a:p>
            <a:pPr algn="just"/>
            <a:endParaRPr lang="tr-TR"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Uzun masalarda “I, U, T, E”, seklinde masa düzenleri oluşturulabilir.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p:txBody>
          <a:bodyPr/>
          <a:lstStyle/>
          <a:p>
            <a:endParaRPr lang="tr-TR" dirty="0"/>
          </a:p>
        </p:txBody>
      </p:sp>
      <p:grpSp>
        <p:nvGrpSpPr>
          <p:cNvPr id="12" name="Group 89"/>
          <p:cNvGrpSpPr>
            <a:grpSpLocks noChangeAspect="1"/>
          </p:cNvGrpSpPr>
          <p:nvPr/>
        </p:nvGrpSpPr>
        <p:grpSpPr bwMode="auto">
          <a:xfrm>
            <a:off x="4932040" y="3573016"/>
            <a:ext cx="1411288" cy="2295525"/>
            <a:chOff x="5517" y="2358"/>
            <a:chExt cx="2160" cy="2304"/>
          </a:xfrm>
        </p:grpSpPr>
        <p:sp>
          <p:nvSpPr>
            <p:cNvPr id="13" name="AutoShape 90"/>
            <p:cNvSpPr>
              <a:spLocks noChangeAspect="1" noChangeArrowheads="1"/>
            </p:cNvSpPr>
            <p:nvPr/>
          </p:nvSpPr>
          <p:spPr bwMode="auto">
            <a:xfrm>
              <a:off x="5517" y="2358"/>
              <a:ext cx="2160" cy="2304"/>
            </a:xfrm>
            <a:prstGeom prst="rect">
              <a:avLst/>
            </a:prstGeom>
            <a:noFill/>
            <a:ln w="9525">
              <a:noFill/>
              <a:miter lim="800000"/>
              <a:headEnd/>
              <a:tailEnd/>
            </a:ln>
          </p:spPr>
          <p:txBody>
            <a:bodyPr/>
            <a:lstStyle/>
            <a:p>
              <a:endParaRPr lang="tr-TR"/>
            </a:p>
          </p:txBody>
        </p:sp>
        <p:sp>
          <p:nvSpPr>
            <p:cNvPr id="14" name="Oval 91"/>
            <p:cNvSpPr>
              <a:spLocks noChangeArrowheads="1"/>
            </p:cNvSpPr>
            <p:nvPr/>
          </p:nvSpPr>
          <p:spPr bwMode="auto">
            <a:xfrm>
              <a:off x="5661" y="2646"/>
              <a:ext cx="1872" cy="1872"/>
            </a:xfrm>
            <a:prstGeom prst="ellipse">
              <a:avLst/>
            </a:prstGeom>
            <a:solidFill>
              <a:srgbClr val="FFFFFF"/>
            </a:solidFill>
            <a:ln w="9525">
              <a:solidFill>
                <a:srgbClr val="000000"/>
              </a:solidFill>
              <a:round/>
              <a:headEnd/>
              <a:tailEnd/>
            </a:ln>
          </p:spPr>
          <p:txBody>
            <a:bodyPr/>
            <a:lstStyle/>
            <a:p>
              <a:endParaRPr lang="tr-TR"/>
            </a:p>
          </p:txBody>
        </p:sp>
        <p:sp>
          <p:nvSpPr>
            <p:cNvPr id="15" name="Oval 92"/>
            <p:cNvSpPr>
              <a:spLocks noChangeArrowheads="1"/>
            </p:cNvSpPr>
            <p:nvPr/>
          </p:nvSpPr>
          <p:spPr bwMode="auto">
            <a:xfrm>
              <a:off x="5949" y="2934"/>
              <a:ext cx="1296" cy="1296"/>
            </a:xfrm>
            <a:prstGeom prst="ellipse">
              <a:avLst/>
            </a:prstGeom>
            <a:solidFill>
              <a:srgbClr val="FFFFFF"/>
            </a:solidFill>
            <a:ln w="9525">
              <a:solidFill>
                <a:srgbClr val="000000"/>
              </a:solidFill>
              <a:round/>
              <a:headEnd/>
              <a:tailEnd/>
            </a:ln>
          </p:spPr>
          <p:txBody>
            <a:bodyPr/>
            <a:lstStyle/>
            <a:p>
              <a:endParaRPr lang="tr-TR"/>
            </a:p>
          </p:txBody>
        </p:sp>
        <p:sp>
          <p:nvSpPr>
            <p:cNvPr id="16" name="Line 93"/>
            <p:cNvSpPr>
              <a:spLocks noChangeShapeType="1"/>
            </p:cNvSpPr>
            <p:nvPr/>
          </p:nvSpPr>
          <p:spPr bwMode="auto">
            <a:xfrm>
              <a:off x="6669" y="2646"/>
              <a:ext cx="0" cy="288"/>
            </a:xfrm>
            <a:prstGeom prst="line">
              <a:avLst/>
            </a:prstGeom>
            <a:noFill/>
            <a:ln w="9525">
              <a:solidFill>
                <a:srgbClr val="000000"/>
              </a:solidFill>
              <a:round/>
              <a:headEnd/>
              <a:tailEnd/>
            </a:ln>
          </p:spPr>
          <p:txBody>
            <a:bodyPr/>
            <a:lstStyle/>
            <a:p>
              <a:endParaRPr lang="tr-TR"/>
            </a:p>
          </p:txBody>
        </p:sp>
        <p:sp>
          <p:nvSpPr>
            <p:cNvPr id="17" name="Line 94"/>
            <p:cNvSpPr>
              <a:spLocks noChangeShapeType="1"/>
            </p:cNvSpPr>
            <p:nvPr/>
          </p:nvSpPr>
          <p:spPr bwMode="auto">
            <a:xfrm>
              <a:off x="6669" y="4230"/>
              <a:ext cx="0" cy="288"/>
            </a:xfrm>
            <a:prstGeom prst="line">
              <a:avLst/>
            </a:prstGeom>
            <a:noFill/>
            <a:ln w="9525">
              <a:solidFill>
                <a:srgbClr val="000000"/>
              </a:solidFill>
              <a:round/>
              <a:headEnd/>
              <a:tailEnd/>
            </a:ln>
          </p:spPr>
          <p:txBody>
            <a:bodyPr/>
            <a:lstStyle/>
            <a:p>
              <a:endParaRPr lang="tr-TR"/>
            </a:p>
          </p:txBody>
        </p:sp>
        <p:sp>
          <p:nvSpPr>
            <p:cNvPr id="18" name="Line 95"/>
            <p:cNvSpPr>
              <a:spLocks noChangeShapeType="1"/>
            </p:cNvSpPr>
            <p:nvPr/>
          </p:nvSpPr>
          <p:spPr bwMode="auto">
            <a:xfrm>
              <a:off x="5661" y="3654"/>
              <a:ext cx="288" cy="0"/>
            </a:xfrm>
            <a:prstGeom prst="line">
              <a:avLst/>
            </a:prstGeom>
            <a:noFill/>
            <a:ln w="9525">
              <a:solidFill>
                <a:srgbClr val="000000"/>
              </a:solidFill>
              <a:round/>
              <a:headEnd/>
              <a:tailEnd/>
            </a:ln>
          </p:spPr>
          <p:txBody>
            <a:bodyPr/>
            <a:lstStyle/>
            <a:p>
              <a:endParaRPr lang="tr-TR"/>
            </a:p>
          </p:txBody>
        </p:sp>
        <p:sp>
          <p:nvSpPr>
            <p:cNvPr id="19" name="Line 96"/>
            <p:cNvSpPr>
              <a:spLocks noChangeShapeType="1"/>
            </p:cNvSpPr>
            <p:nvPr/>
          </p:nvSpPr>
          <p:spPr bwMode="auto">
            <a:xfrm>
              <a:off x="7245" y="3654"/>
              <a:ext cx="288" cy="0"/>
            </a:xfrm>
            <a:prstGeom prst="line">
              <a:avLst/>
            </a:prstGeom>
            <a:noFill/>
            <a:ln w="9525">
              <a:solidFill>
                <a:srgbClr val="000000"/>
              </a:solidFill>
              <a:round/>
              <a:headEnd/>
              <a:tailEnd/>
            </a:ln>
          </p:spPr>
          <p:txBody>
            <a:bodyPr/>
            <a:lstStyle/>
            <a:p>
              <a:endParaRPr lang="tr-TR"/>
            </a:p>
          </p:txBody>
        </p:sp>
      </p:grpSp>
      <p:sp>
        <p:nvSpPr>
          <p:cNvPr id="20" name="Rectangle 36"/>
          <p:cNvSpPr>
            <a:spLocks noChangeArrowheads="1"/>
          </p:cNvSpPr>
          <p:nvPr/>
        </p:nvSpPr>
        <p:spPr bwMode="auto">
          <a:xfrm>
            <a:off x="1403648" y="3573016"/>
            <a:ext cx="563563" cy="2582862"/>
          </a:xfrm>
          <a:prstGeom prst="rect">
            <a:avLst/>
          </a:prstGeom>
          <a:solidFill>
            <a:srgbClr val="FFFFFF"/>
          </a:solidFill>
          <a:ln w="9525">
            <a:solidFill>
              <a:srgbClr val="000000"/>
            </a:solidFill>
            <a:miter lim="800000"/>
            <a:headEnd/>
            <a:tailEnd/>
          </a:ln>
        </p:spPr>
        <p:txBody>
          <a:bodyPr/>
          <a:lstStyle/>
          <a:p>
            <a:endParaRPr lang="tr-TR"/>
          </a:p>
        </p:txBody>
      </p:sp>
      <p:grpSp>
        <p:nvGrpSpPr>
          <p:cNvPr id="21" name="Group 69"/>
          <p:cNvGrpSpPr>
            <a:grpSpLocks noChangeAspect="1"/>
          </p:cNvGrpSpPr>
          <p:nvPr/>
        </p:nvGrpSpPr>
        <p:grpSpPr bwMode="auto">
          <a:xfrm>
            <a:off x="6516216" y="404664"/>
            <a:ext cx="1787525" cy="3300413"/>
            <a:chOff x="2205" y="3078"/>
            <a:chExt cx="2736" cy="3312"/>
          </a:xfrm>
        </p:grpSpPr>
        <p:sp>
          <p:nvSpPr>
            <p:cNvPr id="22" name="AutoShape 70"/>
            <p:cNvSpPr>
              <a:spLocks noChangeAspect="1" noChangeArrowheads="1"/>
            </p:cNvSpPr>
            <p:nvPr/>
          </p:nvSpPr>
          <p:spPr bwMode="auto">
            <a:xfrm>
              <a:off x="2205" y="3078"/>
              <a:ext cx="2736" cy="3312"/>
            </a:xfrm>
            <a:prstGeom prst="rect">
              <a:avLst/>
            </a:prstGeom>
            <a:noFill/>
            <a:ln w="9525">
              <a:noFill/>
              <a:miter lim="800000"/>
              <a:headEnd/>
              <a:tailEnd/>
            </a:ln>
          </p:spPr>
          <p:txBody>
            <a:bodyPr/>
            <a:lstStyle/>
            <a:p>
              <a:endParaRPr lang="tr-TR"/>
            </a:p>
          </p:txBody>
        </p:sp>
        <p:sp>
          <p:nvSpPr>
            <p:cNvPr id="23" name="Line 71"/>
            <p:cNvSpPr>
              <a:spLocks noChangeShapeType="1"/>
            </p:cNvSpPr>
            <p:nvPr/>
          </p:nvSpPr>
          <p:spPr bwMode="auto">
            <a:xfrm>
              <a:off x="2781" y="3366"/>
              <a:ext cx="1" cy="2592"/>
            </a:xfrm>
            <a:prstGeom prst="line">
              <a:avLst/>
            </a:prstGeom>
            <a:noFill/>
            <a:ln w="9525">
              <a:solidFill>
                <a:srgbClr val="000000"/>
              </a:solidFill>
              <a:round/>
              <a:headEnd/>
              <a:tailEnd/>
            </a:ln>
          </p:spPr>
          <p:txBody>
            <a:bodyPr/>
            <a:lstStyle/>
            <a:p>
              <a:endParaRPr lang="tr-TR"/>
            </a:p>
          </p:txBody>
        </p:sp>
        <p:sp>
          <p:nvSpPr>
            <p:cNvPr id="24" name="Line 72"/>
            <p:cNvSpPr>
              <a:spLocks noChangeShapeType="1"/>
            </p:cNvSpPr>
            <p:nvPr/>
          </p:nvSpPr>
          <p:spPr bwMode="auto">
            <a:xfrm>
              <a:off x="2781" y="3366"/>
              <a:ext cx="1872" cy="0"/>
            </a:xfrm>
            <a:prstGeom prst="line">
              <a:avLst/>
            </a:prstGeom>
            <a:noFill/>
            <a:ln w="9525">
              <a:solidFill>
                <a:srgbClr val="000000"/>
              </a:solidFill>
              <a:round/>
              <a:headEnd/>
              <a:tailEnd/>
            </a:ln>
          </p:spPr>
          <p:txBody>
            <a:bodyPr/>
            <a:lstStyle/>
            <a:p>
              <a:endParaRPr lang="tr-TR"/>
            </a:p>
          </p:txBody>
        </p:sp>
        <p:sp>
          <p:nvSpPr>
            <p:cNvPr id="25" name="Line 73"/>
            <p:cNvSpPr>
              <a:spLocks noChangeShapeType="1"/>
            </p:cNvSpPr>
            <p:nvPr/>
          </p:nvSpPr>
          <p:spPr bwMode="auto">
            <a:xfrm>
              <a:off x="4653" y="3366"/>
              <a:ext cx="1" cy="576"/>
            </a:xfrm>
            <a:prstGeom prst="line">
              <a:avLst/>
            </a:prstGeom>
            <a:noFill/>
            <a:ln w="9525">
              <a:solidFill>
                <a:srgbClr val="000000"/>
              </a:solidFill>
              <a:round/>
              <a:headEnd/>
              <a:tailEnd/>
            </a:ln>
          </p:spPr>
          <p:txBody>
            <a:bodyPr/>
            <a:lstStyle/>
            <a:p>
              <a:endParaRPr lang="tr-TR"/>
            </a:p>
          </p:txBody>
        </p:sp>
        <p:sp>
          <p:nvSpPr>
            <p:cNvPr id="26" name="Line 74"/>
            <p:cNvSpPr>
              <a:spLocks noChangeShapeType="1"/>
            </p:cNvSpPr>
            <p:nvPr/>
          </p:nvSpPr>
          <p:spPr bwMode="auto">
            <a:xfrm>
              <a:off x="3357" y="3942"/>
              <a:ext cx="1296" cy="1"/>
            </a:xfrm>
            <a:prstGeom prst="line">
              <a:avLst/>
            </a:prstGeom>
            <a:noFill/>
            <a:ln w="9525">
              <a:solidFill>
                <a:srgbClr val="000000"/>
              </a:solidFill>
              <a:round/>
              <a:headEnd/>
              <a:tailEnd/>
            </a:ln>
          </p:spPr>
          <p:txBody>
            <a:bodyPr/>
            <a:lstStyle/>
            <a:p>
              <a:endParaRPr lang="tr-TR"/>
            </a:p>
          </p:txBody>
        </p:sp>
        <p:sp>
          <p:nvSpPr>
            <p:cNvPr id="27" name="Line 75"/>
            <p:cNvSpPr>
              <a:spLocks noChangeShapeType="1"/>
            </p:cNvSpPr>
            <p:nvPr/>
          </p:nvSpPr>
          <p:spPr bwMode="auto">
            <a:xfrm>
              <a:off x="3357" y="3942"/>
              <a:ext cx="0" cy="432"/>
            </a:xfrm>
            <a:prstGeom prst="line">
              <a:avLst/>
            </a:prstGeom>
            <a:noFill/>
            <a:ln w="9525">
              <a:solidFill>
                <a:srgbClr val="000000"/>
              </a:solidFill>
              <a:round/>
              <a:headEnd/>
              <a:tailEnd/>
            </a:ln>
          </p:spPr>
          <p:txBody>
            <a:bodyPr/>
            <a:lstStyle/>
            <a:p>
              <a:endParaRPr lang="tr-TR"/>
            </a:p>
          </p:txBody>
        </p:sp>
        <p:sp>
          <p:nvSpPr>
            <p:cNvPr id="28" name="Line 76"/>
            <p:cNvSpPr>
              <a:spLocks noChangeShapeType="1"/>
            </p:cNvSpPr>
            <p:nvPr/>
          </p:nvSpPr>
          <p:spPr bwMode="auto">
            <a:xfrm>
              <a:off x="3357" y="4374"/>
              <a:ext cx="1296" cy="1"/>
            </a:xfrm>
            <a:prstGeom prst="line">
              <a:avLst/>
            </a:prstGeom>
            <a:noFill/>
            <a:ln w="9525">
              <a:solidFill>
                <a:srgbClr val="000000"/>
              </a:solidFill>
              <a:round/>
              <a:headEnd/>
              <a:tailEnd/>
            </a:ln>
          </p:spPr>
          <p:txBody>
            <a:bodyPr/>
            <a:lstStyle/>
            <a:p>
              <a:endParaRPr lang="tr-TR"/>
            </a:p>
          </p:txBody>
        </p:sp>
        <p:sp>
          <p:nvSpPr>
            <p:cNvPr id="29" name="Line 77"/>
            <p:cNvSpPr>
              <a:spLocks noChangeShapeType="1"/>
            </p:cNvSpPr>
            <p:nvPr/>
          </p:nvSpPr>
          <p:spPr bwMode="auto">
            <a:xfrm>
              <a:off x="3357" y="4950"/>
              <a:ext cx="1296" cy="1"/>
            </a:xfrm>
            <a:prstGeom prst="line">
              <a:avLst/>
            </a:prstGeom>
            <a:noFill/>
            <a:ln w="9525">
              <a:solidFill>
                <a:srgbClr val="000000"/>
              </a:solidFill>
              <a:round/>
              <a:headEnd/>
              <a:tailEnd/>
            </a:ln>
          </p:spPr>
          <p:txBody>
            <a:bodyPr/>
            <a:lstStyle/>
            <a:p>
              <a:endParaRPr lang="tr-TR"/>
            </a:p>
          </p:txBody>
        </p:sp>
        <p:sp>
          <p:nvSpPr>
            <p:cNvPr id="30" name="Line 78"/>
            <p:cNvSpPr>
              <a:spLocks noChangeShapeType="1"/>
            </p:cNvSpPr>
            <p:nvPr/>
          </p:nvSpPr>
          <p:spPr bwMode="auto">
            <a:xfrm>
              <a:off x="4653" y="4374"/>
              <a:ext cx="1" cy="576"/>
            </a:xfrm>
            <a:prstGeom prst="line">
              <a:avLst/>
            </a:prstGeom>
            <a:noFill/>
            <a:ln w="9525">
              <a:solidFill>
                <a:srgbClr val="000000"/>
              </a:solidFill>
              <a:round/>
              <a:headEnd/>
              <a:tailEnd/>
            </a:ln>
          </p:spPr>
          <p:txBody>
            <a:bodyPr/>
            <a:lstStyle/>
            <a:p>
              <a:endParaRPr lang="tr-TR"/>
            </a:p>
          </p:txBody>
        </p:sp>
        <p:sp>
          <p:nvSpPr>
            <p:cNvPr id="31" name="Line 79"/>
            <p:cNvSpPr>
              <a:spLocks noChangeShapeType="1"/>
            </p:cNvSpPr>
            <p:nvPr/>
          </p:nvSpPr>
          <p:spPr bwMode="auto">
            <a:xfrm>
              <a:off x="4653" y="5382"/>
              <a:ext cx="1" cy="576"/>
            </a:xfrm>
            <a:prstGeom prst="line">
              <a:avLst/>
            </a:prstGeom>
            <a:noFill/>
            <a:ln w="9525">
              <a:solidFill>
                <a:srgbClr val="000000"/>
              </a:solidFill>
              <a:round/>
              <a:headEnd/>
              <a:tailEnd/>
            </a:ln>
          </p:spPr>
          <p:txBody>
            <a:bodyPr/>
            <a:lstStyle/>
            <a:p>
              <a:endParaRPr lang="tr-TR"/>
            </a:p>
          </p:txBody>
        </p:sp>
        <p:sp>
          <p:nvSpPr>
            <p:cNvPr id="32" name="Line 80"/>
            <p:cNvSpPr>
              <a:spLocks noChangeShapeType="1"/>
            </p:cNvSpPr>
            <p:nvPr/>
          </p:nvSpPr>
          <p:spPr bwMode="auto">
            <a:xfrm>
              <a:off x="2781" y="5958"/>
              <a:ext cx="1872" cy="1"/>
            </a:xfrm>
            <a:prstGeom prst="line">
              <a:avLst/>
            </a:prstGeom>
            <a:noFill/>
            <a:ln w="9525">
              <a:solidFill>
                <a:srgbClr val="000000"/>
              </a:solidFill>
              <a:round/>
              <a:headEnd/>
              <a:tailEnd/>
            </a:ln>
          </p:spPr>
          <p:txBody>
            <a:bodyPr/>
            <a:lstStyle/>
            <a:p>
              <a:endParaRPr lang="tr-TR"/>
            </a:p>
          </p:txBody>
        </p:sp>
        <p:sp>
          <p:nvSpPr>
            <p:cNvPr id="33" name="Line 81"/>
            <p:cNvSpPr>
              <a:spLocks noChangeShapeType="1"/>
            </p:cNvSpPr>
            <p:nvPr/>
          </p:nvSpPr>
          <p:spPr bwMode="auto">
            <a:xfrm>
              <a:off x="3357" y="5382"/>
              <a:ext cx="1296" cy="1"/>
            </a:xfrm>
            <a:prstGeom prst="line">
              <a:avLst/>
            </a:prstGeom>
            <a:noFill/>
            <a:ln w="9525">
              <a:solidFill>
                <a:srgbClr val="000000"/>
              </a:solidFill>
              <a:round/>
              <a:headEnd/>
              <a:tailEnd/>
            </a:ln>
          </p:spPr>
          <p:txBody>
            <a:bodyPr/>
            <a:lstStyle/>
            <a:p>
              <a:endParaRPr lang="tr-TR"/>
            </a:p>
          </p:txBody>
        </p:sp>
        <p:sp>
          <p:nvSpPr>
            <p:cNvPr id="34" name="Line 82"/>
            <p:cNvSpPr>
              <a:spLocks noChangeShapeType="1"/>
            </p:cNvSpPr>
            <p:nvPr/>
          </p:nvSpPr>
          <p:spPr bwMode="auto">
            <a:xfrm>
              <a:off x="3357" y="4950"/>
              <a:ext cx="1" cy="432"/>
            </a:xfrm>
            <a:prstGeom prst="line">
              <a:avLst/>
            </a:prstGeom>
            <a:noFill/>
            <a:ln w="9525">
              <a:solidFill>
                <a:srgbClr val="000000"/>
              </a:solidFill>
              <a:round/>
              <a:headEnd/>
              <a:tailEnd/>
            </a:ln>
          </p:spPr>
          <p:txBody>
            <a:bodyPr/>
            <a:lstStyle/>
            <a:p>
              <a:endParaRPr lang="tr-TR"/>
            </a:p>
          </p:txBody>
        </p:sp>
      </p:grpSp>
      <p:grpSp>
        <p:nvGrpSpPr>
          <p:cNvPr id="35" name="Group 25"/>
          <p:cNvGrpSpPr>
            <a:grpSpLocks noChangeAspect="1"/>
          </p:cNvGrpSpPr>
          <p:nvPr/>
        </p:nvGrpSpPr>
        <p:grpSpPr bwMode="auto">
          <a:xfrm rot="10800000">
            <a:off x="2771800" y="260648"/>
            <a:ext cx="2914650" cy="3157538"/>
            <a:chOff x="2205" y="2625"/>
            <a:chExt cx="4464" cy="3168"/>
          </a:xfrm>
        </p:grpSpPr>
        <p:sp>
          <p:nvSpPr>
            <p:cNvPr id="36" name="AutoShape 26"/>
            <p:cNvSpPr>
              <a:spLocks noChangeAspect="1" noChangeArrowheads="1"/>
            </p:cNvSpPr>
            <p:nvPr/>
          </p:nvSpPr>
          <p:spPr bwMode="auto">
            <a:xfrm>
              <a:off x="2205" y="2625"/>
              <a:ext cx="4464" cy="3168"/>
            </a:xfrm>
            <a:prstGeom prst="rect">
              <a:avLst/>
            </a:prstGeom>
            <a:noFill/>
            <a:ln w="9525">
              <a:noFill/>
              <a:miter lim="800000"/>
              <a:headEnd/>
              <a:tailEnd/>
            </a:ln>
          </p:spPr>
          <p:txBody>
            <a:bodyPr/>
            <a:lstStyle/>
            <a:p>
              <a:endParaRPr lang="tr-TR"/>
            </a:p>
          </p:txBody>
        </p:sp>
        <p:sp>
          <p:nvSpPr>
            <p:cNvPr id="37" name="Line 27"/>
            <p:cNvSpPr>
              <a:spLocks noChangeShapeType="1"/>
            </p:cNvSpPr>
            <p:nvPr/>
          </p:nvSpPr>
          <p:spPr bwMode="auto">
            <a:xfrm flipV="1">
              <a:off x="3645" y="3057"/>
              <a:ext cx="721" cy="1"/>
            </a:xfrm>
            <a:prstGeom prst="line">
              <a:avLst/>
            </a:prstGeom>
            <a:noFill/>
            <a:ln w="9525">
              <a:solidFill>
                <a:srgbClr val="000000"/>
              </a:solidFill>
              <a:round/>
              <a:headEnd/>
              <a:tailEnd/>
            </a:ln>
          </p:spPr>
          <p:txBody>
            <a:bodyPr/>
            <a:lstStyle/>
            <a:p>
              <a:endParaRPr lang="tr-TR"/>
            </a:p>
          </p:txBody>
        </p:sp>
        <p:sp>
          <p:nvSpPr>
            <p:cNvPr id="38" name="Line 28"/>
            <p:cNvSpPr>
              <a:spLocks noChangeShapeType="1"/>
            </p:cNvSpPr>
            <p:nvPr/>
          </p:nvSpPr>
          <p:spPr bwMode="auto">
            <a:xfrm>
              <a:off x="3645" y="3057"/>
              <a:ext cx="0" cy="1728"/>
            </a:xfrm>
            <a:prstGeom prst="line">
              <a:avLst/>
            </a:prstGeom>
            <a:noFill/>
            <a:ln w="9525">
              <a:solidFill>
                <a:srgbClr val="000000"/>
              </a:solidFill>
              <a:round/>
              <a:headEnd/>
              <a:tailEnd/>
            </a:ln>
          </p:spPr>
          <p:txBody>
            <a:bodyPr/>
            <a:lstStyle/>
            <a:p>
              <a:endParaRPr lang="tr-TR"/>
            </a:p>
          </p:txBody>
        </p:sp>
        <p:sp>
          <p:nvSpPr>
            <p:cNvPr id="39" name="Line 29"/>
            <p:cNvSpPr>
              <a:spLocks noChangeShapeType="1"/>
            </p:cNvSpPr>
            <p:nvPr/>
          </p:nvSpPr>
          <p:spPr bwMode="auto">
            <a:xfrm flipH="1">
              <a:off x="2349" y="4785"/>
              <a:ext cx="1296" cy="1"/>
            </a:xfrm>
            <a:prstGeom prst="line">
              <a:avLst/>
            </a:prstGeom>
            <a:noFill/>
            <a:ln w="9525">
              <a:solidFill>
                <a:srgbClr val="000000"/>
              </a:solidFill>
              <a:round/>
              <a:headEnd/>
              <a:tailEnd/>
            </a:ln>
          </p:spPr>
          <p:txBody>
            <a:bodyPr/>
            <a:lstStyle/>
            <a:p>
              <a:endParaRPr lang="tr-TR"/>
            </a:p>
          </p:txBody>
        </p:sp>
        <p:sp>
          <p:nvSpPr>
            <p:cNvPr id="40" name="Line 30"/>
            <p:cNvSpPr>
              <a:spLocks noChangeShapeType="1"/>
            </p:cNvSpPr>
            <p:nvPr/>
          </p:nvSpPr>
          <p:spPr bwMode="auto">
            <a:xfrm>
              <a:off x="2349" y="4785"/>
              <a:ext cx="0" cy="720"/>
            </a:xfrm>
            <a:prstGeom prst="line">
              <a:avLst/>
            </a:prstGeom>
            <a:noFill/>
            <a:ln w="9525">
              <a:solidFill>
                <a:srgbClr val="000000"/>
              </a:solidFill>
              <a:round/>
              <a:headEnd/>
              <a:tailEnd/>
            </a:ln>
          </p:spPr>
          <p:txBody>
            <a:bodyPr/>
            <a:lstStyle/>
            <a:p>
              <a:endParaRPr lang="tr-TR"/>
            </a:p>
          </p:txBody>
        </p:sp>
        <p:sp>
          <p:nvSpPr>
            <p:cNvPr id="41" name="Line 31"/>
            <p:cNvSpPr>
              <a:spLocks noChangeShapeType="1"/>
            </p:cNvSpPr>
            <p:nvPr/>
          </p:nvSpPr>
          <p:spPr bwMode="auto">
            <a:xfrm>
              <a:off x="2349" y="5505"/>
              <a:ext cx="3456" cy="1"/>
            </a:xfrm>
            <a:prstGeom prst="line">
              <a:avLst/>
            </a:prstGeom>
            <a:noFill/>
            <a:ln w="9525">
              <a:solidFill>
                <a:srgbClr val="000000"/>
              </a:solidFill>
              <a:round/>
              <a:headEnd/>
              <a:tailEnd/>
            </a:ln>
          </p:spPr>
          <p:txBody>
            <a:bodyPr/>
            <a:lstStyle/>
            <a:p>
              <a:endParaRPr lang="tr-TR"/>
            </a:p>
          </p:txBody>
        </p:sp>
        <p:sp>
          <p:nvSpPr>
            <p:cNvPr id="42" name="Line 32"/>
            <p:cNvSpPr>
              <a:spLocks noChangeShapeType="1"/>
            </p:cNvSpPr>
            <p:nvPr/>
          </p:nvSpPr>
          <p:spPr bwMode="auto">
            <a:xfrm>
              <a:off x="4365" y="3057"/>
              <a:ext cx="0" cy="1728"/>
            </a:xfrm>
            <a:prstGeom prst="line">
              <a:avLst/>
            </a:prstGeom>
            <a:noFill/>
            <a:ln w="9525">
              <a:solidFill>
                <a:srgbClr val="000000"/>
              </a:solidFill>
              <a:round/>
              <a:headEnd/>
              <a:tailEnd/>
            </a:ln>
          </p:spPr>
          <p:txBody>
            <a:bodyPr/>
            <a:lstStyle/>
            <a:p>
              <a:endParaRPr lang="tr-TR"/>
            </a:p>
          </p:txBody>
        </p:sp>
        <p:sp>
          <p:nvSpPr>
            <p:cNvPr id="43" name="Line 33"/>
            <p:cNvSpPr>
              <a:spLocks noChangeShapeType="1"/>
            </p:cNvSpPr>
            <p:nvPr/>
          </p:nvSpPr>
          <p:spPr bwMode="auto">
            <a:xfrm>
              <a:off x="4365" y="4785"/>
              <a:ext cx="1440" cy="0"/>
            </a:xfrm>
            <a:prstGeom prst="line">
              <a:avLst/>
            </a:prstGeom>
            <a:noFill/>
            <a:ln w="9525">
              <a:solidFill>
                <a:srgbClr val="000000"/>
              </a:solidFill>
              <a:round/>
              <a:headEnd/>
              <a:tailEnd/>
            </a:ln>
          </p:spPr>
          <p:txBody>
            <a:bodyPr/>
            <a:lstStyle/>
            <a:p>
              <a:endParaRPr lang="tr-TR"/>
            </a:p>
          </p:txBody>
        </p:sp>
        <p:sp>
          <p:nvSpPr>
            <p:cNvPr id="44" name="Line 34"/>
            <p:cNvSpPr>
              <a:spLocks noChangeShapeType="1"/>
            </p:cNvSpPr>
            <p:nvPr/>
          </p:nvSpPr>
          <p:spPr bwMode="auto">
            <a:xfrm>
              <a:off x="5805" y="4785"/>
              <a:ext cx="0" cy="720"/>
            </a:xfrm>
            <a:prstGeom prst="line">
              <a:avLst/>
            </a:prstGeom>
            <a:noFill/>
            <a:ln w="9525">
              <a:solidFill>
                <a:srgbClr val="000000"/>
              </a:solidFill>
              <a:round/>
              <a:headEnd/>
              <a:tailEnd/>
            </a:ln>
          </p:spPr>
          <p:txBody>
            <a:bodyPr/>
            <a:lstStyle/>
            <a:p>
              <a:endParaRPr lang="tr-TR"/>
            </a:p>
          </p:txBody>
        </p:sp>
      </p:grpSp>
      <p:grpSp>
        <p:nvGrpSpPr>
          <p:cNvPr id="45" name="Group 14"/>
          <p:cNvGrpSpPr>
            <a:grpSpLocks noChangeAspect="1"/>
          </p:cNvGrpSpPr>
          <p:nvPr/>
        </p:nvGrpSpPr>
        <p:grpSpPr bwMode="auto">
          <a:xfrm>
            <a:off x="395536" y="764704"/>
            <a:ext cx="2162175" cy="1722438"/>
            <a:chOff x="2781" y="2769"/>
            <a:chExt cx="3312" cy="1728"/>
          </a:xfrm>
        </p:grpSpPr>
        <p:sp>
          <p:nvSpPr>
            <p:cNvPr id="46" name="AutoShape 15"/>
            <p:cNvSpPr>
              <a:spLocks noChangeAspect="1" noChangeArrowheads="1"/>
            </p:cNvSpPr>
            <p:nvPr/>
          </p:nvSpPr>
          <p:spPr bwMode="auto">
            <a:xfrm>
              <a:off x="2781" y="2769"/>
              <a:ext cx="3312" cy="1728"/>
            </a:xfrm>
            <a:prstGeom prst="rect">
              <a:avLst/>
            </a:prstGeom>
            <a:noFill/>
            <a:ln w="9525">
              <a:noFill/>
              <a:miter lim="800000"/>
              <a:headEnd/>
              <a:tailEnd/>
            </a:ln>
          </p:spPr>
          <p:txBody>
            <a:bodyPr/>
            <a:lstStyle/>
            <a:p>
              <a:endParaRPr lang="tr-TR"/>
            </a:p>
          </p:txBody>
        </p:sp>
        <p:sp>
          <p:nvSpPr>
            <p:cNvPr id="47" name="Line 16"/>
            <p:cNvSpPr>
              <a:spLocks noChangeShapeType="1"/>
            </p:cNvSpPr>
            <p:nvPr/>
          </p:nvSpPr>
          <p:spPr bwMode="auto">
            <a:xfrm>
              <a:off x="2781" y="2769"/>
              <a:ext cx="0" cy="1728"/>
            </a:xfrm>
            <a:prstGeom prst="line">
              <a:avLst/>
            </a:prstGeom>
            <a:noFill/>
            <a:ln w="9525">
              <a:solidFill>
                <a:srgbClr val="000000"/>
              </a:solidFill>
              <a:round/>
              <a:headEnd/>
              <a:tailEnd/>
            </a:ln>
          </p:spPr>
          <p:txBody>
            <a:bodyPr/>
            <a:lstStyle/>
            <a:p>
              <a:endParaRPr lang="tr-TR"/>
            </a:p>
          </p:txBody>
        </p:sp>
        <p:sp>
          <p:nvSpPr>
            <p:cNvPr id="48" name="Line 17"/>
            <p:cNvSpPr>
              <a:spLocks noChangeShapeType="1"/>
            </p:cNvSpPr>
            <p:nvPr/>
          </p:nvSpPr>
          <p:spPr bwMode="auto">
            <a:xfrm>
              <a:off x="2781" y="4497"/>
              <a:ext cx="3312" cy="0"/>
            </a:xfrm>
            <a:prstGeom prst="line">
              <a:avLst/>
            </a:prstGeom>
            <a:noFill/>
            <a:ln w="9525">
              <a:solidFill>
                <a:srgbClr val="000000"/>
              </a:solidFill>
              <a:round/>
              <a:headEnd/>
              <a:tailEnd/>
            </a:ln>
          </p:spPr>
          <p:txBody>
            <a:bodyPr/>
            <a:lstStyle/>
            <a:p>
              <a:endParaRPr lang="tr-TR"/>
            </a:p>
          </p:txBody>
        </p:sp>
        <p:sp>
          <p:nvSpPr>
            <p:cNvPr id="49" name="Line 18"/>
            <p:cNvSpPr>
              <a:spLocks noChangeShapeType="1"/>
            </p:cNvSpPr>
            <p:nvPr/>
          </p:nvSpPr>
          <p:spPr bwMode="auto">
            <a:xfrm flipV="1">
              <a:off x="6093" y="2769"/>
              <a:ext cx="0" cy="1728"/>
            </a:xfrm>
            <a:prstGeom prst="line">
              <a:avLst/>
            </a:prstGeom>
            <a:noFill/>
            <a:ln w="9525">
              <a:solidFill>
                <a:srgbClr val="000000"/>
              </a:solidFill>
              <a:round/>
              <a:headEnd/>
              <a:tailEnd/>
            </a:ln>
          </p:spPr>
          <p:txBody>
            <a:bodyPr/>
            <a:lstStyle/>
            <a:p>
              <a:endParaRPr lang="tr-TR"/>
            </a:p>
          </p:txBody>
        </p:sp>
        <p:sp>
          <p:nvSpPr>
            <p:cNvPr id="50" name="Line 19"/>
            <p:cNvSpPr>
              <a:spLocks noChangeShapeType="1"/>
            </p:cNvSpPr>
            <p:nvPr/>
          </p:nvSpPr>
          <p:spPr bwMode="auto">
            <a:xfrm flipH="1">
              <a:off x="5661" y="2769"/>
              <a:ext cx="432" cy="0"/>
            </a:xfrm>
            <a:prstGeom prst="line">
              <a:avLst/>
            </a:prstGeom>
            <a:noFill/>
            <a:ln w="9525">
              <a:solidFill>
                <a:srgbClr val="000000"/>
              </a:solidFill>
              <a:round/>
              <a:headEnd/>
              <a:tailEnd/>
            </a:ln>
          </p:spPr>
          <p:txBody>
            <a:bodyPr/>
            <a:lstStyle/>
            <a:p>
              <a:endParaRPr lang="tr-TR"/>
            </a:p>
          </p:txBody>
        </p:sp>
        <p:sp>
          <p:nvSpPr>
            <p:cNvPr id="51" name="Line 20"/>
            <p:cNvSpPr>
              <a:spLocks noChangeShapeType="1"/>
            </p:cNvSpPr>
            <p:nvPr/>
          </p:nvSpPr>
          <p:spPr bwMode="auto">
            <a:xfrm flipH="1">
              <a:off x="5517" y="2769"/>
              <a:ext cx="144" cy="0"/>
            </a:xfrm>
            <a:prstGeom prst="line">
              <a:avLst/>
            </a:prstGeom>
            <a:noFill/>
            <a:ln w="9525">
              <a:solidFill>
                <a:srgbClr val="000000"/>
              </a:solidFill>
              <a:round/>
              <a:headEnd/>
              <a:tailEnd/>
            </a:ln>
          </p:spPr>
          <p:txBody>
            <a:bodyPr/>
            <a:lstStyle/>
            <a:p>
              <a:endParaRPr lang="tr-TR"/>
            </a:p>
          </p:txBody>
        </p:sp>
        <p:sp>
          <p:nvSpPr>
            <p:cNvPr id="52" name="Line 21"/>
            <p:cNvSpPr>
              <a:spLocks noChangeShapeType="1"/>
            </p:cNvSpPr>
            <p:nvPr/>
          </p:nvSpPr>
          <p:spPr bwMode="auto">
            <a:xfrm flipV="1">
              <a:off x="5517" y="2769"/>
              <a:ext cx="1" cy="1152"/>
            </a:xfrm>
            <a:prstGeom prst="line">
              <a:avLst/>
            </a:prstGeom>
            <a:noFill/>
            <a:ln w="9525">
              <a:solidFill>
                <a:srgbClr val="000000"/>
              </a:solidFill>
              <a:round/>
              <a:headEnd/>
              <a:tailEnd/>
            </a:ln>
          </p:spPr>
          <p:txBody>
            <a:bodyPr/>
            <a:lstStyle/>
            <a:p>
              <a:endParaRPr lang="tr-TR"/>
            </a:p>
          </p:txBody>
        </p:sp>
        <p:sp>
          <p:nvSpPr>
            <p:cNvPr id="53" name="Line 22"/>
            <p:cNvSpPr>
              <a:spLocks noChangeShapeType="1"/>
            </p:cNvSpPr>
            <p:nvPr/>
          </p:nvSpPr>
          <p:spPr bwMode="auto">
            <a:xfrm flipH="1">
              <a:off x="3357" y="3921"/>
              <a:ext cx="2160" cy="0"/>
            </a:xfrm>
            <a:prstGeom prst="line">
              <a:avLst/>
            </a:prstGeom>
            <a:noFill/>
            <a:ln w="9525">
              <a:solidFill>
                <a:srgbClr val="000000"/>
              </a:solidFill>
              <a:round/>
              <a:headEnd/>
              <a:tailEnd/>
            </a:ln>
          </p:spPr>
          <p:txBody>
            <a:bodyPr/>
            <a:lstStyle/>
            <a:p>
              <a:endParaRPr lang="tr-TR"/>
            </a:p>
          </p:txBody>
        </p:sp>
        <p:sp>
          <p:nvSpPr>
            <p:cNvPr id="54" name="Line 23"/>
            <p:cNvSpPr>
              <a:spLocks noChangeShapeType="1"/>
            </p:cNvSpPr>
            <p:nvPr/>
          </p:nvSpPr>
          <p:spPr bwMode="auto">
            <a:xfrm flipV="1">
              <a:off x="3357" y="2769"/>
              <a:ext cx="0" cy="1152"/>
            </a:xfrm>
            <a:prstGeom prst="line">
              <a:avLst/>
            </a:prstGeom>
            <a:noFill/>
            <a:ln w="9525">
              <a:solidFill>
                <a:srgbClr val="000000"/>
              </a:solidFill>
              <a:round/>
              <a:headEnd/>
              <a:tailEnd/>
            </a:ln>
          </p:spPr>
          <p:txBody>
            <a:bodyPr/>
            <a:lstStyle/>
            <a:p>
              <a:endParaRPr lang="tr-TR"/>
            </a:p>
          </p:txBody>
        </p:sp>
        <p:sp>
          <p:nvSpPr>
            <p:cNvPr id="55" name="Line 24"/>
            <p:cNvSpPr>
              <a:spLocks noChangeShapeType="1"/>
            </p:cNvSpPr>
            <p:nvPr/>
          </p:nvSpPr>
          <p:spPr bwMode="auto">
            <a:xfrm flipH="1">
              <a:off x="2781" y="2769"/>
              <a:ext cx="576" cy="0"/>
            </a:xfrm>
            <a:prstGeom prst="line">
              <a:avLst/>
            </a:prstGeom>
            <a:noFill/>
            <a:ln w="9525">
              <a:solidFill>
                <a:srgbClr val="000000"/>
              </a:solidFill>
              <a:round/>
              <a:headEnd/>
              <a:tailEnd/>
            </a:ln>
          </p:spPr>
          <p:txBody>
            <a:bodyPr/>
            <a:lstStyle/>
            <a:p>
              <a:endParaRPr lang="tr-T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Ziyafetlerde Masa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914400" y="2204864"/>
            <a:ext cx="7772400" cy="3814936"/>
          </a:xfrm>
        </p:spPr>
        <p:txBody>
          <a:bodyPr/>
          <a:lstStyle/>
          <a:p>
            <a:pPr algn="just"/>
            <a:r>
              <a:rPr lang="tr-TR" dirty="0" smtClean="0">
                <a:solidFill>
                  <a:schemeClr val="tx1"/>
                </a:solidFill>
                <a:effectLst/>
                <a:latin typeface="Book Antiqua" pitchFamily="18" charset="0"/>
              </a:rPr>
              <a:t>Masa düzenlemesinde birden fazla masa kullanılacaksa baş masa ve diğer masalar olmak üzere ikiye ayrılır. Baş masada, ziyafet veren konuk, adına ziyafet verilen konuk ve yakınları yerleştirilir. Diğer masalarda daha uzaktan ilişkisi olanlar oturur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Ziyafetlerde Masa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47800"/>
            <a:ext cx="8568952" cy="4572000"/>
          </a:xfrm>
        </p:spPr>
        <p:txBody>
          <a:bodyPr>
            <a:normAutofit/>
          </a:bodyPr>
          <a:lstStyle/>
          <a:p>
            <a:pPr algn="just"/>
            <a:r>
              <a:rPr lang="tr-TR" dirty="0" smtClean="0">
                <a:solidFill>
                  <a:schemeClr val="tx1"/>
                </a:solidFill>
                <a:effectLst/>
                <a:latin typeface="Book Antiqua" pitchFamily="18" charset="0"/>
              </a:rPr>
              <a:t>Masa düzeninin seçiminde amaca uygunluk oldukça önemlidir. Örneğin; Az misafirli ve konuşma yapılacak iş toplantıları için “U” seklindeki masa uygun olur, ve ya aile toplantısı türündeki yemekler için yuvarlak masa tercih edilebilir. </a:t>
            </a:r>
          </a:p>
          <a:p>
            <a:pPr algn="just"/>
            <a:r>
              <a:rPr lang="tr-TR" dirty="0" smtClean="0">
                <a:solidFill>
                  <a:schemeClr val="tx1"/>
                </a:solidFill>
                <a:effectLst/>
                <a:latin typeface="Book Antiqua" pitchFamily="18" charset="0"/>
              </a:rPr>
              <a:t>Davetli sayısının fazla olduğu büyük organizasyonlarda ise daha çok dağınık masa şekilleri düzenlenir. Dağınık masa düzenlemesinde, ziyafetin amacı, ziyafete katılacak kişi sayısı ve salonun durumu dikkate alınır.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tx1"/>
                </a:solidFill>
                <a:latin typeface="Book Antiqua" pitchFamily="18" charset="0"/>
              </a:rPr>
              <a:t>Ziyafetlerde Masa Düzeni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67544" y="2564904"/>
            <a:ext cx="8219256" cy="3454896"/>
          </a:xfrm>
        </p:spPr>
        <p:txBody>
          <a:bodyPr/>
          <a:lstStyle/>
          <a:p>
            <a:pPr algn="just"/>
            <a:r>
              <a:rPr lang="tr-TR" dirty="0" smtClean="0">
                <a:solidFill>
                  <a:schemeClr val="tx1"/>
                </a:solidFill>
                <a:effectLst/>
                <a:latin typeface="Book Antiqua" pitchFamily="18" charset="0"/>
              </a:rPr>
              <a:t>Masa düzenlemesi yapılırken kuver aralığının minimum 80 cm, sandalyelerin oturma yerinin genişliğinin önden arkaya doğru 45-50 cm, servis personelinin rahat servis yapabilmeleri için servis koridorlarının minimum 1 metre genişlikte olması gerekmektedir.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969</TotalTime>
  <Words>406</Words>
  <Application>Microsoft Office PowerPoint</Application>
  <PresentationFormat>Ekran Gösterisi (4:3)</PresentationFormat>
  <Paragraphs>32</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 Antiqua</vt:lpstr>
      <vt:lpstr>Calibri</vt:lpstr>
      <vt:lpstr>Franklin Gothic Book</vt:lpstr>
      <vt:lpstr>Perpetua</vt:lpstr>
      <vt:lpstr>Wingdings 2</vt:lpstr>
      <vt:lpstr>Hisse Senedi</vt:lpstr>
      <vt:lpstr>Ziyafet ve İkram Hizmetleri </vt:lpstr>
      <vt:lpstr>Ziyafet Salonunun Hazırlanması </vt:lpstr>
      <vt:lpstr>Ziyafet Salonunun Hazırlanması </vt:lpstr>
      <vt:lpstr>Ziyafetlerde Masa Düzeni</vt:lpstr>
      <vt:lpstr>Ziyafetlerde Masa Düzeni</vt:lpstr>
      <vt:lpstr>PowerPoint Sunusu</vt:lpstr>
      <vt:lpstr>Ziyafetlerde Masa Düzeni</vt:lpstr>
      <vt:lpstr>Ziyafetlerde Masa Düzeni</vt:lpstr>
      <vt:lpstr>Ziyafetlerde Masa Düzeni</vt:lpstr>
      <vt:lpstr>Ziyafetlerde Masa Düzeni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86</cp:revision>
  <dcterms:created xsi:type="dcterms:W3CDTF">2015-10-23T15:32:01Z</dcterms:created>
  <dcterms:modified xsi:type="dcterms:W3CDTF">2017-10-29T10:47:21Z</dcterms:modified>
</cp:coreProperties>
</file>