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1" r:id="rId3"/>
    <p:sldId id="258" r:id="rId4"/>
    <p:sldId id="259" r:id="rId5"/>
    <p:sldId id="260" r:id="rId6"/>
    <p:sldId id="261" r:id="rId7"/>
    <p:sldId id="272" r:id="rId8"/>
    <p:sldId id="262" r:id="rId9"/>
    <p:sldId id="263" r:id="rId10"/>
    <p:sldId id="264" r:id="rId11"/>
    <p:sldId id="265" r:id="rId12"/>
    <p:sldId id="266" r:id="rId13"/>
    <p:sldId id="267" r:id="rId14"/>
    <p:sldId id="268" r:id="rId15"/>
    <p:sldId id="273" r:id="rId16"/>
    <p:sldId id="269" r:id="rId17"/>
    <p:sldId id="270" r:id="rId18"/>
    <p:sldId id="274"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9" d="100"/>
          <a:sy n="79" d="100"/>
        </p:scale>
        <p:origin x="16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389C656-85A6-4DF2-99B3-3CB5566D0A3A}"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D711BE-B08D-4909-BF87-20E88553833B}" type="slidenum">
              <a:rPr lang="tr-TR" smtClean="0"/>
              <a:t>‹#›</a:t>
            </a:fld>
            <a:endParaRPr lang="tr-TR"/>
          </a:p>
        </p:txBody>
      </p:sp>
    </p:spTree>
    <p:extLst>
      <p:ext uri="{BB962C8B-B14F-4D97-AF65-F5344CB8AC3E}">
        <p14:creationId xmlns:p14="http://schemas.microsoft.com/office/powerpoint/2010/main" val="1703838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389C656-85A6-4DF2-99B3-3CB5566D0A3A}"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D711BE-B08D-4909-BF87-20E88553833B}" type="slidenum">
              <a:rPr lang="tr-TR" smtClean="0"/>
              <a:t>‹#›</a:t>
            </a:fld>
            <a:endParaRPr lang="tr-TR"/>
          </a:p>
        </p:txBody>
      </p:sp>
    </p:spTree>
    <p:extLst>
      <p:ext uri="{BB962C8B-B14F-4D97-AF65-F5344CB8AC3E}">
        <p14:creationId xmlns:p14="http://schemas.microsoft.com/office/powerpoint/2010/main" val="921924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389C656-85A6-4DF2-99B3-3CB5566D0A3A}"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D711BE-B08D-4909-BF87-20E88553833B}" type="slidenum">
              <a:rPr lang="tr-TR" smtClean="0"/>
              <a:t>‹#›</a:t>
            </a:fld>
            <a:endParaRPr lang="tr-TR"/>
          </a:p>
        </p:txBody>
      </p:sp>
    </p:spTree>
    <p:extLst>
      <p:ext uri="{BB962C8B-B14F-4D97-AF65-F5344CB8AC3E}">
        <p14:creationId xmlns:p14="http://schemas.microsoft.com/office/powerpoint/2010/main" val="3402187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389C656-85A6-4DF2-99B3-3CB5566D0A3A}"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D711BE-B08D-4909-BF87-20E88553833B}" type="slidenum">
              <a:rPr lang="tr-TR" smtClean="0"/>
              <a:t>‹#›</a:t>
            </a:fld>
            <a:endParaRPr lang="tr-TR"/>
          </a:p>
        </p:txBody>
      </p:sp>
    </p:spTree>
    <p:extLst>
      <p:ext uri="{BB962C8B-B14F-4D97-AF65-F5344CB8AC3E}">
        <p14:creationId xmlns:p14="http://schemas.microsoft.com/office/powerpoint/2010/main" val="447406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389C656-85A6-4DF2-99B3-3CB5566D0A3A}"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D711BE-B08D-4909-BF87-20E88553833B}" type="slidenum">
              <a:rPr lang="tr-TR" smtClean="0"/>
              <a:t>‹#›</a:t>
            </a:fld>
            <a:endParaRPr lang="tr-TR"/>
          </a:p>
        </p:txBody>
      </p:sp>
    </p:spTree>
    <p:extLst>
      <p:ext uri="{BB962C8B-B14F-4D97-AF65-F5344CB8AC3E}">
        <p14:creationId xmlns:p14="http://schemas.microsoft.com/office/powerpoint/2010/main" val="4073946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389C656-85A6-4DF2-99B3-3CB5566D0A3A}"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D711BE-B08D-4909-BF87-20E88553833B}" type="slidenum">
              <a:rPr lang="tr-TR" smtClean="0"/>
              <a:t>‹#›</a:t>
            </a:fld>
            <a:endParaRPr lang="tr-TR"/>
          </a:p>
        </p:txBody>
      </p:sp>
    </p:spTree>
    <p:extLst>
      <p:ext uri="{BB962C8B-B14F-4D97-AF65-F5344CB8AC3E}">
        <p14:creationId xmlns:p14="http://schemas.microsoft.com/office/powerpoint/2010/main" val="1882708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389C656-85A6-4DF2-99B3-3CB5566D0A3A}" type="datetimeFigureOut">
              <a:rPr lang="tr-TR" smtClean="0"/>
              <a:t>27.08.2019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1D711BE-B08D-4909-BF87-20E88553833B}" type="slidenum">
              <a:rPr lang="tr-TR" smtClean="0"/>
              <a:t>‹#›</a:t>
            </a:fld>
            <a:endParaRPr lang="tr-TR"/>
          </a:p>
        </p:txBody>
      </p:sp>
    </p:spTree>
    <p:extLst>
      <p:ext uri="{BB962C8B-B14F-4D97-AF65-F5344CB8AC3E}">
        <p14:creationId xmlns:p14="http://schemas.microsoft.com/office/powerpoint/2010/main" val="663962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389C656-85A6-4DF2-99B3-3CB5566D0A3A}" type="datetimeFigureOut">
              <a:rPr lang="tr-TR" smtClean="0"/>
              <a:t>27.08.2019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1D711BE-B08D-4909-BF87-20E88553833B}" type="slidenum">
              <a:rPr lang="tr-TR" smtClean="0"/>
              <a:t>‹#›</a:t>
            </a:fld>
            <a:endParaRPr lang="tr-TR"/>
          </a:p>
        </p:txBody>
      </p:sp>
    </p:spTree>
    <p:extLst>
      <p:ext uri="{BB962C8B-B14F-4D97-AF65-F5344CB8AC3E}">
        <p14:creationId xmlns:p14="http://schemas.microsoft.com/office/powerpoint/2010/main" val="1733773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389C656-85A6-4DF2-99B3-3CB5566D0A3A}" type="datetimeFigureOut">
              <a:rPr lang="tr-TR" smtClean="0"/>
              <a:t>27.08.2019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1D711BE-B08D-4909-BF87-20E88553833B}" type="slidenum">
              <a:rPr lang="tr-TR" smtClean="0"/>
              <a:t>‹#›</a:t>
            </a:fld>
            <a:endParaRPr lang="tr-TR"/>
          </a:p>
        </p:txBody>
      </p:sp>
    </p:spTree>
    <p:extLst>
      <p:ext uri="{BB962C8B-B14F-4D97-AF65-F5344CB8AC3E}">
        <p14:creationId xmlns:p14="http://schemas.microsoft.com/office/powerpoint/2010/main" val="2426809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389C656-85A6-4DF2-99B3-3CB5566D0A3A}"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D711BE-B08D-4909-BF87-20E88553833B}" type="slidenum">
              <a:rPr lang="tr-TR" smtClean="0"/>
              <a:t>‹#›</a:t>
            </a:fld>
            <a:endParaRPr lang="tr-TR"/>
          </a:p>
        </p:txBody>
      </p:sp>
    </p:spTree>
    <p:extLst>
      <p:ext uri="{BB962C8B-B14F-4D97-AF65-F5344CB8AC3E}">
        <p14:creationId xmlns:p14="http://schemas.microsoft.com/office/powerpoint/2010/main" val="1454835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389C656-85A6-4DF2-99B3-3CB5566D0A3A}"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D711BE-B08D-4909-BF87-20E88553833B}" type="slidenum">
              <a:rPr lang="tr-TR" smtClean="0"/>
              <a:t>‹#›</a:t>
            </a:fld>
            <a:endParaRPr lang="tr-TR"/>
          </a:p>
        </p:txBody>
      </p:sp>
    </p:spTree>
    <p:extLst>
      <p:ext uri="{BB962C8B-B14F-4D97-AF65-F5344CB8AC3E}">
        <p14:creationId xmlns:p14="http://schemas.microsoft.com/office/powerpoint/2010/main" val="523881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89C656-85A6-4DF2-99B3-3CB5566D0A3A}" type="datetimeFigureOut">
              <a:rPr lang="tr-TR" smtClean="0"/>
              <a:t>27.08.2019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D711BE-B08D-4909-BF87-20E88553833B}" type="slidenum">
              <a:rPr lang="tr-TR" smtClean="0"/>
              <a:t>‹#›</a:t>
            </a:fld>
            <a:endParaRPr lang="tr-TR"/>
          </a:p>
        </p:txBody>
      </p:sp>
    </p:spTree>
    <p:extLst>
      <p:ext uri="{BB962C8B-B14F-4D97-AF65-F5344CB8AC3E}">
        <p14:creationId xmlns:p14="http://schemas.microsoft.com/office/powerpoint/2010/main" val="443919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t>Etik Toplum İlişkisi </a:t>
            </a:r>
            <a:endParaRPr lang="tr-TR" b="1" dirty="0"/>
          </a:p>
        </p:txBody>
      </p:sp>
      <p:sp>
        <p:nvSpPr>
          <p:cNvPr id="3" name="İçerik Yer Tutucusu 2"/>
          <p:cNvSpPr>
            <a:spLocks noGrp="1"/>
          </p:cNvSpPr>
          <p:nvPr>
            <p:ph idx="1"/>
          </p:nvPr>
        </p:nvSpPr>
        <p:spPr/>
        <p:txBody>
          <a:bodyPr/>
          <a:lstStyle/>
          <a:p>
            <a:pPr marL="0" indent="0" algn="just">
              <a:buNone/>
            </a:pPr>
            <a:r>
              <a:rPr lang="tr-TR" dirty="0" smtClean="0"/>
              <a:t>      Etik davranışlar ve ahlak önce aileden öğrenilir. Aile toplumun temelidir. Aile içerisinde davranış biçimleri ile teorik ahlak öğretisinin uyumlu olması gerekmektedir. Aksi takdirde bireyin ahlaki gelişimi olumsuz yönde etkilenir. </a:t>
            </a:r>
          </a:p>
          <a:p>
            <a:pPr marL="0" indent="0" algn="just">
              <a:buNone/>
            </a:pPr>
            <a:endParaRPr lang="tr-TR" dirty="0" smtClean="0"/>
          </a:p>
          <a:p>
            <a:pPr marL="0" indent="0" algn="just">
              <a:buNone/>
            </a:pPr>
            <a:r>
              <a:rPr lang="tr-TR" dirty="0" smtClean="0"/>
              <a:t>      Toplumu oluşturan bireyler olduğuna göre tek, tek bireylerin ahlaki gelişimlerinin ortalaması toplum ahlakını oluşturur. Buna göre bazı toplumlarda ahlaki olarak iyi sayılabilecek davranış biçimleri başka toplumlarda kötü olarak nitelenebilir. </a:t>
            </a:r>
            <a:endParaRPr lang="tr-TR" dirty="0"/>
          </a:p>
        </p:txBody>
      </p:sp>
    </p:spTree>
    <p:extLst>
      <p:ext uri="{BB962C8B-B14F-4D97-AF65-F5344CB8AC3E}">
        <p14:creationId xmlns:p14="http://schemas.microsoft.com/office/powerpoint/2010/main" val="3398676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16864" y="1608666"/>
            <a:ext cx="10497312" cy="2677656"/>
          </a:xfrm>
          <a:prstGeom prst="rect">
            <a:avLst/>
          </a:prstGeom>
        </p:spPr>
        <p:txBody>
          <a:bodyPr wrap="square">
            <a:spAutoFit/>
          </a:bodyPr>
          <a:lstStyle/>
          <a:p>
            <a:pPr algn="just"/>
            <a:r>
              <a:rPr lang="tr-TR" sz="2800" dirty="0" smtClean="0"/>
              <a:t>Değer yargıları, bireylerin düşünce, tutum, duygu vb. tüm davranışlarını yönlendiren ölçütler olarak kabul edilir. Değer yargıları, toplumsal bütünlüğün ayrılmaz bir parçası olduğu gibi aynı zamanda toplumsal yaşantıdır. Değişen koşullar, bir kısım değer yargılarının düzenlenmesine neden olur. Bu nedenle birey, yaşadığı çağa uyabilmek için geçerliliği kalmamış olan değer yargılarına sahip çıkmaktan sakınmalıdır. </a:t>
            </a:r>
            <a:endParaRPr lang="tr-TR" sz="2800" dirty="0"/>
          </a:p>
        </p:txBody>
      </p:sp>
    </p:spTree>
    <p:extLst>
      <p:ext uri="{BB962C8B-B14F-4D97-AF65-F5344CB8AC3E}">
        <p14:creationId xmlns:p14="http://schemas.microsoft.com/office/powerpoint/2010/main" val="2266693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60704" y="1938820"/>
            <a:ext cx="10131552" cy="1815882"/>
          </a:xfrm>
          <a:prstGeom prst="rect">
            <a:avLst/>
          </a:prstGeom>
        </p:spPr>
        <p:txBody>
          <a:bodyPr wrap="square">
            <a:spAutoFit/>
          </a:bodyPr>
          <a:lstStyle/>
          <a:p>
            <a:pPr algn="just"/>
            <a:r>
              <a:rPr lang="tr-TR" sz="2800" b="1" dirty="0" smtClean="0"/>
              <a:t>        Normlar;</a:t>
            </a:r>
            <a:r>
              <a:rPr lang="tr-TR" sz="2800" dirty="0" smtClean="0"/>
              <a:t> değerlerin,  belirli rollerle ilişkili olarak ele alınması ve uygulanmasıyla oluşur. Norm; karşılıklı hak, görev ve sorumlulukların belirlenmesinde kişiye yol gösterir. Bireyin tutum ve davranışları norma göre değerlendirilir. </a:t>
            </a:r>
            <a:endParaRPr lang="tr-TR" sz="2800" dirty="0"/>
          </a:p>
        </p:txBody>
      </p:sp>
    </p:spTree>
    <p:extLst>
      <p:ext uri="{BB962C8B-B14F-4D97-AF65-F5344CB8AC3E}">
        <p14:creationId xmlns:p14="http://schemas.microsoft.com/office/powerpoint/2010/main" val="178212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97280" y="1307283"/>
            <a:ext cx="10082784" cy="3539430"/>
          </a:xfrm>
          <a:prstGeom prst="rect">
            <a:avLst/>
          </a:prstGeom>
        </p:spPr>
        <p:txBody>
          <a:bodyPr wrap="square">
            <a:spAutoFit/>
          </a:bodyPr>
          <a:lstStyle/>
          <a:p>
            <a:pPr algn="just"/>
            <a:r>
              <a:rPr lang="tr-TR" sz="2800" dirty="0" smtClean="0"/>
              <a:t>       Normlar düzeni sağlayan ölçütler bütünüdür. Normlar sayesinde toplumsal düzen kurulup, sürdürülerek bireyler mutlu kılınmaya çalışılır. Bilindiği gibi normlar, kültürel değerlerden kaynaklanır. Normlar, belli bir grup içindeki bireylerin ilişkilerini düzenler ve eylemlerine yön verir. Normlar, genellikle değerlerin yansımasıdır ve bir grubun tüm üyelerince paylaşıldığı için kolektiftir. Bazı normlar diğerlerinden daha fazla ciddiye alınır, çünkü bunlara karşı gelindiğinde uygulanacak yaptırımlar daha ağırdır. </a:t>
            </a:r>
            <a:endParaRPr lang="tr-TR" sz="2800" dirty="0"/>
          </a:p>
        </p:txBody>
      </p:sp>
    </p:spTree>
    <p:extLst>
      <p:ext uri="{BB962C8B-B14F-4D97-AF65-F5344CB8AC3E}">
        <p14:creationId xmlns:p14="http://schemas.microsoft.com/office/powerpoint/2010/main" val="2369844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75360" y="1971008"/>
            <a:ext cx="9899904" cy="2246769"/>
          </a:xfrm>
          <a:prstGeom prst="rect">
            <a:avLst/>
          </a:prstGeom>
        </p:spPr>
        <p:txBody>
          <a:bodyPr wrap="square">
            <a:spAutoFit/>
          </a:bodyPr>
          <a:lstStyle/>
          <a:p>
            <a:pPr algn="just"/>
            <a:r>
              <a:rPr lang="tr-TR" sz="2800" dirty="0" smtClean="0"/>
              <a:t>       İnsanların toplum içindeki davranışlarına yön veren kurallar ve normlar vardır. Toplumsal norm; toplumsal yaşamda kişi ve grupların tavır ve davranışlarının nasıl olması gerektiğini belirleyen ve yaptırımlarla desteklenen ortak toplumsal kurallardır. En az iki insanın yaşadığı her yerde norm vardır.     </a:t>
            </a:r>
            <a:endParaRPr lang="tr-TR" sz="2800" dirty="0"/>
          </a:p>
        </p:txBody>
      </p:sp>
    </p:spTree>
    <p:extLst>
      <p:ext uri="{BB962C8B-B14F-4D97-AF65-F5344CB8AC3E}">
        <p14:creationId xmlns:p14="http://schemas.microsoft.com/office/powerpoint/2010/main" val="950707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07136" y="1084410"/>
            <a:ext cx="10363200" cy="3816429"/>
          </a:xfrm>
          <a:prstGeom prst="rect">
            <a:avLst/>
          </a:prstGeom>
        </p:spPr>
        <p:txBody>
          <a:bodyPr wrap="square">
            <a:spAutoFit/>
          </a:bodyPr>
          <a:lstStyle/>
          <a:p>
            <a:pPr algn="just"/>
            <a:r>
              <a:rPr lang="tr-TR" sz="2800" dirty="0" smtClean="0"/>
              <a:t>Normlar yazılı ve yazısız olmak üzere ikiye ayrılabilir.</a:t>
            </a:r>
          </a:p>
          <a:p>
            <a:pPr algn="just"/>
            <a:endParaRPr lang="tr-TR" sz="2800" dirty="0" smtClean="0"/>
          </a:p>
          <a:p>
            <a:pPr marL="457200" indent="-457200" algn="just">
              <a:buFont typeface="Wingdings" panose="05000000000000000000" pitchFamily="2" charset="2"/>
              <a:buChar char="ü"/>
            </a:pPr>
            <a:r>
              <a:rPr lang="tr-TR" sz="2800" b="1" dirty="0" smtClean="0"/>
              <a:t>Yazılı normlar; </a:t>
            </a:r>
            <a:r>
              <a:rPr lang="tr-TR" sz="2800" dirty="0" smtClean="0"/>
              <a:t>yasalar, tüzükler, yönetmelikler biçiminde yetkili organlarca düzenlenir ve yürürlüğe konulur. Gerektiğinde yazılı normlar değiştirilir. Yazılı normlarla devletin ve toplumun düzeni sağlanır.</a:t>
            </a:r>
          </a:p>
          <a:p>
            <a:pPr algn="just"/>
            <a:endParaRPr lang="tr-TR" sz="2800" dirty="0" smtClean="0"/>
          </a:p>
          <a:p>
            <a:pPr marL="457200" indent="-457200" algn="just">
              <a:buFont typeface="Wingdings" panose="05000000000000000000" pitchFamily="2" charset="2"/>
              <a:buChar char="ü"/>
            </a:pPr>
            <a:r>
              <a:rPr lang="tr-TR" sz="2800" b="1" dirty="0" smtClean="0"/>
              <a:t>Yazısız normlar; </a:t>
            </a:r>
            <a:r>
              <a:rPr lang="tr-TR" sz="2800" dirty="0" smtClean="0"/>
              <a:t>örfler, adetler, töreler, gelenek ve göreneklerdir. </a:t>
            </a:r>
          </a:p>
          <a:p>
            <a:r>
              <a:rPr lang="tr-TR" dirty="0" smtClean="0"/>
              <a:t> </a:t>
            </a:r>
            <a:endParaRPr lang="tr-TR" dirty="0"/>
          </a:p>
        </p:txBody>
      </p:sp>
    </p:spTree>
    <p:extLst>
      <p:ext uri="{BB962C8B-B14F-4D97-AF65-F5344CB8AC3E}">
        <p14:creationId xmlns:p14="http://schemas.microsoft.com/office/powerpoint/2010/main" val="3941040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531940" y="4914638"/>
            <a:ext cx="3270511" cy="523220"/>
          </a:xfrm>
          <a:prstGeom prst="rect">
            <a:avLst/>
          </a:prstGeom>
        </p:spPr>
        <p:txBody>
          <a:bodyPr wrap="none">
            <a:spAutoFit/>
          </a:bodyPr>
          <a:lstStyle/>
          <a:p>
            <a:r>
              <a:rPr lang="tr-TR" sz="2800" b="1" dirty="0"/>
              <a:t>Etik </a:t>
            </a:r>
            <a:r>
              <a:rPr lang="tr-TR" sz="2800" b="1" dirty="0" smtClean="0"/>
              <a:t>Toplumsal Kural </a:t>
            </a:r>
            <a:endParaRPr lang="tr-TR" sz="2800" b="1" dirty="0"/>
          </a:p>
        </p:txBody>
      </p:sp>
      <p:pic>
        <p:nvPicPr>
          <p:cNvPr id="3" name="Resim 2"/>
          <p:cNvPicPr>
            <a:picLocks noChangeAspect="1"/>
          </p:cNvPicPr>
          <p:nvPr/>
        </p:nvPicPr>
        <p:blipFill>
          <a:blip r:embed="rId2"/>
          <a:stretch>
            <a:fillRect/>
          </a:stretch>
        </p:blipFill>
        <p:spPr>
          <a:xfrm>
            <a:off x="2828544" y="914684"/>
            <a:ext cx="6412992" cy="3571972"/>
          </a:xfrm>
          <a:prstGeom prst="rect">
            <a:avLst/>
          </a:prstGeom>
        </p:spPr>
      </p:pic>
    </p:spTree>
    <p:extLst>
      <p:ext uri="{BB962C8B-B14F-4D97-AF65-F5344CB8AC3E}">
        <p14:creationId xmlns:p14="http://schemas.microsoft.com/office/powerpoint/2010/main" val="23357447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50976" y="1406759"/>
            <a:ext cx="10168128" cy="3539430"/>
          </a:xfrm>
          <a:prstGeom prst="rect">
            <a:avLst/>
          </a:prstGeom>
        </p:spPr>
        <p:txBody>
          <a:bodyPr wrap="square">
            <a:spAutoFit/>
          </a:bodyPr>
          <a:lstStyle/>
          <a:p>
            <a:pPr algn="just"/>
            <a:r>
              <a:rPr lang="tr-TR" sz="2800" dirty="0" smtClean="0"/>
              <a:t>Yaygın ve nüfusun büyük bir bölümü tarafından uzun zamanlardan beri tekrar edilip gelen ve açıklanan nitelikleri taşıyan normlara </a:t>
            </a:r>
            <a:r>
              <a:rPr lang="tr-TR" sz="2800" b="1" dirty="0" smtClean="0"/>
              <a:t>“adet” </a:t>
            </a:r>
            <a:r>
              <a:rPr lang="tr-TR" sz="2800" dirty="0" smtClean="0"/>
              <a:t>deniyor. </a:t>
            </a:r>
          </a:p>
          <a:p>
            <a:pPr algn="just"/>
            <a:endParaRPr lang="tr-TR" sz="2800" dirty="0" smtClean="0"/>
          </a:p>
          <a:p>
            <a:pPr algn="just"/>
            <a:r>
              <a:rPr lang="tr-TR" sz="2800" dirty="0" smtClean="0"/>
              <a:t>Bu niteliği taşımakla beraber, yüksek derecede değerlendirmeye konu olan sosyal normlar ise </a:t>
            </a:r>
            <a:r>
              <a:rPr lang="tr-TR" sz="2800" b="1" dirty="0" smtClean="0"/>
              <a:t>“örf”</a:t>
            </a:r>
            <a:r>
              <a:rPr lang="tr-TR" sz="2800" dirty="0" smtClean="0"/>
              <a:t> olarak adlandırmakta. Örflerin bir zamanlar doğru saydığı davranışlar sonradan yanlış kabul edilebilirler. Örneğin, kan davası, başlık parası vb. </a:t>
            </a:r>
            <a:endParaRPr lang="tr-TR" sz="2800" dirty="0"/>
          </a:p>
        </p:txBody>
      </p:sp>
    </p:spTree>
    <p:extLst>
      <p:ext uri="{BB962C8B-B14F-4D97-AF65-F5344CB8AC3E}">
        <p14:creationId xmlns:p14="http://schemas.microsoft.com/office/powerpoint/2010/main" val="3654269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16864" y="1536484"/>
            <a:ext cx="10594848" cy="3539430"/>
          </a:xfrm>
          <a:prstGeom prst="rect">
            <a:avLst/>
          </a:prstGeom>
        </p:spPr>
        <p:txBody>
          <a:bodyPr wrap="square">
            <a:spAutoFit/>
          </a:bodyPr>
          <a:lstStyle/>
          <a:p>
            <a:pPr algn="just"/>
            <a:r>
              <a:rPr lang="tr-TR" sz="2800" b="1" dirty="0" smtClean="0"/>
              <a:t>Gelenek;</a:t>
            </a:r>
            <a:r>
              <a:rPr lang="tr-TR" sz="2800" dirty="0" smtClean="0"/>
              <a:t> bir toplumda, eskiden kalmış olmaları nedeniyle saygın tutulup, kuşaktan kuşağa iletilen kültürel kalıntılar, alışkanlıklar,  töre ve davranışlar, anane olarak tanımlanmaktadır. </a:t>
            </a:r>
          </a:p>
          <a:p>
            <a:pPr algn="just"/>
            <a:endParaRPr lang="tr-TR" sz="2800" dirty="0" smtClean="0"/>
          </a:p>
          <a:p>
            <a:pPr algn="just"/>
            <a:r>
              <a:rPr lang="tr-TR" sz="2800" b="1" dirty="0" smtClean="0"/>
              <a:t>Görenek;</a:t>
            </a:r>
            <a:r>
              <a:rPr lang="tr-TR" sz="2800" dirty="0" smtClean="0"/>
              <a:t> herhangi bir davranışı ya da hareketi eskiden beri gördüğü gibi yapma alışkanlığıdır. Görgü kuralları; uyulması gereken ayrıntılı biçimler, formalitelerdir. Bu kurallar insanın sosyalleşmesi süreci içinde öğrenilirler. </a:t>
            </a:r>
            <a:endParaRPr lang="tr-TR" sz="2800" dirty="0"/>
          </a:p>
        </p:txBody>
      </p:sp>
    </p:spTree>
    <p:extLst>
      <p:ext uri="{BB962C8B-B14F-4D97-AF65-F5344CB8AC3E}">
        <p14:creationId xmlns:p14="http://schemas.microsoft.com/office/powerpoint/2010/main" val="3531749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Kaynakça </a:t>
            </a:r>
            <a:endParaRPr lang="tr-TR" b="1" dirty="0"/>
          </a:p>
        </p:txBody>
      </p:sp>
      <p:sp>
        <p:nvSpPr>
          <p:cNvPr id="3" name="İçerik Yer Tutucusu 2"/>
          <p:cNvSpPr>
            <a:spLocks noGrp="1"/>
          </p:cNvSpPr>
          <p:nvPr>
            <p:ph idx="1"/>
          </p:nvPr>
        </p:nvSpPr>
        <p:spPr>
          <a:xfrm>
            <a:off x="838200" y="1825625"/>
            <a:ext cx="10515600" cy="685927"/>
          </a:xfrm>
        </p:spPr>
        <p:txBody>
          <a:bodyPr/>
          <a:lstStyle/>
          <a:p>
            <a:pPr marL="0" indent="0">
              <a:buNone/>
            </a:pPr>
            <a:r>
              <a:rPr lang="sv-SE" dirty="0"/>
              <a:t>MEGEP, “Meslek Etiği”, Ankara, (2006)</a:t>
            </a:r>
            <a:endParaRPr lang="tr-TR" dirty="0"/>
          </a:p>
        </p:txBody>
      </p:sp>
    </p:spTree>
    <p:extLst>
      <p:ext uri="{BB962C8B-B14F-4D97-AF65-F5344CB8AC3E}">
        <p14:creationId xmlns:p14="http://schemas.microsoft.com/office/powerpoint/2010/main" val="753291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335216" y="4743950"/>
            <a:ext cx="2716898" cy="1077218"/>
          </a:xfrm>
          <a:prstGeom prst="rect">
            <a:avLst/>
          </a:prstGeom>
        </p:spPr>
        <p:txBody>
          <a:bodyPr wrap="none">
            <a:spAutoFit/>
          </a:bodyPr>
          <a:lstStyle/>
          <a:p>
            <a:endParaRPr lang="tr-TR" dirty="0" smtClean="0"/>
          </a:p>
          <a:p>
            <a:r>
              <a:rPr lang="tr-TR" sz="2800" b="1" dirty="0" smtClean="0"/>
              <a:t>Etik </a:t>
            </a:r>
            <a:r>
              <a:rPr lang="tr-TR" sz="2800" b="1" dirty="0"/>
              <a:t>H</a:t>
            </a:r>
            <a:r>
              <a:rPr lang="tr-TR" sz="2800" b="1" dirty="0" smtClean="0"/>
              <a:t>ukuk </a:t>
            </a:r>
            <a:r>
              <a:rPr lang="tr-TR" sz="2800" b="1" dirty="0"/>
              <a:t>K</a:t>
            </a:r>
            <a:r>
              <a:rPr lang="tr-TR" sz="2800" b="1" dirty="0" smtClean="0"/>
              <a:t>uralı</a:t>
            </a:r>
          </a:p>
          <a:p>
            <a:r>
              <a:rPr lang="tr-TR" dirty="0" smtClean="0"/>
              <a:t> </a:t>
            </a:r>
            <a:endParaRPr lang="tr-TR" dirty="0"/>
          </a:p>
        </p:txBody>
      </p:sp>
      <p:pic>
        <p:nvPicPr>
          <p:cNvPr id="3" name="Resim 2"/>
          <p:cNvPicPr>
            <a:picLocks noChangeAspect="1"/>
          </p:cNvPicPr>
          <p:nvPr/>
        </p:nvPicPr>
        <p:blipFill>
          <a:blip r:embed="rId2"/>
          <a:stretch>
            <a:fillRect/>
          </a:stretch>
        </p:blipFill>
        <p:spPr>
          <a:xfrm>
            <a:off x="3669793" y="1377696"/>
            <a:ext cx="4047744" cy="3486912"/>
          </a:xfrm>
          <a:prstGeom prst="rect">
            <a:avLst/>
          </a:prstGeom>
        </p:spPr>
      </p:pic>
    </p:spTree>
    <p:extLst>
      <p:ext uri="{BB962C8B-B14F-4D97-AF65-F5344CB8AC3E}">
        <p14:creationId xmlns:p14="http://schemas.microsoft.com/office/powerpoint/2010/main" val="3606334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36320" y="1038088"/>
            <a:ext cx="9985248" cy="4832092"/>
          </a:xfrm>
          <a:prstGeom prst="rect">
            <a:avLst/>
          </a:prstGeom>
        </p:spPr>
        <p:txBody>
          <a:bodyPr wrap="square">
            <a:spAutoFit/>
          </a:bodyPr>
          <a:lstStyle/>
          <a:p>
            <a:pPr algn="just"/>
            <a:r>
              <a:rPr lang="tr-TR" sz="2800" dirty="0" smtClean="0"/>
              <a:t>       Toplumsal yaşam içinde herkesin üzerinde anlaştığı, gittikçe genişleyen ortak bir değerler sistemine ihtiyaç vardır. Toplumsal yaşama temel oluşturan bu etik değerler, toplumda çekişen ve çatışan tarafların hiçbir ortak yanı kalmadığında bile ortak tutamak durumundadır. Kimse onlara karşı çıkamaz. Örneğin dürüstlüğü değil de yalancılığı ya da sahtekarlığı kimse öneremez. Sadakat yerine ihaneti, adalet yerine haksızlığı kimse değerli göremez. Fakat gerçek adaletin, sadakatin, dürüstlüğün ne olduğu sürekli bir tartışma konusudur. İnsanlar en uygunsuz davranışlarını bile ahlaki sınırlar içinde göstermeye çalışırlar. Bir davranış değerlendirilirken onun ahlaki değerlerle çelişip çelişmediği önemlidir.</a:t>
            </a:r>
            <a:endParaRPr lang="tr-TR" sz="2800" dirty="0"/>
          </a:p>
        </p:txBody>
      </p:sp>
    </p:spTree>
    <p:extLst>
      <p:ext uri="{BB962C8B-B14F-4D97-AF65-F5344CB8AC3E}">
        <p14:creationId xmlns:p14="http://schemas.microsoft.com/office/powerpoint/2010/main" val="2405006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90016" y="1470166"/>
            <a:ext cx="10399776" cy="3539430"/>
          </a:xfrm>
          <a:prstGeom prst="rect">
            <a:avLst/>
          </a:prstGeom>
        </p:spPr>
        <p:txBody>
          <a:bodyPr wrap="square">
            <a:spAutoFit/>
          </a:bodyPr>
          <a:lstStyle/>
          <a:p>
            <a:pPr algn="just"/>
            <a:r>
              <a:rPr lang="tr-TR" sz="2800" dirty="0" smtClean="0"/>
              <a:t>       Sonuçta bir insandan beklenen öncelikle onun etik kurallara uymasıdır. Bir toplumun üyesi olmanın ilk koşulu, var olan ahlaki çerçeveyi kabul etmektir. Toplumsal yaşamın diğer kuralları, örneğin; yasalar uyulması zorunlu kurallardır. Toplum gerçekte sosyal kurumlar ve sosyal ilişkilerden meydana gelen bir ağ olarak düşünülebilir. Dolayısı ile toplumu oluşturan, toplumda insan ilişkilerini düzenleyen ana unsurlar;  norm, kültür, değer, hukuk, ahlak, etik ve din olarak belirtilebilir.</a:t>
            </a:r>
            <a:endParaRPr lang="tr-TR" sz="2800" dirty="0"/>
          </a:p>
        </p:txBody>
      </p:sp>
    </p:spTree>
    <p:extLst>
      <p:ext uri="{BB962C8B-B14F-4D97-AF65-F5344CB8AC3E}">
        <p14:creationId xmlns:p14="http://schemas.microsoft.com/office/powerpoint/2010/main" val="2192286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43584" y="1069771"/>
            <a:ext cx="9765792" cy="3539430"/>
          </a:xfrm>
          <a:prstGeom prst="rect">
            <a:avLst/>
          </a:prstGeom>
        </p:spPr>
        <p:txBody>
          <a:bodyPr wrap="square">
            <a:spAutoFit/>
          </a:bodyPr>
          <a:lstStyle/>
          <a:p>
            <a:r>
              <a:rPr lang="tr-TR" sz="2800" dirty="0" smtClean="0"/>
              <a:t>       Etik davranışın toplumsal temelini oluşturan etkenler ise üç başlık altında toplanabilir.</a:t>
            </a:r>
          </a:p>
          <a:p>
            <a:endParaRPr lang="tr-TR" sz="2800" dirty="0" smtClean="0"/>
          </a:p>
          <a:p>
            <a:pPr marL="285750" indent="-285750">
              <a:buFont typeface="Wingdings" panose="05000000000000000000" pitchFamily="2" charset="2"/>
              <a:buChar char="ü"/>
            </a:pPr>
            <a:r>
              <a:rPr lang="tr-TR" sz="2800" dirty="0" smtClean="0"/>
              <a:t>Kültür </a:t>
            </a:r>
          </a:p>
          <a:p>
            <a:pPr marL="285750" indent="-285750">
              <a:buFont typeface="Wingdings" panose="05000000000000000000" pitchFamily="2" charset="2"/>
              <a:buChar char="ü"/>
            </a:pPr>
            <a:endParaRPr lang="tr-TR" sz="2800" dirty="0" smtClean="0"/>
          </a:p>
          <a:p>
            <a:pPr marL="285750" indent="-285750">
              <a:buFont typeface="Wingdings" panose="05000000000000000000" pitchFamily="2" charset="2"/>
              <a:buChar char="ü"/>
            </a:pPr>
            <a:r>
              <a:rPr lang="tr-TR" sz="2800" dirty="0" smtClean="0"/>
              <a:t>Değerler</a:t>
            </a:r>
          </a:p>
          <a:p>
            <a:pPr marL="285750" indent="-285750">
              <a:buFont typeface="Wingdings" panose="05000000000000000000" pitchFamily="2" charset="2"/>
              <a:buChar char="ü"/>
            </a:pPr>
            <a:endParaRPr lang="tr-TR" sz="2800" dirty="0" smtClean="0"/>
          </a:p>
          <a:p>
            <a:pPr marL="285750" indent="-285750">
              <a:buFont typeface="Wingdings" panose="05000000000000000000" pitchFamily="2" charset="2"/>
              <a:buChar char="ü"/>
            </a:pPr>
            <a:r>
              <a:rPr lang="tr-TR" sz="2800" dirty="0" smtClean="0"/>
              <a:t>Normlar </a:t>
            </a:r>
            <a:endParaRPr lang="tr-TR" sz="2800" dirty="0"/>
          </a:p>
        </p:txBody>
      </p:sp>
    </p:spTree>
    <p:extLst>
      <p:ext uri="{BB962C8B-B14F-4D97-AF65-F5344CB8AC3E}">
        <p14:creationId xmlns:p14="http://schemas.microsoft.com/office/powerpoint/2010/main" val="4125327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53440" y="1605228"/>
            <a:ext cx="10143744" cy="2677656"/>
          </a:xfrm>
          <a:prstGeom prst="rect">
            <a:avLst/>
          </a:prstGeom>
        </p:spPr>
        <p:txBody>
          <a:bodyPr wrap="square">
            <a:spAutoFit/>
          </a:bodyPr>
          <a:lstStyle/>
          <a:p>
            <a:pPr algn="just"/>
            <a:r>
              <a:rPr lang="tr-TR" sz="2800" b="1" dirty="0" smtClean="0"/>
              <a:t>       Kültür,</a:t>
            </a:r>
            <a:r>
              <a:rPr lang="tr-TR" sz="2800" dirty="0" smtClean="0"/>
              <a:t> bir toplumun yaşayış biçimini, dilini zevklerini, yazınını, folklorunu, sanatsal ekinliklerini, öz olarak yaratıcı gücünü kapsamaktadır. Bireyler, içinde yaşadıkları grup, toplum ve kültürün sunduğu değerleri, kültürleşme yoluyla öğrenirler. Çünkü kültürel değerlere uygun davranmayan bireylerin toplumca dışlandığı, benimsenmediği göz ardı edilmemelidir. </a:t>
            </a:r>
            <a:endParaRPr lang="tr-TR" sz="2800" dirty="0"/>
          </a:p>
        </p:txBody>
      </p:sp>
    </p:spTree>
    <p:extLst>
      <p:ext uri="{BB962C8B-B14F-4D97-AF65-F5344CB8AC3E}">
        <p14:creationId xmlns:p14="http://schemas.microsoft.com/office/powerpoint/2010/main" val="3028727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924320" y="4341614"/>
            <a:ext cx="2766463" cy="800219"/>
          </a:xfrm>
          <a:prstGeom prst="rect">
            <a:avLst/>
          </a:prstGeom>
        </p:spPr>
        <p:txBody>
          <a:bodyPr wrap="none">
            <a:spAutoFit/>
          </a:bodyPr>
          <a:lstStyle/>
          <a:p>
            <a:endParaRPr lang="tr-TR" dirty="0" smtClean="0"/>
          </a:p>
          <a:p>
            <a:r>
              <a:rPr lang="tr-TR" dirty="0" smtClean="0"/>
              <a:t> </a:t>
            </a:r>
            <a:r>
              <a:rPr lang="tr-TR" sz="2800" b="1" dirty="0"/>
              <a:t>Anadolu </a:t>
            </a:r>
            <a:r>
              <a:rPr lang="tr-TR" sz="2800" b="1" dirty="0" smtClean="0"/>
              <a:t>Kültürü </a:t>
            </a:r>
            <a:endParaRPr lang="tr-TR" sz="2800" b="1" dirty="0"/>
          </a:p>
        </p:txBody>
      </p:sp>
      <p:pic>
        <p:nvPicPr>
          <p:cNvPr id="5" name="Resim 4"/>
          <p:cNvPicPr>
            <a:picLocks noChangeAspect="1"/>
          </p:cNvPicPr>
          <p:nvPr/>
        </p:nvPicPr>
        <p:blipFill>
          <a:blip r:embed="rId2"/>
          <a:stretch>
            <a:fillRect/>
          </a:stretch>
        </p:blipFill>
        <p:spPr>
          <a:xfrm>
            <a:off x="3123436" y="1124260"/>
            <a:ext cx="6164579" cy="3217354"/>
          </a:xfrm>
          <a:prstGeom prst="rect">
            <a:avLst/>
          </a:prstGeom>
        </p:spPr>
      </p:pic>
    </p:spTree>
    <p:extLst>
      <p:ext uri="{BB962C8B-B14F-4D97-AF65-F5344CB8AC3E}">
        <p14:creationId xmlns:p14="http://schemas.microsoft.com/office/powerpoint/2010/main" val="1084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67968" y="1633050"/>
            <a:ext cx="9814560" cy="2677656"/>
          </a:xfrm>
          <a:prstGeom prst="rect">
            <a:avLst/>
          </a:prstGeom>
        </p:spPr>
        <p:txBody>
          <a:bodyPr wrap="square">
            <a:spAutoFit/>
          </a:bodyPr>
          <a:lstStyle/>
          <a:p>
            <a:pPr algn="just"/>
            <a:r>
              <a:rPr lang="tr-TR" sz="2800" dirty="0" smtClean="0"/>
              <a:t>       Toplumun her kesiminde yaşayan insanlar, olumlu ve dengeli ilişkiler kurabilmek için insan ilişkilerini düzenleyen kültürel değerleri bilmek ve yaşamlarına katmak durumundadırlar. Kültür, insanın yarattıklarının tümüdür. Geniş kapsamlı olarak bakıldığında kültür, bir toplumun tüm yaşam biçimidir. Toplumun duygu, düşünce hareketlerinden oluşan kalıplar, kültürü oluşturur. </a:t>
            </a:r>
            <a:endParaRPr lang="tr-TR" sz="2800" dirty="0"/>
          </a:p>
        </p:txBody>
      </p:sp>
    </p:spTree>
    <p:extLst>
      <p:ext uri="{BB962C8B-B14F-4D97-AF65-F5344CB8AC3E}">
        <p14:creationId xmlns:p14="http://schemas.microsoft.com/office/powerpoint/2010/main" val="3862174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36320" y="1677430"/>
            <a:ext cx="10107168" cy="3108543"/>
          </a:xfrm>
          <a:prstGeom prst="rect">
            <a:avLst/>
          </a:prstGeom>
        </p:spPr>
        <p:txBody>
          <a:bodyPr wrap="square">
            <a:spAutoFit/>
          </a:bodyPr>
          <a:lstStyle/>
          <a:p>
            <a:pPr algn="just"/>
            <a:r>
              <a:rPr lang="tr-TR" sz="2800" b="1" dirty="0" smtClean="0"/>
              <a:t>      Değerler,</a:t>
            </a:r>
            <a:r>
              <a:rPr lang="tr-TR" sz="2800" dirty="0" smtClean="0"/>
              <a:t> bireyin yaşamındaki farklı etmenlere yüklediği önemdir. Değer, birey için önemli her türlü düşünce yapısı, obje veya etkinlik olarak da tanımlanabilir. Değerler, bireylerin düşünce, tutum duygu gibi tüm davranışlarını yönlendiren birer ölçüt olarak kabul edilir. Değerler toplumsal bütünlüğün ayrılmaz bir öğesini oluşturur. Bireyin toplum içinde dengeli yaşayabilmesi için toplumda yerleşmiş değerlerin neler olduğunu bilinmesi gerekir. </a:t>
            </a:r>
            <a:endParaRPr lang="tr-TR" sz="2800" dirty="0"/>
          </a:p>
        </p:txBody>
      </p:sp>
    </p:spTree>
    <p:extLst>
      <p:ext uri="{BB962C8B-B14F-4D97-AF65-F5344CB8AC3E}">
        <p14:creationId xmlns:p14="http://schemas.microsoft.com/office/powerpoint/2010/main" val="405838840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851</Words>
  <Application>Microsoft Office PowerPoint</Application>
  <PresentationFormat>Geniş ekran</PresentationFormat>
  <Paragraphs>40</Paragraphs>
  <Slides>18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18</vt:i4>
      </vt:variant>
    </vt:vector>
  </HeadingPairs>
  <TitlesOfParts>
    <vt:vector size="23" baseType="lpstr">
      <vt:lpstr>Arial</vt:lpstr>
      <vt:lpstr>Calibri</vt:lpstr>
      <vt:lpstr>Calibri Light</vt:lpstr>
      <vt:lpstr>Wingdings</vt:lpstr>
      <vt:lpstr>Office Teması</vt:lpstr>
      <vt:lpstr> Etik Toplum İlişkisi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mehtap uğur</dc:creator>
  <cp:lastModifiedBy>mehtap uğur</cp:lastModifiedBy>
  <cp:revision>7</cp:revision>
  <dcterms:created xsi:type="dcterms:W3CDTF">2019-08-22T21:05:09Z</dcterms:created>
  <dcterms:modified xsi:type="dcterms:W3CDTF">2019-08-27T15:40:10Z</dcterms:modified>
</cp:coreProperties>
</file>