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14"/>
  </p:notesMasterIdLst>
  <p:sldIdLst>
    <p:sldId id="328" r:id="rId5"/>
    <p:sldId id="290" r:id="rId6"/>
    <p:sldId id="291" r:id="rId7"/>
    <p:sldId id="292" r:id="rId8"/>
    <p:sldId id="331" r:id="rId9"/>
    <p:sldId id="330" r:id="rId10"/>
    <p:sldId id="332" r:id="rId11"/>
    <p:sldId id="333" r:id="rId12"/>
    <p:sldId id="33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5.hafta" id="{E2B8A59A-E659-4286-9392-8454821DDB42}">
          <p14:sldIdLst>
            <p14:sldId id="328"/>
            <p14:sldId id="290"/>
            <p14:sldId id="291"/>
            <p14:sldId id="292"/>
            <p14:sldId id="331"/>
            <p14:sldId id="330"/>
            <p14:sldId id="332"/>
            <p14:sldId id="333"/>
            <p14:sldId id="33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B3D5C8-5EDE-4361-AB4D-04B116DEDE07}" v="1" dt="2020-05-27T14:30:02.6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73" autoAdjust="0"/>
  </p:normalViewPr>
  <p:slideViewPr>
    <p:cSldViewPr>
      <p:cViewPr varScale="1">
        <p:scale>
          <a:sx n="86" d="100"/>
          <a:sy n="86" d="100"/>
        </p:scale>
        <p:origin x="1382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8287AA-0D99-42CE-A71B-10FA9908BBF8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C167DB-EFF0-400D-96A1-6799F871DE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 latinLnBrk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lt"/>
                <a:cs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lt"/>
                <a:cs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CFA480D-CB17-4C49-BB2A-C7514E1C7CEA}" type="datetimeFigureOut">
              <a:rPr lang="en-US" smtClean="0"/>
              <a:pPr/>
              <a:t>5/27/2020</a:t>
            </a:fld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 algn="r"/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>
              <a:defRPr sz="1600" baseline="0">
                <a:solidFill>
                  <a:schemeClr val="tx2"/>
                </a:solidFill>
              </a:defRPr>
            </a:lvl1pPr>
          </a:lstStyle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sz="1600" baseline="0" dirty="0">
              <a:solidFill>
                <a:schemeClr val="tx2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aşlık 1">
            <a:extLst>
              <a:ext uri="{FF2B5EF4-FFF2-40B4-BE49-F238E27FC236}">
                <a16:creationId xmlns:a16="http://schemas.microsoft.com/office/drawing/2014/main" id="{2065D22A-AFCC-4EFF-BCBF-869AD08939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Şafak PARLAK BÖRÜ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D89AE16F-38EE-4BA1-ADA2-A876C4860D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Hukuk Başlangıcı</a:t>
            </a:r>
          </a:p>
        </p:txBody>
      </p:sp>
    </p:spTree>
    <p:extLst>
      <p:ext uri="{BB962C8B-B14F-4D97-AF65-F5344CB8AC3E}">
        <p14:creationId xmlns:p14="http://schemas.microsoft.com/office/powerpoint/2010/main" val="1902957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A5EE2052-DA8F-48B9-9DD0-4E063AFE9E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dirty="0"/>
              <a:t>Bir şeyi zikretmek diğerini dışlamaktır.</a:t>
            </a:r>
          </a:p>
          <a:p>
            <a:pPr marL="365760" lvl="1" indent="0">
              <a:buNone/>
            </a:pPr>
            <a:r>
              <a:rPr lang="tr-TR" dirty="0"/>
              <a:t>Her durumda değil, yalnızca bir konuya özgü yapılan düzenlemelerde geçerlidir.</a:t>
            </a:r>
          </a:p>
          <a:p>
            <a:pPr marL="365760" lvl="1" indent="0">
              <a:buNone/>
            </a:pPr>
            <a:r>
              <a:rPr lang="tr-TR" dirty="0"/>
              <a:t>Bu ilkenin geçerli olduğu durumlarda kıyas yapılamaz.</a:t>
            </a:r>
          </a:p>
          <a:p>
            <a:pPr marL="514350" indent="-514350">
              <a:buFont typeface="+mj-lt"/>
              <a:buAutoNum type="arabicPeriod"/>
            </a:pPr>
            <a:endParaRPr lang="tr-TR" dirty="0"/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Bir şeyin belirtilmesi diğerlerinin hariç tutulduğu anlamına gelmez.</a:t>
            </a:r>
          </a:p>
          <a:p>
            <a:pPr marL="365760" lvl="1" indent="0">
              <a:buNone/>
            </a:pPr>
            <a:r>
              <a:rPr lang="tr-TR" sz="2200" dirty="0">
                <a:solidFill>
                  <a:schemeClr val="tx2"/>
                </a:solidFill>
              </a:rPr>
              <a:t>Kanunda zikredilen şey hakkındaki hüküm, o şeyin belli bir özelliği dikkate alınarak yapılmamışsa, hükümde zikredilmeyen konular hakkında da kıyas yolu ile uygulanabilir.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16A59979-8E9D-4CD4-97B8-53FC3B838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DÜZENLEME ŞEKİLLERİNE İLİŞKİN İLKELER</a:t>
            </a:r>
          </a:p>
        </p:txBody>
      </p:sp>
    </p:spTree>
    <p:extLst>
      <p:ext uri="{BB962C8B-B14F-4D97-AF65-F5344CB8AC3E}">
        <p14:creationId xmlns:p14="http://schemas.microsoft.com/office/powerpoint/2010/main" val="1898729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956B0630-03B4-4E03-988C-812E02DC37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dirty="0"/>
              <a:t>Aslî niteliğin varlığı, arızî niteliğin yokluğu asıldır.</a:t>
            </a:r>
          </a:p>
          <a:p>
            <a:pPr marL="365760" lvl="1" indent="0">
              <a:buNone/>
            </a:pPr>
            <a:r>
              <a:rPr lang="tr-TR" dirty="0"/>
              <a:t>Sağlık asıl, hastalık arızîdir.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Delil, aslın aksini ispat içindir.</a:t>
            </a:r>
          </a:p>
          <a:p>
            <a:pPr marL="365760" lvl="1" indent="0">
              <a:buNone/>
            </a:pPr>
            <a:r>
              <a:rPr lang="tr-TR" dirty="0"/>
              <a:t>Sağlık asıldır, ispatı gerekmez; hastalığın ispatı için delil gerekir.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Hak ve borçtan uzak olmak asıldır.</a:t>
            </a:r>
          </a:p>
          <a:p>
            <a:pPr marL="365760" lvl="1" indent="0">
              <a:buNone/>
            </a:pPr>
            <a:r>
              <a:rPr lang="tr-TR" dirty="0"/>
              <a:t>Bir kişinin hak sahibi veya borçlu olduğunu iddia eden, bunu ispatlamalıdır.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Asıl olan şey kuraldır, arızî olan şey ise istisnadır.</a:t>
            </a:r>
          </a:p>
          <a:p>
            <a:pPr marL="365760" lvl="1" indent="0">
              <a:buNone/>
            </a:pPr>
            <a:r>
              <a:rPr lang="tr-TR" dirty="0"/>
              <a:t>Sağlıklı olmak kural, hastalık istisnadır.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Kaidenin değil, istisnanın varlığı ispata muhtaçtır.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CA43D6E9-198D-4EED-85EB-49281F789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«SIFAT-I ARIZADA ASLOLAN ADEMDİR» İLKESİ</a:t>
            </a:r>
          </a:p>
        </p:txBody>
      </p:sp>
    </p:spTree>
    <p:extLst>
      <p:ext uri="{BB962C8B-B14F-4D97-AF65-F5344CB8AC3E}">
        <p14:creationId xmlns:p14="http://schemas.microsoft.com/office/powerpoint/2010/main" val="4022437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D0D6D8E3-C677-48F9-AAD6-D78F0F3EB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01344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tr-TR"/>
              <a:t>Devlet </a:t>
            </a:r>
            <a:r>
              <a:rPr lang="tr-TR" dirty="0"/>
              <a:t>organlarının yetkisiz olması asıl, yetkili olması ise istisnadır.</a:t>
            </a:r>
          </a:p>
          <a:p>
            <a:pPr lvl="1">
              <a:lnSpc>
                <a:spcPct val="150000"/>
              </a:lnSpc>
            </a:pPr>
            <a:r>
              <a:rPr lang="tr-TR" sz="1800" dirty="0"/>
              <a:t>Devlet organlarının yetkileri </a:t>
            </a:r>
            <a:r>
              <a:rPr lang="tr-TR" sz="1800" i="1" dirty="0"/>
              <a:t>«verilmiş yetkiler» </a:t>
            </a:r>
            <a:r>
              <a:rPr lang="tr-TR" sz="1800" dirty="0"/>
              <a:t>dir. </a:t>
            </a:r>
          </a:p>
          <a:p>
            <a:pPr lvl="1">
              <a:lnSpc>
                <a:spcPct val="150000"/>
              </a:lnSpc>
            </a:pPr>
            <a:r>
              <a:rPr lang="tr-TR" sz="1800" dirty="0"/>
              <a:t>Anayasa veya kanunla açıkça verilmiş olmalıdır.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tr-TR" dirty="0"/>
              <a:t>Yetkiler dar yorumlanır.</a:t>
            </a:r>
          </a:p>
          <a:p>
            <a:pPr lvl="1">
              <a:lnSpc>
                <a:spcPct val="150000"/>
              </a:lnSpc>
            </a:pPr>
            <a:r>
              <a:rPr lang="tr-TR" sz="1800" dirty="0"/>
              <a:t>Devlet organlarının yetkisiz olması asıl, yetkili olmaları istisna olduğundan istisnalar yorum yolu ile genişletilemez.</a:t>
            </a:r>
          </a:p>
          <a:p>
            <a:pPr lvl="1">
              <a:lnSpc>
                <a:spcPct val="150000"/>
              </a:lnSpc>
            </a:pPr>
            <a:r>
              <a:rPr lang="tr-TR" sz="1800" dirty="0"/>
              <a:t>Verilen yetkinin bir şeyi içerip içermediği hususunda tereddüt olursa, içermediği kabul edilir.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3917DCB2-C6DA-45EC-887E-B95E9F79A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YETKİLERLE İLGİLİ İLKELER</a:t>
            </a:r>
          </a:p>
        </p:txBody>
      </p:sp>
    </p:spTree>
    <p:extLst>
      <p:ext uri="{BB962C8B-B14F-4D97-AF65-F5344CB8AC3E}">
        <p14:creationId xmlns:p14="http://schemas.microsoft.com/office/powerpoint/2010/main" val="2840330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DC07C3FE-49D9-49E9-91BC-8CD0D8669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150000"/>
              </a:lnSpc>
              <a:buFont typeface="+mj-lt"/>
              <a:buAutoNum type="arabicPeriod" startAt="3"/>
            </a:pPr>
            <a:endParaRPr lang="tr-TR" dirty="0"/>
          </a:p>
          <a:p>
            <a:pPr marL="514350" indent="-514350">
              <a:lnSpc>
                <a:spcPct val="150000"/>
              </a:lnSpc>
              <a:buFont typeface="+mj-lt"/>
              <a:buAutoNum type="arabicPeriod" startAt="3"/>
            </a:pPr>
            <a:r>
              <a:rPr lang="tr-TR" dirty="0"/>
              <a:t>Yetkiler dar, hürriyet geniş yorumlanır.</a:t>
            </a:r>
          </a:p>
          <a:p>
            <a:pPr lvl="1">
              <a:lnSpc>
                <a:spcPct val="150000"/>
              </a:lnSpc>
            </a:pPr>
            <a:r>
              <a:rPr lang="tr-TR" sz="1900" dirty="0"/>
              <a:t>Bir kişinin bir hak ve özgürlüğe sahip olması hususunda tereddüt ortaya çıkarsa, o hak ve özgürlüğe sahip olduğu kabul edilir.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 startAt="3"/>
            </a:pPr>
            <a:r>
              <a:rPr lang="tr-TR" dirty="0"/>
              <a:t>Hürriyet asıl, sınırlama istisnadır; hürriyet geniş, sınırlama dar yorumlanır.</a:t>
            </a:r>
          </a:p>
          <a:p>
            <a:pPr lvl="1">
              <a:lnSpc>
                <a:spcPct val="150000"/>
              </a:lnSpc>
            </a:pPr>
            <a:r>
              <a:rPr lang="tr-TR" i="1" dirty="0"/>
              <a:t>«Kanunun yasaklamadığı her şey serbesttir.»</a:t>
            </a:r>
          </a:p>
          <a:p>
            <a:pPr marL="0" indent="0">
              <a:lnSpc>
                <a:spcPct val="150000"/>
              </a:lnSpc>
              <a:buNone/>
            </a:pPr>
            <a:endParaRPr lang="tr-TR" dirty="0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FE4D7786-EDFD-4053-A0D0-2924A4A32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YETKİLERLE İLGİLİ İLKELER</a:t>
            </a:r>
          </a:p>
        </p:txBody>
      </p:sp>
    </p:spTree>
    <p:extLst>
      <p:ext uri="{BB962C8B-B14F-4D97-AF65-F5344CB8AC3E}">
        <p14:creationId xmlns:p14="http://schemas.microsoft.com/office/powerpoint/2010/main" val="3529677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65E0F07E-46C1-4D04-9CD2-E8F1353251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73352"/>
          </a:xfrm>
        </p:spPr>
        <p:txBody>
          <a:bodyPr>
            <a:normAutofit/>
          </a:bodyPr>
          <a:lstStyle/>
          <a:p>
            <a:pPr marL="457200" lvl="0" indent="-457200">
              <a:lnSpc>
                <a:spcPct val="150000"/>
              </a:lnSpc>
              <a:buClr>
                <a:srgbClr val="F3A447"/>
              </a:buClr>
              <a:buFont typeface="+mj-lt"/>
              <a:buAutoNum type="arabicPeriod" startAt="5"/>
            </a:pPr>
            <a:endParaRPr lang="tr-TR" sz="2400" dirty="0">
              <a:solidFill>
                <a:prstClr val="white"/>
              </a:solidFill>
            </a:endParaRPr>
          </a:p>
          <a:p>
            <a:pPr marL="457200" lvl="0" indent="-457200">
              <a:lnSpc>
                <a:spcPct val="150000"/>
              </a:lnSpc>
              <a:buClr>
                <a:srgbClr val="F3A447"/>
              </a:buClr>
              <a:buFont typeface="+mj-lt"/>
              <a:buAutoNum type="arabicPeriod" startAt="5"/>
            </a:pPr>
            <a:r>
              <a:rPr lang="tr-TR" sz="2400" dirty="0">
                <a:solidFill>
                  <a:prstClr val="white"/>
                </a:solidFill>
              </a:rPr>
              <a:t>Sayılmış yetkiler dar, bakiye yetkiler geniş yorumlanır.</a:t>
            </a:r>
          </a:p>
          <a:p>
            <a:pPr lvl="1">
              <a:lnSpc>
                <a:spcPct val="150000"/>
              </a:lnSpc>
              <a:buClr>
                <a:srgbClr val="F3A447"/>
              </a:buClr>
            </a:pPr>
            <a:r>
              <a:rPr lang="tr-TR" sz="1800" dirty="0"/>
              <a:t>Yetki paylaşımı durumlarında ya devredilen yetkiler sayılır ya da devreden tarafta kalan yetkiler sayılır.</a:t>
            </a:r>
          </a:p>
          <a:p>
            <a:pPr lvl="1">
              <a:lnSpc>
                <a:spcPct val="150000"/>
              </a:lnSpc>
              <a:buClr>
                <a:srgbClr val="F3A447"/>
              </a:buClr>
            </a:pPr>
            <a:r>
              <a:rPr lang="tr-TR" sz="1800" dirty="0"/>
              <a:t>Sayılan yetkiler dışında kalanlar bakiye yetkilerdir.</a:t>
            </a:r>
          </a:p>
          <a:p>
            <a:pPr lvl="1">
              <a:lnSpc>
                <a:spcPct val="150000"/>
              </a:lnSpc>
              <a:buClr>
                <a:srgbClr val="F3A447"/>
              </a:buClr>
            </a:pPr>
            <a:r>
              <a:rPr lang="tr-TR" sz="1800" dirty="0"/>
              <a:t>Bir yetkinin kimde olduğu tereddüt uyandırırsa, o yetkinin, bakiye yetkinin bulunduğu tarafta olduğu kabul edilir.</a:t>
            </a:r>
          </a:p>
          <a:p>
            <a:pPr>
              <a:lnSpc>
                <a:spcPct val="150000"/>
              </a:lnSpc>
            </a:pPr>
            <a:endParaRPr lang="tr-TR" dirty="0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3009F0EC-A108-42F5-A98A-4FD1D3059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YETKİLERLE İLGİLİ İLKELER</a:t>
            </a:r>
          </a:p>
        </p:txBody>
      </p:sp>
    </p:spTree>
    <p:extLst>
      <p:ext uri="{BB962C8B-B14F-4D97-AF65-F5344CB8AC3E}">
        <p14:creationId xmlns:p14="http://schemas.microsoft.com/office/powerpoint/2010/main" val="2562042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39A4E9C1-EB12-4F4A-98BA-5AC3795223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lnSpc>
                <a:spcPct val="150000"/>
              </a:lnSpc>
              <a:buClr>
                <a:srgbClr val="F3A447"/>
              </a:buClr>
              <a:buFont typeface="+mj-lt"/>
              <a:buAutoNum type="arabicPeriod" startAt="6"/>
            </a:pPr>
            <a:endParaRPr lang="tr-TR" sz="2400" dirty="0">
              <a:solidFill>
                <a:prstClr val="white"/>
              </a:solidFill>
            </a:endParaRPr>
          </a:p>
          <a:p>
            <a:pPr marL="457200" lvl="0" indent="-457200">
              <a:lnSpc>
                <a:spcPct val="150000"/>
              </a:lnSpc>
              <a:buClr>
                <a:srgbClr val="F3A447"/>
              </a:buClr>
              <a:buFont typeface="+mj-lt"/>
              <a:buAutoNum type="arabicPeriod" startAt="6"/>
            </a:pPr>
            <a:r>
              <a:rPr lang="tr-TR" sz="2400" dirty="0">
                <a:solidFill>
                  <a:prstClr val="white"/>
                </a:solidFill>
              </a:rPr>
              <a:t>Devredilmiş yetki devredilemez.</a:t>
            </a:r>
          </a:p>
          <a:p>
            <a:pPr lvl="1">
              <a:lnSpc>
                <a:spcPct val="150000"/>
              </a:lnSpc>
              <a:buClr>
                <a:srgbClr val="F3A447"/>
              </a:buClr>
            </a:pPr>
            <a:r>
              <a:rPr lang="tr-TR" sz="1900" dirty="0"/>
              <a:t>Anayasanın verdiği bir yetki, ancak Anayasa’ da öngörülmüşse devredilebilir.</a:t>
            </a:r>
          </a:p>
          <a:p>
            <a:pPr lvl="1">
              <a:lnSpc>
                <a:spcPct val="150000"/>
              </a:lnSpc>
              <a:buClr>
                <a:srgbClr val="F3A447"/>
              </a:buClr>
            </a:pPr>
            <a:r>
              <a:rPr lang="tr-TR" sz="1900" dirty="0"/>
              <a:t>Bir yetkinin devredilememesi asıl, devredilebilmesi istisnadır.</a:t>
            </a:r>
          </a:p>
          <a:p>
            <a:pPr lvl="1">
              <a:lnSpc>
                <a:spcPct val="150000"/>
              </a:lnSpc>
              <a:buClr>
                <a:srgbClr val="F3A447"/>
              </a:buClr>
            </a:pPr>
            <a:r>
              <a:rPr lang="tr-TR" sz="1900" dirty="0"/>
              <a:t>Yetkinin kapsamı dar yorumlanır.</a:t>
            </a:r>
          </a:p>
          <a:p>
            <a:pPr marL="0" indent="0">
              <a:lnSpc>
                <a:spcPct val="150000"/>
              </a:lnSpc>
              <a:buNone/>
            </a:pPr>
            <a:endParaRPr lang="tr-TR" dirty="0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A28EBFD9-8A36-4376-A960-54C286105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YETKİLERLE İLGİLİ İLKELER</a:t>
            </a:r>
          </a:p>
        </p:txBody>
      </p:sp>
    </p:spTree>
    <p:extLst>
      <p:ext uri="{BB962C8B-B14F-4D97-AF65-F5344CB8AC3E}">
        <p14:creationId xmlns:p14="http://schemas.microsoft.com/office/powerpoint/2010/main" val="12123889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A72933D2-45C7-4C1C-9E81-3F77763B41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0" indent="-457200">
              <a:lnSpc>
                <a:spcPct val="150000"/>
              </a:lnSpc>
              <a:buClr>
                <a:srgbClr val="F3A447"/>
              </a:buClr>
              <a:buFont typeface="+mj-lt"/>
              <a:buAutoNum type="arabicPeriod" startAt="7"/>
            </a:pPr>
            <a:r>
              <a:rPr lang="tr-TR" sz="2400" dirty="0">
                <a:solidFill>
                  <a:prstClr val="white"/>
                </a:solidFill>
              </a:rPr>
              <a:t>Türemiş yetki, aslî yetkiden daha büyük olamaz. </a:t>
            </a:r>
          </a:p>
          <a:p>
            <a:pPr lvl="1">
              <a:lnSpc>
                <a:spcPct val="150000"/>
              </a:lnSpc>
              <a:buClr>
                <a:srgbClr val="F3A447"/>
              </a:buClr>
            </a:pPr>
            <a:r>
              <a:rPr lang="tr-TR" sz="2100" dirty="0"/>
              <a:t>Yetki alan makamın yetkisi, yetki aldığı makamın yetkisinden fazla olamaz. </a:t>
            </a:r>
          </a:p>
          <a:p>
            <a:pPr marL="457200" lvl="0" indent="-457200">
              <a:lnSpc>
                <a:spcPct val="150000"/>
              </a:lnSpc>
              <a:buClr>
                <a:srgbClr val="F3A447"/>
              </a:buClr>
              <a:buFont typeface="+mj-lt"/>
              <a:buAutoNum type="arabicPeriod" startAt="7"/>
            </a:pPr>
            <a:r>
              <a:rPr lang="tr-TR" sz="2400" dirty="0">
                <a:solidFill>
                  <a:prstClr val="white"/>
                </a:solidFill>
              </a:rPr>
              <a:t>Yetki ve usulde paralellik ilkesi: Bir şey yapıldığı şekilde çözülür.</a:t>
            </a:r>
          </a:p>
          <a:p>
            <a:pPr lvl="1">
              <a:lnSpc>
                <a:spcPct val="150000"/>
              </a:lnSpc>
              <a:buClr>
                <a:srgbClr val="F3A447"/>
              </a:buClr>
            </a:pPr>
            <a:r>
              <a:rPr lang="tr-TR" sz="2100" dirty="0"/>
              <a:t>Sadece bir işlemin yapılmasına ilişkin hükmün olduğu, değiştirilişine veya ortadan kaldırılışına dair hükmün olmadığı hallerde uygulanır.</a:t>
            </a:r>
          </a:p>
          <a:p>
            <a:pPr marL="0" indent="0">
              <a:lnSpc>
                <a:spcPct val="150000"/>
              </a:lnSpc>
              <a:buNone/>
            </a:pPr>
            <a:endParaRPr lang="tr-TR" dirty="0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CEFEA90D-4768-4A44-865A-B8DA3F5F1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YETKİLERLE İLGİLİ İLKELER</a:t>
            </a:r>
          </a:p>
        </p:txBody>
      </p:sp>
    </p:spTree>
    <p:extLst>
      <p:ext uri="{BB962C8B-B14F-4D97-AF65-F5344CB8AC3E}">
        <p14:creationId xmlns:p14="http://schemas.microsoft.com/office/powerpoint/2010/main" val="41546999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C1A29576-BF48-45F8-9280-20AE1B0520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lnSpc>
                <a:spcPct val="150000"/>
              </a:lnSpc>
              <a:buClr>
                <a:srgbClr val="F3A447"/>
              </a:buClr>
              <a:buFont typeface="+mj-lt"/>
              <a:buAutoNum type="arabicPeriod" startAt="9"/>
            </a:pPr>
            <a:endParaRPr lang="tr-TR" sz="2400" dirty="0">
              <a:solidFill>
                <a:prstClr val="white"/>
              </a:solidFill>
            </a:endParaRPr>
          </a:p>
          <a:p>
            <a:pPr marL="457200" lvl="0" indent="-457200">
              <a:lnSpc>
                <a:spcPct val="150000"/>
              </a:lnSpc>
              <a:buClr>
                <a:srgbClr val="F3A447"/>
              </a:buClr>
              <a:buFont typeface="+mj-lt"/>
              <a:buAutoNum type="arabicPeriod" startAt="9"/>
            </a:pPr>
            <a:r>
              <a:rPr lang="tr-TR" sz="2400" dirty="0">
                <a:solidFill>
                  <a:prstClr val="white"/>
                </a:solidFill>
              </a:rPr>
              <a:t>Çoğu yapmaya yetkili olan azı yapmaya da yetkilidir.</a:t>
            </a:r>
          </a:p>
          <a:p>
            <a:pPr lvl="1">
              <a:lnSpc>
                <a:spcPct val="150000"/>
              </a:lnSpc>
              <a:buClr>
                <a:srgbClr val="F3A447"/>
              </a:buClr>
            </a:pPr>
            <a:r>
              <a:rPr lang="tr-TR" sz="2100" dirty="0"/>
              <a:t>Bir organa, başka bir organı kurmak için yetki verilmişse, o organın üyelerini seçmek için de yetki verildiği kabul edilir.</a:t>
            </a:r>
          </a:p>
          <a:p>
            <a:pPr marL="0" indent="0">
              <a:lnSpc>
                <a:spcPct val="150000"/>
              </a:lnSpc>
              <a:buNone/>
            </a:pPr>
            <a:endParaRPr lang="tr-TR" dirty="0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356FAFCF-27D4-43C9-9AE6-398A50E7B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YETKİLERLE İLGİLİ İLKELER</a:t>
            </a:r>
          </a:p>
        </p:txBody>
      </p:sp>
    </p:spTree>
    <p:extLst>
      <p:ext uri="{BB962C8B-B14F-4D97-AF65-F5344CB8AC3E}">
        <p14:creationId xmlns:p14="http://schemas.microsoft.com/office/powerpoint/2010/main" val="26118103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ğıt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tint val="100000"/>
                <a:shade val="42000"/>
                <a:hueMod val="100000"/>
                <a:satMod val="100000"/>
              </a:schemeClr>
              <a:schemeClr val="phClr">
                <a:tint val="4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C6906DB4C1052743ACE33D6CA7F73AEA" ma:contentTypeVersion="2" ma:contentTypeDescription="Yeni belge oluşturun." ma:contentTypeScope="" ma:versionID="9a8f52481b51ee3a5d11f157b8343563">
  <xsd:schema xmlns:xsd="http://www.w3.org/2001/XMLSchema" xmlns:xs="http://www.w3.org/2001/XMLSchema" xmlns:p="http://schemas.microsoft.com/office/2006/metadata/properties" xmlns:ns3="560ef61b-03e2-46a8-aeae-79f8a710d1e9" targetNamespace="http://schemas.microsoft.com/office/2006/metadata/properties" ma:root="true" ma:fieldsID="d6833b621db8a039b88c210360b5f6db" ns3:_="">
    <xsd:import namespace="560ef61b-03e2-46a8-aeae-79f8a710d1e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0ef61b-03e2-46a8-aeae-79f8a710d1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3B2E4C5-414F-4DD7-B032-67839985CB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0ef61b-03e2-46a8-aeae-79f8a710d1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88A11BE-0D9B-4DE7-80AD-6B2A5A46396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89D3992-BB3C-42D9-B23A-88C850404484}">
  <ds:schemaRefs>
    <ds:schemaRef ds:uri="http://purl.org/dc/elements/1.1/"/>
    <ds:schemaRef ds:uri="http://schemas.microsoft.com/office/2006/documentManagement/types"/>
    <ds:schemaRef ds:uri="560ef61b-03e2-46a8-aeae-79f8a710d1e9"/>
    <ds:schemaRef ds:uri="http://purl.org/dc/terms/"/>
    <ds:schemaRef ds:uri="http://purl.org/dc/dcmitype/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Dünya Günü sunusu</Template>
  <TotalTime>0</TotalTime>
  <Words>444</Words>
  <Application>Microsoft Office PowerPoint</Application>
  <PresentationFormat>Ekran Gösterisi (4:3)</PresentationFormat>
  <Paragraphs>53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Calibri</vt:lpstr>
      <vt:lpstr>Constantia</vt:lpstr>
      <vt:lpstr>Wingdings 2</vt:lpstr>
      <vt:lpstr>Kağıt</vt:lpstr>
      <vt:lpstr>Hukuk Başlangıcı</vt:lpstr>
      <vt:lpstr>DÜZENLEME ŞEKİLLERİNE İLİŞKİN İLKELER</vt:lpstr>
      <vt:lpstr>«SIFAT-I ARIZADA ASLOLAN ADEMDİR» İLKESİ</vt:lpstr>
      <vt:lpstr>YETKİLERLE İLGİLİ İLKELER</vt:lpstr>
      <vt:lpstr>YETKİLERLE İLGİLİ İLKELER</vt:lpstr>
      <vt:lpstr>YETKİLERLE İLGİLİ İLKELER</vt:lpstr>
      <vt:lpstr>YETKİLERLE İLGİLİ İLKELER</vt:lpstr>
      <vt:lpstr>YETKİLERLE İLGİLİ İLKELER</vt:lpstr>
      <vt:lpstr>YETKİLERLE İLGİLİ İLKELER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2020-04-02T12:07:24Z</dcterms:created>
  <dcterms:modified xsi:type="dcterms:W3CDTF">2020-05-27T14:30:03Z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TC102513359990</vt:lpwstr>
  </property>
  <property fmtid="{D5CDD505-2E9C-101B-9397-08002B2CF9AE}" pid="3" name="ContentTypeId">
    <vt:lpwstr>0x010100C6906DB4C1052743ACE33D6CA7F73AEA</vt:lpwstr>
  </property>
</Properties>
</file>