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hasCustomPrompt="1"/>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hasCustomPrompt="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hasCustomPrompt="1"/>
          </p:nvPr>
        </p:nvSpPr>
        <p:spPr>
          <a:xfrm>
            <a:off x="609600" y="914402"/>
            <a:ext cx="8026400" cy="5211763"/>
          </a:xfrm>
        </p:spPr>
        <p:txBody>
          <a:bodyPr vert="eaVert"/>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kumimoji="0" lang="tr-TR" smtClean="0"/>
              <a:t>Asıl başlık stili için tıklatın</a:t>
            </a:r>
            <a:endParaRPr kumimoji="0" lang="en-US"/>
          </a:p>
        </p:txBody>
      </p:sp>
      <p:sp>
        <p:nvSpPr>
          <p:cNvPr id="3" name="2 İçerik Yer Tutucusu"/>
          <p:cNvSpPr>
            <a:spLocks noGrp="1"/>
          </p:cNvSpPr>
          <p:nvPr>
            <p:ph idx="1" hasCustomPrompt="1"/>
          </p:nvPr>
        </p:nvSpPr>
        <p:spPr/>
        <p:txBody>
          <a:body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endParaRPr kumimoji="0" lang="tr-TR" smtClean="0"/>
          </a:p>
        </p:txBody>
      </p:sp>
      <p:sp>
        <p:nvSpPr>
          <p:cNvPr id="4" name="3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hasCustomPrompt="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4" name="3 İçerik Yer Tutucusu"/>
          <p:cNvSpPr>
            <a:spLocks noGrp="1"/>
          </p:cNvSpPr>
          <p:nvPr>
            <p:ph sz="half" idx="2" hasCustomPrompt="1"/>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hasCustomPrompt="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4" name="3 Metin Yer Tutucusu"/>
          <p:cNvSpPr>
            <a:spLocks noGrp="1"/>
          </p:cNvSpPr>
          <p:nvPr>
            <p:ph type="body" sz="half" idx="3" hasCustomPrompt="1"/>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endParaRPr kumimoji="0" lang="tr-TR" smtClean="0"/>
          </a:p>
        </p:txBody>
      </p:sp>
      <p:sp>
        <p:nvSpPr>
          <p:cNvPr id="5" name="4 İçerik Yer Tutucusu"/>
          <p:cNvSpPr>
            <a:spLocks noGrp="1"/>
          </p:cNvSpPr>
          <p:nvPr>
            <p:ph sz="quarter" idx="2" hasCustomPrompt="1"/>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6" name="5 İçerik Yer Tutucusu"/>
          <p:cNvSpPr>
            <a:spLocks noGrp="1"/>
          </p:cNvSpPr>
          <p:nvPr>
            <p:ph sz="quarter" idx="4" hasCustomPrompt="1"/>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hasCustomPrompt="1"/>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endParaRPr kumimoji="0" lang="tr-TR" smtClean="0"/>
          </a:p>
        </p:txBody>
      </p:sp>
      <p:sp>
        <p:nvSpPr>
          <p:cNvPr id="4" name="3 İçerik Yer Tutucusu"/>
          <p:cNvSpPr>
            <a:spLocks noGrp="1"/>
          </p:cNvSpPr>
          <p:nvPr>
            <p:ph sz="half" idx="1" hasCustomPrompt="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endParaRPr lang="tr-TR" smtClean="0"/>
          </a:p>
          <a:p>
            <a:pPr lvl="1" eaLnBrk="1" latinLnBrk="0" hangingPunct="1"/>
            <a:r>
              <a:rPr lang="tr-TR" smtClean="0"/>
              <a:t>İkinci düzey</a:t>
            </a:r>
            <a:endParaRPr lang="tr-TR" smtClean="0"/>
          </a:p>
          <a:p>
            <a:pPr lvl="2" eaLnBrk="1" latinLnBrk="0" hangingPunct="1"/>
            <a:r>
              <a:rPr lang="tr-TR" smtClean="0"/>
              <a:t>Üçüncü düzey</a:t>
            </a:r>
            <a:endParaRPr lang="tr-TR" smtClean="0"/>
          </a:p>
          <a:p>
            <a:pPr lvl="3" eaLnBrk="1" latinLnBrk="0" hangingPunct="1"/>
            <a:r>
              <a:rPr lang="tr-TR" smtClean="0"/>
              <a:t>Dördüncü düzey</a:t>
            </a:r>
            <a:endParaRPr lang="tr-TR" smtClean="0"/>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D8BBEF-5BB0-4FCE-B487-1ECC293CCE8F}"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hasCustomPrompt="1"/>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hasCustomPrompt="1"/>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endParaRPr kumimoji="0" lang="tr-TR" smtClean="0"/>
          </a:p>
        </p:txBody>
      </p:sp>
      <p:sp>
        <p:nvSpPr>
          <p:cNvPr id="5" name="4 Veri Yer Tutucusu"/>
          <p:cNvSpPr>
            <a:spLocks noGrp="1"/>
          </p:cNvSpPr>
          <p:nvPr>
            <p:ph type="dt" sz="half" idx="10"/>
          </p:nvPr>
        </p:nvSpPr>
        <p:spPr/>
        <p:txBody>
          <a:bodyPr/>
          <a:lstStyle/>
          <a:p>
            <a:fld id="{9D3577B4-18F5-463B-BA60-8EDB9A644FE7}" type="datetimeFigureOut">
              <a:rPr lang="tr-TR" smtClean="0"/>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C0D8BBEF-5BB0-4FCE-B487-1ECC293CCE8F}" type="slidenum">
              <a:rPr lang="tr-TR" smtClean="0"/>
            </a:fld>
            <a:endParaRPr lang="tr-TR"/>
          </a:p>
        </p:txBody>
      </p:sp>
      <p:sp>
        <p:nvSpPr>
          <p:cNvPr id="3" name="2 Resim Yer Tutucusu"/>
          <p:cNvSpPr>
            <a:spLocks noGrp="1"/>
          </p:cNvSpPr>
          <p:nvPr>
            <p:ph type="pic" idx="1" hasCustomPrompt="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Serbest Form"/>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endParaRPr kumimoji="0" lang="tr-TR" smtClean="0"/>
          </a:p>
          <a:p>
            <a:pPr lvl="1" eaLnBrk="1" latinLnBrk="0" hangingPunct="1"/>
            <a:r>
              <a:rPr kumimoji="0" lang="tr-TR" smtClean="0"/>
              <a:t>İkinci düzey</a:t>
            </a:r>
            <a:endParaRPr kumimoji="0" lang="tr-TR" smtClean="0"/>
          </a:p>
          <a:p>
            <a:pPr lvl="2" eaLnBrk="1" latinLnBrk="0" hangingPunct="1"/>
            <a:r>
              <a:rPr kumimoji="0" lang="tr-TR" smtClean="0"/>
              <a:t>Üçüncü düzey</a:t>
            </a:r>
            <a:endParaRPr kumimoji="0" lang="tr-TR" smtClean="0"/>
          </a:p>
          <a:p>
            <a:pPr lvl="3" eaLnBrk="1" latinLnBrk="0" hangingPunct="1"/>
            <a:r>
              <a:rPr kumimoji="0" lang="tr-TR" smtClean="0"/>
              <a:t>Dördüncü düzey</a:t>
            </a:r>
            <a:endParaRPr kumimoji="0" lang="tr-TR" smtClean="0"/>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3577B4-18F5-463B-BA60-8EDB9A644FE7}" type="datetimeFigureOut">
              <a:rPr lang="tr-TR" smtClean="0"/>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D8BBEF-5BB0-4FCE-B487-1ECC293CCE8F}" type="slidenum">
              <a:rPr lang="tr-TR" smtClean="0"/>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900" y="2428082"/>
            <a:ext cx="10972800" cy="588250"/>
          </a:xfrm>
        </p:spPr>
        <p:txBody>
          <a:bodyPr>
            <a:normAutofit fontScale="90000"/>
          </a:bodyPr>
          <a:lstStyle/>
          <a:p>
            <a:r>
              <a:rPr lang="tr-TR" b="1" dirty="0">
                <a:solidFill>
                  <a:schemeClr val="tx1"/>
                </a:solidFill>
                <a:latin typeface="Arial" panose="020B0604020202020204" pitchFamily="34" charset="0"/>
                <a:cs typeface="Arial" panose="020B0604020202020204" pitchFamily="34" charset="0"/>
              </a:rPr>
              <a:t> </a:t>
            </a:r>
            <a:r>
              <a:rPr lang="tr-TR" b="1" dirty="0" smtClean="0">
                <a:solidFill>
                  <a:schemeClr val="tx1"/>
                </a:solidFill>
                <a:latin typeface="Arial" panose="020B0604020202020204" pitchFamily="34" charset="0"/>
                <a:cs typeface="Arial" panose="020B0604020202020204" pitchFamily="34" charset="0"/>
              </a:rPr>
              <a:t>    TURİZMDE DAĞITIM SİSTEMİ</a:t>
            </a:r>
            <a:endParaRPr lang="tr-TR"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1" y="990600"/>
            <a:ext cx="11137900" cy="5588000"/>
          </a:xfrm>
        </p:spPr>
        <p:txBody>
          <a:bodyPr>
            <a:normAutofit lnSpcReduction="10000"/>
          </a:bodyPr>
          <a:lstStyle/>
          <a:p>
            <a:pPr marL="0" indent="0" algn="just">
              <a:buNone/>
            </a:pPr>
            <a:r>
              <a:rPr lang="tr-TR" sz="3200" b="1" dirty="0" smtClean="0">
                <a:latin typeface="Arial" panose="020B0604020202020204" pitchFamily="34" charset="0"/>
                <a:cs typeface="Arial" panose="020B0604020202020204" pitchFamily="34" charset="0"/>
              </a:rPr>
              <a:t>b)Dikey pazarlama sistemleri:</a:t>
            </a:r>
            <a:endParaRPr lang="tr-TR" sz="3200"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Dikey pazarlama genellikle birden fazla ürün-hizmet üreten zincir işletmelerde, yönetim ilişkileri, sermaye ilişkileri olan işletmelerde görülür. Üç şekilde ortaya çıkar;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1-Yasal bütünleşme sistemi: Asıl uğraşı alanı turizm olmayan işletmelerin turizm alanına girmesi ile dağıtım kanallarını ele geçirmesidir.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2-Yönetim açısından bütünleşme sistemi: Dikey pazarlama sistemindeki yönetim açısından bütünleşme sermaye katılımı olmadan gerçekleşen bütünleşmedir.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3-Sözleşmeye dayalı bütünleşme: Diğer pazarlama sistemlerine karşı rekabet gücünü koruyabilmek amacıyla bağımsız aracıların belirli konularda sözleşmeye dayalı işbirliğine girmeleri söz konusudur. </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200" y="1155700"/>
            <a:ext cx="10972800" cy="5207000"/>
          </a:xfrm>
        </p:spPr>
        <p:txBody>
          <a:bodyPr/>
          <a:lstStyle/>
          <a:p>
            <a:pPr marL="0" indent="0" algn="just">
              <a:buNone/>
            </a:pPr>
            <a:r>
              <a:rPr lang="tr-TR" sz="3200" b="1" dirty="0" smtClean="0">
                <a:latin typeface="Arial" panose="020B0604020202020204" pitchFamily="34" charset="0"/>
                <a:cs typeface="Arial" panose="020B0604020202020204" pitchFamily="34" charset="0"/>
              </a:rPr>
              <a:t>c)Bütünleşme şekline göre dağıtım kanalları:</a:t>
            </a:r>
            <a:endParaRPr lang="tr-TR" sz="3200"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Bütünleşme, özellikle büyüyen işletmelerde, ortak verimli bir örgütlenmeye imkan vererek, pazarlama, personel ve finansman konularında ekonomik fayda yaratıp, yönetim giderlerinde ve üretim giderlerinde önemli maliyet azaltıcı faktör olabilmektedir. Yatay ve dikey bütünleşme olarak turizm dağıtım sisteminde iki şekilde incelenebilir: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1-Yatay bütünleşme: Aynı kanal düzeyindeki işletmelerin bütünleşmesi demektir.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2-Dikey bütünleşme: Bu sistemde, genellikle değişik işletmelerin yani turizm dışı işletmelerin turizm sektörüne girerek dağıtım alanında faaliyet göstermeleri söz konusudur.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168400"/>
            <a:ext cx="10972800" cy="5156200"/>
          </a:xfrm>
        </p:spPr>
        <p:txBody>
          <a:bodyPr/>
          <a:lstStyle/>
          <a:p>
            <a:pPr marL="0" indent="0" algn="just">
              <a:buNone/>
            </a:pPr>
            <a:r>
              <a:rPr lang="tr-TR" b="1" dirty="0" smtClean="0">
                <a:latin typeface="Arial" panose="020B0604020202020204" pitchFamily="34" charset="0"/>
                <a:cs typeface="Arial" panose="020B0604020202020204" pitchFamily="34" charset="0"/>
              </a:rPr>
              <a:t> Yatay konsantrasyon hareketi turizm işletmelerinde şu şekilde görülür: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-Otelcilik sektöründe (Hilton, Sheraton, Holidays Inn, Meridien otel zincirleri vb.)</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-Tur operatörleri düzeyinde: Bir çok ülkede ekonomik yönden kuvvetli işletmelerin birleşmesi ile oluşturulan toptancı kuruluşlar vardır: Örneğin, Almanya kendi etrafında Touropa, Hummel, Dr.Tigers ve Airtours şirketlerini toplamıştır.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-Seyahat acentalarında: Satışları yüksek olan bazı güçlü seyahat acentaları satış noktalarını arttırmak için, küçük seyahat acentalarını absorbe etmektedirler.</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2400">
                <a:latin typeface="Arial" panose="020B0604020202020204" pitchFamily="34" charset="0"/>
              </a:rPr>
              <a:t>Kaynakça</a:t>
            </a:r>
            <a:endParaRPr lang="tr-TR" altLang="en-US" sz="2400">
              <a:latin typeface="Arial" panose="020B0604020202020204" pitchFamily="34" charset="0"/>
            </a:endParaRPr>
          </a:p>
        </p:txBody>
      </p:sp>
      <p:sp>
        <p:nvSpPr>
          <p:cNvPr id="3" name="Content Placeholder 2"/>
          <p:cNvSpPr>
            <a:spLocks noGrp="1"/>
          </p:cNvSpPr>
          <p:nvPr>
            <p:ph idx="1"/>
          </p:nvPr>
        </p:nvSpPr>
        <p:spPr/>
        <p:txBody>
          <a:bodyPr/>
          <a:p>
            <a:pPr marL="0" indent="0" algn="l">
              <a:buNone/>
            </a:pPr>
            <a:r>
              <a:rPr lang="tr-TR" sz="1800" b="1" dirty="0" err="1" smtClean="0">
                <a:latin typeface="Arial" panose="020B0604020202020204" pitchFamily="34" charset="0"/>
                <a:cs typeface="Arial" panose="020B0604020202020204" pitchFamily="34" charset="0"/>
                <a:sym typeface="+mn-ea"/>
              </a:rPr>
              <a:t>Prof.Dr</a:t>
            </a:r>
            <a:r>
              <a:rPr lang="tr-TR" sz="1800" b="1" dirty="0" smtClean="0">
                <a:latin typeface="Arial" panose="020B0604020202020204" pitchFamily="34" charset="0"/>
                <a:cs typeface="Arial" panose="020B0604020202020204" pitchFamily="34" charset="0"/>
                <a:sym typeface="+mn-ea"/>
              </a:rPr>
              <a:t>. Necdet </a:t>
            </a:r>
            <a:r>
              <a:rPr lang="tr-TR" sz="1800" b="1" dirty="0" err="1" smtClean="0">
                <a:latin typeface="Arial" panose="020B0604020202020204" pitchFamily="34" charset="0"/>
                <a:cs typeface="Arial" panose="020B0604020202020204" pitchFamily="34" charset="0"/>
                <a:sym typeface="+mn-ea"/>
              </a:rPr>
              <a:t>Hacıoğlu,Turizm</a:t>
            </a:r>
            <a:r>
              <a:rPr lang="tr-TR" sz="1800" b="1" dirty="0" smtClean="0">
                <a:latin typeface="Arial" panose="020B0604020202020204" pitchFamily="34" charset="0"/>
                <a:cs typeface="Arial" panose="020B0604020202020204" pitchFamily="34" charset="0"/>
                <a:sym typeface="+mn-ea"/>
              </a:rPr>
              <a:t> Pazarlaması,Ankara,2010,s.1-152</a:t>
            </a:r>
            <a:endParaRPr lang="tr-TR" sz="1800" b="1" dirty="0">
              <a:latin typeface="Arial" panose="020B0604020202020204" pitchFamily="34" charset="0"/>
              <a:cs typeface="Arial" panose="020B0604020202020204" pitchFamily="34" charset="0"/>
            </a:endParaRPr>
          </a:p>
          <a:p>
            <a:pPr marL="0" indent="0">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b="1" dirty="0" smtClean="0">
                <a:solidFill>
                  <a:schemeClr val="tx1"/>
                </a:solidFill>
                <a:latin typeface="Arial" panose="020B0604020202020204" pitchFamily="34" charset="0"/>
                <a:cs typeface="Arial" panose="020B0604020202020204" pitchFamily="34" charset="0"/>
              </a:rPr>
              <a:t>A. Dağıtım Nedir?</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marL="0" indent="0" algn="just">
              <a:buNone/>
            </a:pPr>
            <a:r>
              <a:rPr lang="tr-TR" b="1" dirty="0" smtClean="0">
                <a:latin typeface="Arial" panose="020B0604020202020204" pitchFamily="34" charset="0"/>
                <a:cs typeface="Arial" panose="020B0604020202020204" pitchFamily="34" charset="0"/>
              </a:rPr>
              <a:t> Dağıtım, genel olarak üretilmiş olan malların tüketicilere ulaşmasını, akışını ifade eder. Turizm pazarlamasında dağıtım fonksiyonu, mevcut bir turistik ürünü, tüketicilerin kullanımını sağlamak amacıyla üretim yerine kadar turistlerin getirilmesi için yapılan faaliyetlerin tümüdür.</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b="1" dirty="0" smtClean="0">
                <a:solidFill>
                  <a:schemeClr val="tx1"/>
                </a:solidFill>
                <a:latin typeface="Arial" panose="020B0604020202020204" pitchFamily="34" charset="0"/>
                <a:cs typeface="Arial" panose="020B0604020202020204" pitchFamily="34" charset="0"/>
              </a:rPr>
              <a:t>B. Dağıtım Sistemi</a:t>
            </a:r>
            <a:endParaRPr lang="tr-TR"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9600" y="1935480"/>
            <a:ext cx="10972800" cy="4681220"/>
          </a:xfrm>
        </p:spPr>
        <p:txBody>
          <a:bodyPr>
            <a:normAutofit lnSpcReduction="10000"/>
          </a:bodyPr>
          <a:lstStyle/>
          <a:p>
            <a:pPr marL="0" indent="0" algn="just">
              <a:buNone/>
            </a:pPr>
            <a:r>
              <a:rPr lang="tr-TR" b="1" dirty="0" smtClean="0">
                <a:latin typeface="Arial" panose="020B0604020202020204" pitchFamily="34" charset="0"/>
                <a:cs typeface="Arial" panose="020B0604020202020204" pitchFamily="34" charset="0"/>
              </a:rPr>
              <a:t> Dağıtım, en uygun şartlarda üretimden tüketim yerine doğru geçişi sağlar. Dağıtım şu faaliyetleri içerir;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-Otel veya restaurant’ta direkt bir tüketimi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-Ferdi tüketime uyumlu üretici tarafından sağlanan küçük sayıdaki</a:t>
            </a:r>
            <a:endParaRPr lang="tr-TR" b="1" dirty="0" smtClean="0">
              <a:latin typeface="Arial" panose="020B0604020202020204" pitchFamily="34" charset="0"/>
              <a:cs typeface="Arial" panose="020B0604020202020204" pitchFamily="34" charset="0"/>
            </a:endParaRPr>
          </a:p>
          <a:p>
            <a:pPr marL="0" indent="0" algn="just">
              <a:buNone/>
            </a:pPr>
            <a:r>
              <a:rPr lang="tr-TR" b="1" dirty="0">
                <a:latin typeface="Arial" panose="020B0604020202020204" pitchFamily="34" charset="0"/>
                <a:cs typeface="Arial" panose="020B0604020202020204" pitchFamily="34" charset="0"/>
              </a:rPr>
              <a:t>ü</a:t>
            </a:r>
            <a:r>
              <a:rPr lang="tr-TR" b="1" dirty="0" smtClean="0">
                <a:latin typeface="Arial" panose="020B0604020202020204" pitchFamily="34" charset="0"/>
                <a:cs typeface="Arial" panose="020B0604020202020204" pitchFamily="34" charset="0"/>
              </a:rPr>
              <a:t>rünleri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-Tüketicilerin bulunduğu en ücra köşelere kadar hizmetlerin transferini </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-Tüketicilerde istek uyandıran özellikte yeni teknikler kullanılarak ürünlerin promosyonu</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-Tüketici-müşteri şikayetlerini-memnuniyetlerini toplamayı içermektedir.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2300" y="1612900"/>
            <a:ext cx="10972800" cy="5003800"/>
          </a:xfrm>
        </p:spPr>
        <p:txBody>
          <a:bodyPr/>
          <a:lstStyle/>
          <a:p>
            <a:pPr marL="0" indent="0" algn="just">
              <a:buNone/>
            </a:pPr>
            <a:r>
              <a:rPr lang="tr-TR" b="1" dirty="0" smtClean="0">
                <a:latin typeface="Arial" panose="020B0604020202020204" pitchFamily="34" charset="0"/>
                <a:cs typeface="Arial" panose="020B0604020202020204" pitchFamily="34" charset="0"/>
              </a:rPr>
              <a:t> Pazarlama karmasında aracılarla dağıtım, üç nedenden dolayı gerekir;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-Dağıtım, ürün, fiyat ve haberleşme ile aynı ölçüde temel bir elemandır.</a:t>
            </a: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Reklamsız bir satış olabilir ama dağıtımsız olmaz.</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-Dağıtım çok esnek boyutludur, statik denebilir.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-Dağıtım, zor kontrol altına alınabilen değişkendir. Dağıtıcı-aracı kendi faaliyetleri içinde tek yetkilidir.</a:t>
            </a:r>
            <a:endParaRPr lang="tr-TR"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12701"/>
            <a:ext cx="12192000" cy="68580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34182"/>
            <a:ext cx="12192000" cy="1184306"/>
          </a:xfrm>
        </p:spPr>
        <p:txBody>
          <a:bodyPr>
            <a:normAutofit/>
          </a:bodyPr>
          <a:lstStyle/>
          <a:p>
            <a:r>
              <a:rPr lang="tr-TR" sz="3500" b="1" dirty="0" smtClean="0">
                <a:solidFill>
                  <a:schemeClr val="tx1"/>
                </a:solidFill>
                <a:latin typeface="Arial" panose="020B0604020202020204" pitchFamily="34" charset="0"/>
                <a:cs typeface="Arial" panose="020B0604020202020204" pitchFamily="34" charset="0"/>
              </a:rPr>
              <a:t>C.TURİZM DAĞITIM KANALLARININ SINIFLANDIRILMASI</a:t>
            </a:r>
            <a:endParaRPr lang="tr-TR" sz="35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79401" y="1744980"/>
            <a:ext cx="11493500" cy="4389120"/>
          </a:xfrm>
        </p:spPr>
        <p:txBody>
          <a:bodyPr/>
          <a:lstStyle/>
          <a:p>
            <a:pPr marL="0" indent="0" algn="just">
              <a:buNone/>
            </a:pPr>
            <a:r>
              <a:rPr lang="tr-TR" b="1" dirty="0" smtClean="0"/>
              <a:t> </a:t>
            </a:r>
            <a:r>
              <a:rPr lang="tr-TR" b="1" dirty="0" smtClean="0">
                <a:latin typeface="Arial" panose="020B0604020202020204" pitchFamily="34" charset="0"/>
                <a:cs typeface="Arial" panose="020B0604020202020204" pitchFamily="34" charset="0"/>
              </a:rPr>
              <a:t>Turizm dağıtım kanalları sınıflandırılmasında, genel pazarlamada yapılan sınıflandırma özellikleri dikkate alınır. Sınıflandırma çeşitleri:</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1-İlişkinin türüne göre dağıtım kanalları</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a)Doğrudan dağıtım: Üreticinin hiçbir aracı kullanmadan turistik ürünü tüketiciye satışını yapmasıdır.</a:t>
            </a:r>
            <a:endParaRPr lang="tr-TR"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b)Dolaylı dağıtım: Turist ile üretici arasında ekonomik bağımsızlığı olan işletmelerin alıcı veya satıcı olarak yer aldığında dolaylı dağıtım meydana gelir.</a:t>
            </a:r>
            <a:endParaRPr lang="tr-TR" b="1" dirty="0" smtClean="0">
              <a:latin typeface="Arial" panose="020B0604020202020204" pitchFamily="34" charset="0"/>
              <a:cs typeface="Arial" panose="020B0604020202020204" pitchFamily="34" charset="0"/>
            </a:endParaRPr>
          </a:p>
          <a:p>
            <a:pPr marL="0" indent="0" algn="just">
              <a:buNone/>
            </a:pP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rot="16200000">
            <a:off x="2667001" y="-2667003"/>
            <a:ext cx="6858001" cy="121920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 y="203199"/>
            <a:ext cx="12192001" cy="1143000"/>
          </a:xfrm>
        </p:spPr>
        <p:txBody>
          <a:bodyPr>
            <a:normAutofit/>
          </a:bodyPr>
          <a:lstStyle/>
          <a:p>
            <a:r>
              <a:rPr lang="tr-TR" sz="4000" b="1" dirty="0" smtClean="0">
                <a:solidFill>
                  <a:schemeClr val="tx1"/>
                </a:solidFill>
                <a:latin typeface="Arial" panose="020B0604020202020204" pitchFamily="34" charset="0"/>
                <a:cs typeface="Arial" panose="020B0604020202020204" pitchFamily="34" charset="0"/>
              </a:rPr>
              <a:t>    OTELCİLİKTE BAŞLICA DAĞITIM KANALLARI</a:t>
            </a:r>
            <a:endParaRPr lang="tr-TR" sz="4000" b="1" dirty="0">
              <a:solidFill>
                <a:schemeClr val="tx1"/>
              </a:solidFill>
              <a:latin typeface="Arial" panose="020B0604020202020204" pitchFamily="34" charset="0"/>
              <a:cs typeface="Arial" panose="020B0604020202020204" pitchFamily="34" charset="0"/>
            </a:endParaRPr>
          </a:p>
        </p:txBody>
      </p:sp>
      <p:pic>
        <p:nvPicPr>
          <p:cNvPr id="4" name="İçerik Yer Tutucusu 3"/>
          <p:cNvPicPr>
            <a:picLocks noGrp="1" noChangeAspect="1"/>
          </p:cNvPicPr>
          <p:nvPr>
            <p:ph idx="4294967295"/>
          </p:nvPr>
        </p:nvPicPr>
        <p:blipFill>
          <a:blip r:embed="rId1" cstate="print">
            <a:extLst>
              <a:ext uri="{28A0092B-C50C-407E-A947-70E740481C1C}">
                <a14:useLocalDpi xmlns:a14="http://schemas.microsoft.com/office/drawing/2010/main" val="0"/>
              </a:ext>
            </a:extLst>
          </a:blip>
          <a:stretch>
            <a:fillRect/>
          </a:stretch>
        </p:blipFill>
        <p:spPr>
          <a:xfrm rot="16200000">
            <a:off x="0" y="-1993900"/>
            <a:ext cx="5511800" cy="121920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510382"/>
            <a:ext cx="12192000" cy="1184306"/>
          </a:xfrm>
        </p:spPr>
        <p:txBody>
          <a:bodyPr>
            <a:normAutofit/>
          </a:bodyPr>
          <a:lstStyle/>
          <a:p>
            <a:r>
              <a:rPr lang="tr-TR" sz="3800" b="1" dirty="0" smtClean="0">
                <a:solidFill>
                  <a:schemeClr val="tx1"/>
                </a:solidFill>
                <a:latin typeface="Arial" panose="020B0604020202020204" pitchFamily="34" charset="0"/>
                <a:cs typeface="Arial" panose="020B0604020202020204" pitchFamily="34" charset="0"/>
              </a:rPr>
              <a:t>2.Yönetim İlişkilerine Göre Turizm Dağıtım Kanalları</a:t>
            </a:r>
            <a:endParaRPr lang="tr-TR" sz="38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66700" y="1821180"/>
            <a:ext cx="11277600" cy="4389120"/>
          </a:xfrm>
        </p:spPr>
        <p:txBody>
          <a:bodyPr/>
          <a:lstStyle/>
          <a:p>
            <a:pPr marL="0" indent="0" algn="just">
              <a:buNone/>
            </a:pPr>
            <a:r>
              <a:rPr lang="tr-TR" b="1" dirty="0" smtClean="0">
                <a:latin typeface="Arial" panose="020B0604020202020204" pitchFamily="34" charset="0"/>
                <a:cs typeface="Arial" panose="020B0604020202020204" pitchFamily="34" charset="0"/>
              </a:rPr>
              <a:t> Turizm işletmeciliği ve yönetimde görülen hızlı gelişmeler dağıtım kanallarını yönetim ilişkileri açısından da sınıflandırma imkanı yapmıştır. Yönetim ilişkileri açısından turizm dağıtım kanalları iki çeşittir;</a:t>
            </a:r>
            <a:endParaRPr lang="tr-TR" b="1" dirty="0" smtClean="0">
              <a:latin typeface="Arial" panose="020B0604020202020204" pitchFamily="34" charset="0"/>
              <a:cs typeface="Arial" panose="020B0604020202020204" pitchFamily="34" charset="0"/>
            </a:endParaRPr>
          </a:p>
          <a:p>
            <a:pPr marL="0" indent="0" algn="just">
              <a:buNone/>
            </a:pPr>
            <a:r>
              <a:rPr lang="tr-TR" sz="3200" b="1" dirty="0" smtClean="0">
                <a:latin typeface="Arial" panose="020B0604020202020204" pitchFamily="34" charset="0"/>
                <a:cs typeface="Arial" panose="020B0604020202020204" pitchFamily="34" charset="0"/>
              </a:rPr>
              <a:t>a)Bağımsız dağıtım kanalları:</a:t>
            </a:r>
            <a:endParaRPr lang="tr-TR" sz="3200" b="1" dirty="0" smtClean="0">
              <a:latin typeface="Arial" panose="020B0604020202020204" pitchFamily="34" charset="0"/>
              <a:cs typeface="Arial" panose="020B0604020202020204" pitchFamily="34" charset="0"/>
            </a:endParaRPr>
          </a:p>
          <a:p>
            <a:pPr marL="0" indent="0" algn="just">
              <a:buNone/>
            </a:pPr>
            <a:r>
              <a:rPr lang="tr-TR" b="1" dirty="0" smtClean="0">
                <a:latin typeface="Arial" panose="020B0604020202020204" pitchFamily="34" charset="0"/>
                <a:cs typeface="Arial" panose="020B0604020202020204" pitchFamily="34" charset="0"/>
              </a:rPr>
              <a:t> Bağımsız dağıtım kanallarında sektörde faaliyet gösteren işletmeler arasında herhangi bir yönetim ilişkisi bulunmamaktadır. Üreticiler ile aracı kuruluşlar birbirlerinden ayrı bağımsız işletmeler olarak ticari faaliyet gösterir.</a:t>
            </a:r>
            <a:endParaRPr lang="tr-TR"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4136</Words>
  <Application>WPS Presentation</Application>
  <PresentationFormat>Geniş ekran</PresentationFormat>
  <Paragraphs>59</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Wingdings 2</vt:lpstr>
      <vt:lpstr>Constantia</vt:lpstr>
      <vt:lpstr>Microsoft YaHei</vt:lpstr>
      <vt:lpstr/>
      <vt:lpstr>Arial Unicode MS</vt:lpstr>
      <vt:lpstr>Calibri</vt:lpstr>
      <vt:lpstr>Algerian</vt:lpstr>
      <vt:lpstr>Akış</vt:lpstr>
      <vt:lpstr>     TURİZMDE DAĞITIM SİSTEMİ</vt:lpstr>
      <vt:lpstr>A. Dağıtım Nedir?</vt:lpstr>
      <vt:lpstr>B. Dağıtım Sistemi</vt:lpstr>
      <vt:lpstr>PowerPoint 演示文稿</vt:lpstr>
      <vt:lpstr>PowerPoint 演示文稿</vt:lpstr>
      <vt:lpstr>C.TURİZM DAĞITIM KANALLARININ SINIFLANDIRILMASI</vt:lpstr>
      <vt:lpstr>PowerPoint 演示文稿</vt:lpstr>
      <vt:lpstr>    OTELCİLİKTE BAŞLICA DAĞITIM KANALLARI</vt:lpstr>
      <vt:lpstr>2.Yönetim İlişkilerine Göre Turizm Dağıtım Kanalları</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VII.TURİZMDE DAĞITIM SİSTEMİ</dc:title>
  <dc:creator>Windows Kullanıcısı</dc:creator>
  <cp:lastModifiedBy>ali</cp:lastModifiedBy>
  <cp:revision>5</cp:revision>
  <dcterms:created xsi:type="dcterms:W3CDTF">2018-02-12T18:17:00Z</dcterms:created>
  <dcterms:modified xsi:type="dcterms:W3CDTF">2018-02-16T10:36:53Z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