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-144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20.02.2017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20.02.2017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20.02.2017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20.02.2017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20.02.2017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20.02.2017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20.02.2017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20.02.2017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20.02.2017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20.02.2017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20.02.2017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20.02.2017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20.02.2017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smtClean="0"/>
              <a:t>Computer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Chapter 2 Computer Evolution and Performance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 Brief History of Computers</a:t>
            </a:r>
          </a:p>
          <a:p>
            <a:r>
              <a:rPr lang="tr-TR" dirty="0" smtClean="0"/>
              <a:t>Designing for Performance</a:t>
            </a:r>
          </a:p>
          <a:p>
            <a:r>
              <a:rPr lang="tr-TR" dirty="0" smtClean="0"/>
              <a:t>Multicore, MICs, GPGPUs</a:t>
            </a:r>
          </a:p>
          <a:p>
            <a:r>
              <a:rPr lang="tr-TR" dirty="0" smtClean="0"/>
              <a:t>The Evolution of the Intel x86 Architecture</a:t>
            </a:r>
          </a:p>
          <a:p>
            <a:r>
              <a:rPr lang="tr-TR" dirty="0" smtClean="0"/>
              <a:t>Embedded Systems and the ARM</a:t>
            </a:r>
          </a:p>
          <a:p>
            <a:r>
              <a:rPr lang="tr-TR" dirty="0" smtClean="0"/>
              <a:t>Performance Assessment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74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 Brief History of Computers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The First Generation: Vacuum Tubes</a:t>
            </a:r>
          </a:p>
          <a:p>
            <a:r>
              <a:rPr lang="en-US" b="1" i="1" dirty="0"/>
              <a:t>ENIAC </a:t>
            </a:r>
            <a:r>
              <a:rPr lang="en-US" dirty="0"/>
              <a:t>The ENIAC (Electronic Numerical Integrator And Computer), </a:t>
            </a:r>
            <a:r>
              <a:rPr lang="en-US" dirty="0" smtClean="0"/>
              <a:t>designed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constructed at the University of Pennsylvania, was the world’s first </a:t>
            </a:r>
            <a:r>
              <a:rPr lang="en-US" dirty="0" smtClean="0"/>
              <a:t>general</a:t>
            </a:r>
            <a:r>
              <a:rPr lang="tr-TR" dirty="0" smtClean="0"/>
              <a:t> </a:t>
            </a:r>
            <a:r>
              <a:rPr lang="en-US" dirty="0" smtClean="0"/>
              <a:t>purpose</a:t>
            </a:r>
            <a:r>
              <a:rPr lang="tr-TR" dirty="0" smtClean="0"/>
              <a:t> </a:t>
            </a:r>
            <a:r>
              <a:rPr lang="en-US" dirty="0" smtClean="0"/>
              <a:t>electronic </a:t>
            </a:r>
            <a:r>
              <a:rPr lang="en-US" dirty="0"/>
              <a:t>digital computer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The </a:t>
            </a:r>
            <a:r>
              <a:rPr lang="en-US" dirty="0" smtClean="0"/>
              <a:t>resulting</a:t>
            </a:r>
            <a:r>
              <a:rPr lang="tr-TR" dirty="0" smtClean="0"/>
              <a:t> </a:t>
            </a:r>
            <a:r>
              <a:rPr lang="en-US" dirty="0"/>
              <a:t>machine was enormous, weighing 30 tons, occupying 1500 square feet of floor </a:t>
            </a:r>
            <a:r>
              <a:rPr lang="en-US" dirty="0" smtClean="0"/>
              <a:t>space,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containing more than 18,000 vacuum tubes. When operating, it </a:t>
            </a:r>
            <a:r>
              <a:rPr lang="en-US" dirty="0" smtClean="0"/>
              <a:t>consumed</a:t>
            </a:r>
            <a:r>
              <a:rPr lang="tr-TR" dirty="0" smtClean="0"/>
              <a:t> </a:t>
            </a:r>
            <a:r>
              <a:rPr lang="en-US" dirty="0" smtClean="0"/>
              <a:t>140 </a:t>
            </a:r>
            <a:r>
              <a:rPr lang="en-US" dirty="0"/>
              <a:t>kilowatts of power. It was also substantially faster than any </a:t>
            </a:r>
            <a:r>
              <a:rPr lang="en-US" dirty="0" smtClean="0"/>
              <a:t>electromechanical</a:t>
            </a:r>
            <a:r>
              <a:rPr lang="tr-TR" dirty="0" smtClean="0"/>
              <a:t> </a:t>
            </a:r>
            <a:r>
              <a:rPr lang="en-US" dirty="0" smtClean="0"/>
              <a:t>computer</a:t>
            </a:r>
            <a:r>
              <a:rPr lang="en-US" dirty="0"/>
              <a:t>, capable of 5000 additions per second.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02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6896101" cy="503237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ENIAC was a decimal rather than a binary machine. That is, </a:t>
            </a:r>
            <a:r>
              <a:rPr lang="en-US" dirty="0" smtClean="0"/>
              <a:t>numbers</a:t>
            </a:r>
            <a:r>
              <a:rPr lang="tr-TR" dirty="0" smtClean="0"/>
              <a:t> </a:t>
            </a:r>
            <a:r>
              <a:rPr lang="en-US" dirty="0" smtClean="0"/>
              <a:t>were </a:t>
            </a:r>
            <a:r>
              <a:rPr lang="en-US" dirty="0"/>
              <a:t>represented in decimal form, and arithmetic was performed in the </a:t>
            </a:r>
            <a:r>
              <a:rPr lang="en-US" dirty="0" smtClean="0"/>
              <a:t>decimal</a:t>
            </a:r>
            <a:r>
              <a:rPr lang="tr-TR" dirty="0" smtClean="0"/>
              <a:t> </a:t>
            </a:r>
            <a:r>
              <a:rPr lang="en-US" dirty="0" smtClean="0"/>
              <a:t>system</a:t>
            </a:r>
            <a:r>
              <a:rPr lang="en-US" dirty="0"/>
              <a:t>. Its memory consisted of 20 </a:t>
            </a:r>
            <a:r>
              <a:rPr lang="en-US" i="1" dirty="0"/>
              <a:t>accumulators</a:t>
            </a:r>
            <a:r>
              <a:rPr lang="en-US" dirty="0"/>
              <a:t>, each capable of holding a </a:t>
            </a:r>
            <a:r>
              <a:rPr lang="en-US" dirty="0" smtClean="0"/>
              <a:t>10-digit</a:t>
            </a:r>
            <a:r>
              <a:rPr lang="tr-TR" dirty="0" smtClean="0"/>
              <a:t> </a:t>
            </a:r>
            <a:r>
              <a:rPr lang="en-US" dirty="0" smtClean="0"/>
              <a:t>decimal </a:t>
            </a:r>
            <a:r>
              <a:rPr lang="en-US" dirty="0"/>
              <a:t>number. A ring of 10 vacuum tubes represented each digit. </a:t>
            </a:r>
            <a:endParaRPr lang="tr-TR" dirty="0" smtClean="0"/>
          </a:p>
          <a:p>
            <a:r>
              <a:rPr lang="en-US" dirty="0" smtClean="0"/>
              <a:t>At </a:t>
            </a:r>
            <a:r>
              <a:rPr lang="en-US" dirty="0"/>
              <a:t>any </a:t>
            </a:r>
            <a:r>
              <a:rPr lang="en-US" dirty="0" smtClean="0"/>
              <a:t>time,</a:t>
            </a:r>
            <a:r>
              <a:rPr lang="tr-TR" dirty="0" smtClean="0"/>
              <a:t> </a:t>
            </a:r>
            <a:r>
              <a:rPr lang="en-US" dirty="0" smtClean="0"/>
              <a:t>only </a:t>
            </a:r>
            <a:r>
              <a:rPr lang="en-US" dirty="0"/>
              <a:t>one vacuum tube was in the ON state, representing one of the 10 digits.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major </a:t>
            </a:r>
            <a:r>
              <a:rPr lang="en-US" dirty="0"/>
              <a:t>drawback of the ENIAC was that it had to be programmed manually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setting </a:t>
            </a:r>
            <a:r>
              <a:rPr lang="en-US" dirty="0"/>
              <a:t>switches and plugging and unplugging cables.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  <p:pic>
        <p:nvPicPr>
          <p:cNvPr id="1026" name="Picture 2" descr="eniac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1" y="2571750"/>
            <a:ext cx="426085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88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The Von Neuman Machine</a:t>
            </a:r>
          </a:p>
          <a:p>
            <a:r>
              <a:rPr lang="en-US" dirty="0"/>
              <a:t>The task of entering and altering programs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ENIAC was extremely tedious. </a:t>
            </a:r>
            <a:endParaRPr lang="tr-TR" dirty="0" smtClean="0"/>
          </a:p>
          <a:p>
            <a:r>
              <a:rPr lang="tr-TR" dirty="0"/>
              <a:t>Stored Program Concept</a:t>
            </a:r>
            <a:endParaRPr lang="en-US" dirty="0"/>
          </a:p>
          <a:p>
            <a:pPr lvl="1"/>
            <a:r>
              <a:rPr lang="tr-TR" dirty="0" smtClean="0"/>
              <a:t>S</a:t>
            </a:r>
            <a:r>
              <a:rPr lang="en-US" dirty="0" err="1" smtClean="0"/>
              <a:t>uppose</a:t>
            </a:r>
            <a:r>
              <a:rPr lang="en-US" dirty="0" smtClean="0"/>
              <a:t> </a:t>
            </a:r>
            <a:r>
              <a:rPr lang="en-US" dirty="0"/>
              <a:t>a program could be represented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form suitable for storing in memory alongside the data. Then, a computer </a:t>
            </a:r>
            <a:r>
              <a:rPr lang="en-US" dirty="0" smtClean="0"/>
              <a:t>could</a:t>
            </a:r>
            <a:r>
              <a:rPr lang="tr-TR" dirty="0" smtClean="0"/>
              <a:t> </a:t>
            </a:r>
            <a:r>
              <a:rPr lang="en-US" dirty="0" smtClean="0"/>
              <a:t>get </a:t>
            </a:r>
            <a:r>
              <a:rPr lang="en-US" dirty="0"/>
              <a:t>its instructions by reading them from memory, and a program could be set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altered </a:t>
            </a:r>
            <a:r>
              <a:rPr lang="en-US" dirty="0"/>
              <a:t>by setting the values of a portion of memory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1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4"/>
            <a:ext cx="6346030" cy="5032376"/>
          </a:xfrm>
        </p:spPr>
        <p:txBody>
          <a:bodyPr>
            <a:normAutofit fontScale="92500"/>
          </a:bodyPr>
          <a:lstStyle/>
          <a:p>
            <a:r>
              <a:rPr lang="en-US" dirty="0"/>
              <a:t>In 1946, von Neumann and his colleagues began the design of a new </a:t>
            </a:r>
            <a:r>
              <a:rPr lang="en-US" dirty="0" smtClean="0"/>
              <a:t>stored</a:t>
            </a:r>
            <a:r>
              <a:rPr lang="tr-TR" dirty="0" smtClean="0"/>
              <a:t> </a:t>
            </a:r>
            <a:r>
              <a:rPr lang="en-US" dirty="0" smtClean="0"/>
              <a:t>program</a:t>
            </a:r>
            <a:r>
              <a:rPr lang="tr-TR" dirty="0" smtClean="0"/>
              <a:t> </a:t>
            </a:r>
            <a:r>
              <a:rPr lang="en-US" dirty="0" smtClean="0"/>
              <a:t>computer</a:t>
            </a:r>
            <a:r>
              <a:rPr lang="en-US" dirty="0"/>
              <a:t>, referred to as the IAS computer, at the </a:t>
            </a:r>
            <a:r>
              <a:rPr lang="en-US" dirty="0" err="1" smtClean="0"/>
              <a:t>Princeto</a:t>
            </a:r>
            <a:r>
              <a:rPr lang="tr-TR" dirty="0" smtClean="0"/>
              <a:t>n</a:t>
            </a:r>
            <a:r>
              <a:rPr lang="en-US" dirty="0" smtClean="0"/>
              <a:t> </a:t>
            </a:r>
            <a:r>
              <a:rPr lang="en-US" dirty="0"/>
              <a:t>Institute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Advanced </a:t>
            </a:r>
            <a:r>
              <a:rPr lang="en-US" dirty="0"/>
              <a:t>Studies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It consists </a:t>
            </a:r>
            <a:r>
              <a:rPr lang="en-US" dirty="0" smtClean="0"/>
              <a:t>of</a:t>
            </a:r>
            <a:endParaRPr lang="tr-TR" dirty="0" smtClean="0"/>
          </a:p>
          <a:p>
            <a:pPr lvl="1"/>
            <a:r>
              <a:rPr lang="en-US" dirty="0" smtClean="0"/>
              <a:t> A </a:t>
            </a:r>
            <a:r>
              <a:rPr lang="en-US" b="1" dirty="0"/>
              <a:t>main memory</a:t>
            </a:r>
            <a:r>
              <a:rPr lang="en-US" dirty="0"/>
              <a:t>, which stores both data and </a:t>
            </a:r>
            <a:r>
              <a:rPr lang="en-US" dirty="0" smtClean="0"/>
              <a:t>instructions</a:t>
            </a:r>
            <a:endParaRPr lang="tr-TR" dirty="0" smtClean="0"/>
          </a:p>
          <a:p>
            <a:pPr lvl="1"/>
            <a:r>
              <a:rPr lang="en-US" dirty="0" smtClean="0"/>
              <a:t>An </a:t>
            </a:r>
            <a:r>
              <a:rPr lang="en-US" b="1" dirty="0"/>
              <a:t>arithmetic and logic unit (ALU) </a:t>
            </a:r>
            <a:r>
              <a:rPr lang="en-US" dirty="0"/>
              <a:t>capable of operating on binary </a:t>
            </a:r>
            <a:r>
              <a:rPr lang="en-US" dirty="0" smtClean="0"/>
              <a:t>data</a:t>
            </a:r>
            <a:endParaRPr lang="tr-TR" dirty="0" smtClean="0"/>
          </a:p>
          <a:p>
            <a:pPr lvl="1"/>
            <a:r>
              <a:rPr lang="en-US" dirty="0" smtClean="0"/>
              <a:t>A </a:t>
            </a:r>
            <a:r>
              <a:rPr lang="en-US" b="1" dirty="0"/>
              <a:t>control unit</a:t>
            </a:r>
            <a:r>
              <a:rPr lang="en-US" dirty="0"/>
              <a:t>, which interprets the instructions in memory and causes </a:t>
            </a:r>
            <a:r>
              <a:rPr lang="en-US" dirty="0" smtClean="0"/>
              <a:t>them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be </a:t>
            </a:r>
            <a:r>
              <a:rPr lang="en-US" dirty="0" smtClean="0"/>
              <a:t>executed</a:t>
            </a:r>
            <a:endParaRPr lang="tr-TR" dirty="0" smtClean="0"/>
          </a:p>
          <a:p>
            <a:pPr lvl="1"/>
            <a:r>
              <a:rPr lang="en-US" b="1" dirty="0" smtClean="0"/>
              <a:t>Input/output </a:t>
            </a:r>
            <a:r>
              <a:rPr lang="en-US" b="1" dirty="0"/>
              <a:t>(I/O) </a:t>
            </a:r>
            <a:r>
              <a:rPr lang="en-US" dirty="0"/>
              <a:t>equipment operated by the control unit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230" y="1681919"/>
            <a:ext cx="4958766" cy="479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7005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60358"/>
            <a:ext cx="10904621" cy="519764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With rare exceptions, all of today’s computers have this same general </a:t>
            </a:r>
            <a:r>
              <a:rPr lang="en-US" dirty="0" smtClean="0"/>
              <a:t>structure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function and are thus referred to as </a:t>
            </a:r>
            <a:r>
              <a:rPr lang="en-US" b="1" dirty="0"/>
              <a:t>von Neumann machines</a:t>
            </a:r>
            <a:r>
              <a:rPr lang="en-US" dirty="0"/>
              <a:t>. Thus, it is </a:t>
            </a:r>
            <a:r>
              <a:rPr lang="en-US" dirty="0" smtClean="0"/>
              <a:t>worthwhile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this point to describe briefly the operation of the IAS </a:t>
            </a:r>
            <a:r>
              <a:rPr lang="en-US" dirty="0" smtClean="0"/>
              <a:t>computer</a:t>
            </a:r>
            <a:r>
              <a:rPr lang="tr-TR" dirty="0" smtClean="0"/>
              <a:t>.</a:t>
            </a:r>
          </a:p>
          <a:p>
            <a:r>
              <a:rPr lang="en-US" dirty="0"/>
              <a:t>The memory of the IAS consists of 1000 storage locations, called </a:t>
            </a:r>
            <a:r>
              <a:rPr lang="en-US" b="1" dirty="0"/>
              <a:t>words</a:t>
            </a:r>
            <a:r>
              <a:rPr lang="en-US" dirty="0"/>
              <a:t>,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40 </a:t>
            </a:r>
            <a:r>
              <a:rPr lang="en-US" dirty="0"/>
              <a:t>binary digits (bits) each</a:t>
            </a:r>
            <a:r>
              <a:rPr lang="en-US" dirty="0" smtClean="0"/>
              <a:t>. </a:t>
            </a:r>
            <a:r>
              <a:rPr lang="en-US" dirty="0"/>
              <a:t>Both data and instructions are stored there. </a:t>
            </a:r>
            <a:r>
              <a:rPr lang="en-US" dirty="0" smtClean="0"/>
              <a:t>Numbers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represented in binary form, and each instruction is a binary code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tr-TR" dirty="0" smtClean="0"/>
              <a:t>Note that there is no universal definition for </a:t>
            </a:r>
            <a:r>
              <a:rPr lang="tr-TR" i="1" dirty="0" smtClean="0"/>
              <a:t>word</a:t>
            </a:r>
            <a:r>
              <a:rPr lang="tr-TR" dirty="0" smtClean="0"/>
              <a:t> since it depends on the  instruction length for a given computer.</a:t>
            </a:r>
          </a:p>
          <a:p>
            <a:r>
              <a:rPr lang="en-US" dirty="0"/>
              <a:t>Each number is represented by a sign bit and a </a:t>
            </a:r>
            <a:r>
              <a:rPr lang="en-US" dirty="0" smtClean="0"/>
              <a:t>39-bit</a:t>
            </a:r>
            <a:r>
              <a:rPr lang="tr-TR" dirty="0" smtClean="0"/>
              <a:t> </a:t>
            </a:r>
            <a:r>
              <a:rPr lang="en-US" dirty="0" smtClean="0"/>
              <a:t>value</a:t>
            </a:r>
            <a:r>
              <a:rPr lang="en-US" dirty="0"/>
              <a:t>. A word may also contain two 20-bit instructions, with each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consisting </a:t>
            </a:r>
            <a:r>
              <a:rPr lang="en-US" dirty="0"/>
              <a:t>of an 8-bit operation code </a:t>
            </a:r>
            <a:r>
              <a:rPr lang="en-US" b="1" dirty="0"/>
              <a:t>(opcode) </a:t>
            </a:r>
            <a:r>
              <a:rPr lang="en-US" dirty="0"/>
              <a:t>specifying the operation to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performed </a:t>
            </a:r>
            <a:r>
              <a:rPr lang="en-US" dirty="0"/>
              <a:t>and a 12-bit address designating one of the words in memory </a:t>
            </a:r>
            <a:r>
              <a:rPr lang="tr-TR" dirty="0" smtClean="0"/>
              <a:t> </a:t>
            </a:r>
            <a:r>
              <a:rPr lang="en-US" dirty="0" smtClean="0"/>
              <a:t>numbered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0 to 999</a:t>
            </a:r>
            <a:r>
              <a:rPr lang="en-US" dirty="0" smtClean="0"/>
              <a:t>).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66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IAS Memory Formats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475" y="2213811"/>
            <a:ext cx="9578436" cy="462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106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control unit operates the IAS by fetching instructions from memory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executing </a:t>
            </a:r>
            <a:r>
              <a:rPr lang="en-US" dirty="0"/>
              <a:t>them one at a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3933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614</Words>
  <Application>Microsoft Office PowerPoint</Application>
  <PresentationFormat>Custom</PresentationFormat>
  <Paragraphs>47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COM/BLM 376  Computer Architecture  Chapter 2 Computer Evolution and Performance</vt:lpstr>
      <vt:lpstr>Outline</vt:lpstr>
      <vt:lpstr>A Brief History of Computers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48</cp:revision>
  <dcterms:created xsi:type="dcterms:W3CDTF">2017-02-20T05:55:41Z</dcterms:created>
  <dcterms:modified xsi:type="dcterms:W3CDTF">2017-02-20T19:01:16Z</dcterms:modified>
</cp:coreProperties>
</file>