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2EA8174-27E4-4971-B838-75C800376643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FE04E62-1015-4126-8695-A5B9C805309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Frazer</a:t>
            </a:r>
            <a:r>
              <a:rPr lang="tr-TR" dirty="0" smtClean="0"/>
              <a:t>: Altın Dal ve Etnografya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724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bilgi derlemesinden- Farklı kültürler arası karşılaştırmalara – Toplumsal genellemeler yapmak </a:t>
            </a:r>
          </a:p>
          <a:p>
            <a:r>
              <a:rPr lang="tr-TR" dirty="0" smtClean="0"/>
              <a:t>Sosyolojik bakış </a:t>
            </a:r>
          </a:p>
          <a:p>
            <a:endParaRPr lang="tr-TR" dirty="0" smtClean="0"/>
          </a:p>
          <a:p>
            <a:r>
              <a:rPr lang="tr-TR" dirty="0" smtClean="0"/>
              <a:t>Bilimde Uzmanlaşma Alanları </a:t>
            </a:r>
          </a:p>
          <a:p>
            <a:r>
              <a:rPr lang="tr-TR" dirty="0" smtClean="0"/>
              <a:t>Belli bir sorun üzerinde olsa bile, geniş bakış açısı sürdürür…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Perspektif genişliği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87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Totemizm: 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Klan totemleri       </a:t>
            </a:r>
            <a:r>
              <a:rPr lang="tr-TR" dirty="0" smtClean="0"/>
              <a:t>Bireysel totemler    Cinsel totemler </a:t>
            </a:r>
          </a:p>
          <a:p>
            <a:endParaRPr lang="tr-TR" dirty="0" smtClean="0"/>
          </a:p>
          <a:p>
            <a:r>
              <a:rPr lang="tr-TR" dirty="0" smtClean="0"/>
              <a:t>Hem toplumsal hem dinsel bir sistem olarak klan totemleri </a:t>
            </a:r>
          </a:p>
          <a:p>
            <a:r>
              <a:rPr lang="tr-TR" dirty="0" smtClean="0"/>
              <a:t>Dış </a:t>
            </a:r>
            <a:r>
              <a:rPr lang="tr-TR" dirty="0" err="1" smtClean="0"/>
              <a:t>evlilikçi</a:t>
            </a:r>
            <a:r>
              <a:rPr lang="tr-TR" dirty="0" smtClean="0"/>
              <a:t> klan – toplumsal biçimi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Sir</a:t>
            </a:r>
            <a:r>
              <a:rPr lang="tr-TR" dirty="0" smtClean="0"/>
              <a:t> James </a:t>
            </a:r>
            <a:r>
              <a:rPr lang="tr-TR" dirty="0" err="1" smtClean="0"/>
              <a:t>Frazer</a:t>
            </a:r>
            <a:r>
              <a:rPr lang="tr-TR" dirty="0" smtClean="0"/>
              <a:t> (1854-1941)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067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Etnografik</a:t>
            </a:r>
            <a:r>
              <a:rPr lang="tr-TR" dirty="0" smtClean="0"/>
              <a:t> alan verilerini  </a:t>
            </a:r>
            <a:r>
              <a:rPr lang="tr-TR" dirty="0" smtClean="0">
                <a:solidFill>
                  <a:srgbClr val="FF0000"/>
                </a:solidFill>
              </a:rPr>
              <a:t>“Totemizm”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FF0000"/>
                </a:solidFill>
              </a:rPr>
              <a:t>“Altın Dal” </a:t>
            </a:r>
            <a:r>
              <a:rPr lang="tr-TR" i="1" dirty="0" smtClean="0"/>
              <a:t>(</a:t>
            </a:r>
            <a:r>
              <a:rPr lang="tr-TR" i="1" dirty="0" err="1" smtClean="0"/>
              <a:t>The</a:t>
            </a:r>
            <a:r>
              <a:rPr lang="tr-TR" i="1" dirty="0" smtClean="0"/>
              <a:t> Golden </a:t>
            </a:r>
            <a:r>
              <a:rPr lang="tr-TR" i="1" dirty="0" err="1" smtClean="0"/>
              <a:t>Bough</a:t>
            </a:r>
            <a:r>
              <a:rPr lang="tr-TR" i="1" dirty="0" smtClean="0"/>
              <a:t> ) </a:t>
            </a:r>
            <a:r>
              <a:rPr lang="tr-TR" dirty="0" smtClean="0"/>
              <a:t>eserlerinde karşılaştırır. </a:t>
            </a:r>
          </a:p>
          <a:p>
            <a:endParaRPr lang="tr-TR" dirty="0" smtClean="0"/>
          </a:p>
          <a:p>
            <a:r>
              <a:rPr lang="tr-TR" dirty="0" smtClean="0"/>
              <a:t>Altın Dal – 12 ciltlik ansiklopedik bir eser </a:t>
            </a:r>
          </a:p>
          <a:p>
            <a:endParaRPr lang="tr-TR" dirty="0" smtClean="0"/>
          </a:p>
          <a:p>
            <a:r>
              <a:rPr lang="tr-TR" dirty="0" smtClean="0"/>
              <a:t>Roma tanrıçası Diana-Rahip-krallar </a:t>
            </a:r>
          </a:p>
          <a:p>
            <a:endParaRPr lang="tr-TR" dirty="0" smtClean="0"/>
          </a:p>
          <a:p>
            <a:r>
              <a:rPr lang="tr-TR" dirty="0" smtClean="0"/>
              <a:t>Efsane: Roma yakınlarındaki </a:t>
            </a:r>
            <a:r>
              <a:rPr lang="tr-TR" dirty="0" err="1" smtClean="0"/>
              <a:t>Nemi’deki</a:t>
            </a:r>
            <a:r>
              <a:rPr lang="tr-TR" dirty="0" smtClean="0"/>
              <a:t> kutsal koruda bulunan altın dalın kopartılması, önceki rahibi öldürenin görevidir.  Kitap boyunca farklı kültürlerde bu olayın izini sürer.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79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Rahip-kral: Doğanın bereketini temsil eder…</a:t>
            </a:r>
          </a:p>
          <a:p>
            <a:endParaRPr lang="tr-TR" dirty="0" smtClean="0"/>
          </a:p>
          <a:p>
            <a:r>
              <a:rPr lang="tr-TR" dirty="0" smtClean="0"/>
              <a:t>Etkinliğini yitirince; bereketin sürdürülmesi için kurban edilmesi gerektiği inancı vardır. </a:t>
            </a:r>
          </a:p>
          <a:p>
            <a:endParaRPr lang="tr-TR" dirty="0" smtClean="0"/>
          </a:p>
          <a:p>
            <a:r>
              <a:rPr lang="tr-TR" dirty="0" err="1" smtClean="0"/>
              <a:t>Frazer</a:t>
            </a:r>
            <a:r>
              <a:rPr lang="tr-TR" dirty="0" smtClean="0"/>
              <a:t>: Büyü, bilim ve din ilişkisi üzerinde yoğunlaşır. Bunları açıklarken evrimsel bir şema çizer. </a:t>
            </a:r>
          </a:p>
          <a:p>
            <a:r>
              <a:rPr lang="tr-TR" dirty="0" smtClean="0"/>
              <a:t>“Büyü ve bilimin temelindeki kavrayış aynıdır” der….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5142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 err="1" smtClean="0"/>
              <a:t>Frazer’a</a:t>
            </a:r>
            <a:r>
              <a:rPr lang="tr-TR" sz="2800" dirty="0" smtClean="0"/>
              <a:t> göre büyü, fikirlerin birbiriyle ilişkilendirilmesinin hatalı bir tarzıdır…</a:t>
            </a:r>
          </a:p>
          <a:p>
            <a:endParaRPr lang="tr-TR" sz="2800" dirty="0" smtClean="0"/>
          </a:p>
          <a:p>
            <a:r>
              <a:rPr lang="tr-TR" sz="2800" dirty="0" smtClean="0"/>
              <a:t>Büyü </a:t>
            </a:r>
            <a:r>
              <a:rPr lang="tr-TR" sz="2800" dirty="0" smtClean="0">
                <a:solidFill>
                  <a:srgbClr val="FF0000"/>
                </a:solidFill>
              </a:rPr>
              <a:t>iki temel ilkeye </a:t>
            </a:r>
            <a:r>
              <a:rPr lang="tr-TR" sz="2800" dirty="0" smtClean="0"/>
              <a:t>dayanır: </a:t>
            </a:r>
          </a:p>
          <a:p>
            <a:r>
              <a:rPr lang="tr-TR" sz="2800" dirty="0" smtClean="0"/>
              <a:t>1. Benzer benzeri yaratır, sonuç nedene benzer…</a:t>
            </a:r>
            <a:r>
              <a:rPr lang="tr-TR" sz="2800" dirty="0" smtClean="0">
                <a:solidFill>
                  <a:srgbClr val="FF0000"/>
                </a:solidFill>
              </a:rPr>
              <a:t>(taklit) </a:t>
            </a:r>
          </a:p>
          <a:p>
            <a:r>
              <a:rPr lang="tr-TR" sz="2800" dirty="0" smtClean="0"/>
              <a:t>2. Bir zamanlar temas halinde olan şeyler ayrıldıktan sonra da birbirini etkilemeyi sürdürür</a:t>
            </a:r>
            <a:r>
              <a:rPr lang="tr-TR" sz="2800" dirty="0" smtClean="0">
                <a:solidFill>
                  <a:srgbClr val="FF0000"/>
                </a:solidFill>
              </a:rPr>
              <a:t>…(temas) 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5509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Frazer’ın</a:t>
            </a:r>
            <a:r>
              <a:rPr lang="tr-TR" dirty="0" smtClean="0"/>
              <a:t> bu kuramı </a:t>
            </a:r>
            <a:r>
              <a:rPr lang="tr-TR" dirty="0" err="1" smtClean="0"/>
              <a:t>Tylor’un</a:t>
            </a:r>
            <a:r>
              <a:rPr lang="tr-TR" dirty="0" smtClean="0"/>
              <a:t> düşüncelerine dayanır. </a:t>
            </a:r>
          </a:p>
          <a:p>
            <a:endParaRPr lang="tr-TR" dirty="0" smtClean="0"/>
          </a:p>
          <a:p>
            <a:r>
              <a:rPr lang="tr-TR" dirty="0" err="1" smtClean="0"/>
              <a:t>Tylor</a:t>
            </a:r>
            <a:r>
              <a:rPr lang="tr-TR" dirty="0" smtClean="0"/>
              <a:t>: Büyü, bilim ve din eşzamanlı olabilir…</a:t>
            </a:r>
          </a:p>
          <a:p>
            <a:endParaRPr lang="tr-TR" dirty="0" smtClean="0"/>
          </a:p>
          <a:p>
            <a:r>
              <a:rPr lang="tr-TR" dirty="0" err="1" smtClean="0"/>
              <a:t>Frazer</a:t>
            </a:r>
            <a:r>
              <a:rPr lang="tr-TR" dirty="0" smtClean="0"/>
              <a:t>, evrim şeması içinde açıklar.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058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err="1" smtClean="0"/>
              <a:t>Ethno</a:t>
            </a:r>
            <a:r>
              <a:rPr lang="tr-TR" i="1" dirty="0" smtClean="0"/>
              <a:t>-</a:t>
            </a:r>
            <a:r>
              <a:rPr lang="tr-TR" i="1" dirty="0" err="1" smtClean="0"/>
              <a:t>graphi</a:t>
            </a:r>
            <a:r>
              <a:rPr lang="tr-TR" i="1" dirty="0" smtClean="0"/>
              <a:t> </a:t>
            </a:r>
          </a:p>
          <a:p>
            <a:r>
              <a:rPr lang="tr-TR" dirty="0" smtClean="0"/>
              <a:t>Halk (halkın bilgisini) -yazmak/çizmek </a:t>
            </a:r>
          </a:p>
          <a:p>
            <a:endParaRPr lang="tr-TR" dirty="0" smtClean="0"/>
          </a:p>
          <a:p>
            <a:r>
              <a:rPr lang="tr-TR" dirty="0" smtClean="0"/>
              <a:t>Etnografya: Ayrıntılı tekil </a:t>
            </a:r>
            <a:r>
              <a:rPr lang="tr-TR" dirty="0" smtClean="0">
                <a:solidFill>
                  <a:srgbClr val="FF0000"/>
                </a:solidFill>
              </a:rPr>
              <a:t>kültür </a:t>
            </a:r>
            <a:r>
              <a:rPr lang="tr-TR" dirty="0" smtClean="0"/>
              <a:t>incelemesi. </a:t>
            </a:r>
          </a:p>
          <a:p>
            <a:endParaRPr lang="tr-TR" dirty="0" smtClean="0"/>
          </a:p>
          <a:p>
            <a:r>
              <a:rPr lang="tr-TR" dirty="0" smtClean="0"/>
              <a:t>Kültürel karşılaştırmalar: Etnoloji 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Etnograf:</a:t>
            </a:r>
            <a:r>
              <a:rPr lang="tr-TR" dirty="0" smtClean="0"/>
              <a:t> (Kendi kültürüne yabancı) </a:t>
            </a:r>
          </a:p>
          <a:p>
            <a:r>
              <a:rPr lang="tr-TR" dirty="0" smtClean="0"/>
              <a:t>Bir kültürde bir yıl ya da daha uzun yaşamak…</a:t>
            </a:r>
          </a:p>
          <a:p>
            <a:endParaRPr lang="tr-TR" dirty="0" smtClean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Etnografya…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7201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 halkı/kültürü betimlemek </a:t>
            </a:r>
          </a:p>
          <a:p>
            <a:endParaRPr lang="tr-TR" dirty="0" smtClean="0"/>
          </a:p>
          <a:p>
            <a:r>
              <a:rPr lang="tr-TR" dirty="0" smtClean="0"/>
              <a:t>Yöntem: </a:t>
            </a:r>
            <a:r>
              <a:rPr lang="tr-TR" dirty="0" err="1" smtClean="0"/>
              <a:t>Etnografi</a:t>
            </a:r>
            <a:r>
              <a:rPr lang="tr-TR" dirty="0" smtClean="0"/>
              <a:t>/Alan Araştırması </a:t>
            </a:r>
          </a:p>
          <a:p>
            <a:r>
              <a:rPr lang="tr-TR" dirty="0" smtClean="0"/>
              <a:t>Teknik: Gözlem/katılarak gözlem ve Mülakat </a:t>
            </a:r>
          </a:p>
          <a:p>
            <a:endParaRPr lang="tr-TR" dirty="0" smtClean="0"/>
          </a:p>
          <a:p>
            <a:r>
              <a:rPr lang="tr-TR" dirty="0" smtClean="0"/>
              <a:t>Toplumsal örgütlenme </a:t>
            </a:r>
          </a:p>
          <a:p>
            <a:r>
              <a:rPr lang="tr-TR" dirty="0" smtClean="0"/>
              <a:t>Ekonomi</a:t>
            </a:r>
          </a:p>
          <a:p>
            <a:r>
              <a:rPr lang="tr-TR" dirty="0" smtClean="0"/>
              <a:t>Siyaset</a:t>
            </a:r>
          </a:p>
          <a:p>
            <a:r>
              <a:rPr lang="tr-TR" dirty="0" smtClean="0"/>
              <a:t>Teknoloji vb…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210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Etnograf: Kültürü inceler…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Betimleme – Yorumlama – Açıklama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Etnoloji:</a:t>
            </a:r>
            <a:r>
              <a:rPr lang="tr-TR" dirty="0" smtClean="0"/>
              <a:t> Toplumsal davranışı yöneten genel örüntü ve kuralların ortaya çıkartılmasıdır…Bunu yaparken </a:t>
            </a:r>
            <a:r>
              <a:rPr lang="tr-TR" i="1" dirty="0" err="1" smtClean="0">
                <a:solidFill>
                  <a:srgbClr val="FF0000"/>
                </a:solidFill>
              </a:rPr>
              <a:t>etnografik</a:t>
            </a:r>
            <a:r>
              <a:rPr lang="tr-TR" i="1" dirty="0" smtClean="0">
                <a:solidFill>
                  <a:srgbClr val="FF0000"/>
                </a:solidFill>
              </a:rPr>
              <a:t> verileri </a:t>
            </a:r>
            <a:r>
              <a:rPr lang="tr-TR" dirty="0" smtClean="0"/>
              <a:t>kullanır…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0820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</TotalTime>
  <Words>323</Words>
  <Application>Microsoft Office PowerPoint</Application>
  <PresentationFormat>Ekran Gösterisi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Cilt</vt:lpstr>
      <vt:lpstr>Frazer: Altın Dal ve Etnografya</vt:lpstr>
      <vt:lpstr>Sir James Frazer (1854-1941)  </vt:lpstr>
      <vt:lpstr>PowerPoint Sunusu</vt:lpstr>
      <vt:lpstr>PowerPoint Sunusu</vt:lpstr>
      <vt:lpstr>PowerPoint Sunusu</vt:lpstr>
      <vt:lpstr>PowerPoint Sunusu</vt:lpstr>
      <vt:lpstr>  Etnografya…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Frazer: Altın Dal ve Etnografya</dc:title>
  <dc:creator>Hp-Pc</dc:creator>
  <cp:lastModifiedBy>Hp-Pc</cp:lastModifiedBy>
  <cp:revision>1</cp:revision>
  <dcterms:created xsi:type="dcterms:W3CDTF">2020-09-24T19:21:34Z</dcterms:created>
  <dcterms:modified xsi:type="dcterms:W3CDTF">2020-09-24T19:24:38Z</dcterms:modified>
</cp:coreProperties>
</file>