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4"/>
    <p:restoredTop sz="94599"/>
  </p:normalViewPr>
  <p:slideViewPr>
    <p:cSldViewPr snapToGrid="0" snapToObjects="1">
      <p:cViewPr varScale="1">
        <p:scale>
          <a:sx n="112" d="100"/>
          <a:sy n="112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Yazılı</a:t>
            </a:r>
            <a:r>
              <a:rPr lang="en-US" dirty="0" smtClean="0"/>
              <a:t> </a:t>
            </a:r>
            <a:r>
              <a:rPr lang="en-US" dirty="0" err="1" smtClean="0"/>
              <a:t>Anlatım</a:t>
            </a:r>
            <a:r>
              <a:rPr lang="en-US" dirty="0" smtClean="0"/>
              <a:t>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第二十八课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14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咱们看看！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mlUhWQyXREw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64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err="1">
                <a:solidFill>
                  <a:schemeClr val="accent3">
                    <a:lumMod val="75000"/>
                  </a:schemeClr>
                </a:solidFill>
              </a:rPr>
              <a:t>不过</a:t>
            </a:r>
            <a:r>
              <a:rPr lang="it-IT" sz="3600" b="1" dirty="0"/>
              <a:t> </a:t>
            </a:r>
            <a:r>
              <a:rPr lang="it-IT" cap="none" dirty="0" smtClean="0"/>
              <a:t>[</a:t>
            </a:r>
            <a:r>
              <a:rPr lang="it-IT" cap="none" dirty="0" err="1" smtClean="0"/>
              <a:t>bùguò</a:t>
            </a:r>
            <a:r>
              <a:rPr lang="it-IT" cap="none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2400" dirty="0" smtClean="0"/>
          </a:p>
          <a:p>
            <a:r>
              <a:rPr lang="zh-CN" altLang="en-US" sz="2400" dirty="0" smtClean="0"/>
              <a:t>我很喜欢吃饺子，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不过</a:t>
            </a:r>
            <a:r>
              <a:rPr lang="zh-CN" altLang="en-US" sz="2400" dirty="0" smtClean="0"/>
              <a:t>，今天我不想吃。</a:t>
            </a:r>
            <a:endParaRPr lang="en-US" altLang="zh-CN" sz="2400" dirty="0" smtClean="0"/>
          </a:p>
          <a:p>
            <a:r>
              <a:rPr lang="zh-CN" altLang="en-US" sz="2400" dirty="0" smtClean="0"/>
              <a:t>这件衣服很漂亮，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不过</a:t>
            </a:r>
            <a:r>
              <a:rPr lang="zh-CN" altLang="en-US" sz="2400" dirty="0" smtClean="0"/>
              <a:t>有点儿贵。</a:t>
            </a:r>
            <a:endParaRPr lang="en-US" altLang="zh-CN" sz="2400" dirty="0" smtClean="0"/>
          </a:p>
          <a:p>
            <a:r>
              <a:rPr lang="zh-CN" altLang="en-US" sz="2400" dirty="0" smtClean="0"/>
              <a:t>我很想去上海，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不过</a:t>
            </a:r>
            <a:r>
              <a:rPr lang="zh-CN" altLang="en-US" sz="2400" dirty="0" smtClean="0"/>
              <a:t>不知道有没有时间。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89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en-US" sz="3600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chēngzàn</a:t>
            </a:r>
            <a:r>
              <a:rPr lang="en-US" cap="none" dirty="0" smtClean="0"/>
              <a:t>]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9507474" cy="3968496"/>
          </a:xfrm>
        </p:spPr>
        <p:txBody>
          <a:bodyPr>
            <a:no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zh-CN" altLang="en-US" sz="2400" dirty="0" smtClean="0"/>
              <a:t>他、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zh-CN" altLang="en-US" sz="2400" dirty="0" smtClean="0"/>
              <a:t>礼物、 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zh-CN" altLang="en-US" sz="2400" dirty="0" smtClean="0"/>
              <a:t>他的汉语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zh-CN" altLang="en-US" sz="2400" dirty="0" smtClean="0"/>
              <a:t>大家都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zh-CN" altLang="en-US" sz="2400" dirty="0" smtClean="0"/>
              <a:t>琳娜的新衣服很漂亮。</a:t>
            </a:r>
            <a:endParaRPr lang="en-US" altLang="zh-CN" sz="2400" dirty="0" smtClean="0"/>
          </a:p>
          <a:p>
            <a:r>
              <a:rPr lang="zh-CN" altLang="en-US" sz="2400" dirty="0" smtClean="0"/>
              <a:t>大卫的朋友都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称赞</a:t>
            </a:r>
            <a:r>
              <a:rPr lang="zh-CN" altLang="en-US" sz="2400" dirty="0" smtClean="0"/>
              <a:t>他汉语说得很流利。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en-US" altLang="zh-CN" sz="2400" dirty="0" err="1" smtClean="0"/>
              <a:t>Sadece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öğretmen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onu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övmüyor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aynı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zamanda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öğrenciler</a:t>
            </a:r>
            <a:r>
              <a:rPr lang="en-US" altLang="zh-CN" sz="2400" dirty="0" smtClean="0"/>
              <a:t> de </a:t>
            </a:r>
            <a:r>
              <a:rPr lang="en-US" altLang="zh-CN" sz="2400" dirty="0" err="1" smtClean="0"/>
              <a:t>onu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çok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seviyor</a:t>
            </a:r>
            <a:r>
              <a:rPr lang="en-US" altLang="zh-CN" sz="2400" dirty="0" smtClean="0"/>
              <a:t>.</a:t>
            </a:r>
            <a:r>
              <a:rPr lang="zh-CN" altLang="en-US" sz="2400" dirty="0" smtClean="0"/>
              <a:t> （不但</a:t>
            </a:r>
            <a:r>
              <a:rPr lang="en-US" altLang="zh-CN" sz="2400" dirty="0" smtClean="0"/>
              <a:t>……</a:t>
            </a:r>
            <a:r>
              <a:rPr lang="zh-CN" altLang="en-US" sz="2400" dirty="0" smtClean="0"/>
              <a:t>而且）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8201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en-US" sz="3600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biǎoshì</a:t>
            </a:r>
            <a:r>
              <a:rPr lang="en-US" cap="none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zh-CN" altLang="en-US" sz="2400" dirty="0" smtClean="0"/>
              <a:t>喜欢</a:t>
            </a:r>
            <a:r>
              <a:rPr lang="zh-CN" altLang="en-US" sz="2400" dirty="0"/>
              <a:t>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zh-CN" altLang="en-US" sz="2400" dirty="0"/>
              <a:t>感兴趣、 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zh-CN" altLang="en-US" sz="2400" dirty="0" smtClean="0"/>
              <a:t>敬意</a:t>
            </a:r>
            <a:r>
              <a:rPr lang="en-US" sz="2400" dirty="0"/>
              <a:t>[</a:t>
            </a:r>
            <a:r>
              <a:rPr lang="en-US" sz="2400" dirty="0" err="1"/>
              <a:t>jìng</a:t>
            </a:r>
            <a:r>
              <a:rPr lang="en-US" sz="2400" dirty="0"/>
              <a:t> </a:t>
            </a:r>
            <a:r>
              <a:rPr lang="en-US" sz="2400" dirty="0" err="1"/>
              <a:t>yì</a:t>
            </a:r>
            <a:r>
              <a:rPr lang="en-US" sz="2400" dirty="0" smtClean="0"/>
              <a:t>]</a:t>
            </a:r>
          </a:p>
          <a:p>
            <a:endParaRPr lang="en-US" sz="2400" b="1" dirty="0"/>
          </a:p>
          <a:p>
            <a:r>
              <a:rPr lang="zh-CN" altLang="en-US" sz="2400" dirty="0" smtClean="0"/>
              <a:t>同学们都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zh-CN" altLang="en-US" sz="2400" dirty="0" smtClean="0"/>
              <a:t>对这本书很感兴趣。</a:t>
            </a:r>
            <a:endParaRPr lang="en-US" altLang="zh-CN" sz="2400" dirty="0" smtClean="0"/>
          </a:p>
          <a:p>
            <a:r>
              <a:rPr lang="zh-CN" altLang="en-US" sz="2400" dirty="0" smtClean="0"/>
              <a:t>琳娜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表示</a:t>
            </a:r>
            <a:r>
              <a:rPr lang="zh-CN" altLang="en-US" sz="2400" dirty="0" smtClean="0"/>
              <a:t>很喜欢朋友们送的礼物。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en-US" altLang="zh-CN" sz="2400" dirty="0" err="1" smtClean="0"/>
              <a:t>Babasının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mesleğini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hiç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sevmediğini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belirtti</a:t>
            </a:r>
            <a:r>
              <a:rPr lang="en-US" altLang="zh-CN" sz="2400" dirty="0" smtClean="0"/>
              <a:t>. (</a:t>
            </a:r>
            <a:r>
              <a:rPr lang="zh-CN" altLang="en-US" sz="2400" dirty="0" smtClean="0"/>
              <a:t>职业</a:t>
            </a:r>
            <a:r>
              <a:rPr lang="en-US" altLang="zh-CN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6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en-US" sz="3600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zūnzhòng</a:t>
            </a:r>
            <a:r>
              <a:rPr lang="en-US" cap="none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老师、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别人、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知识、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土耳其的文化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 smtClean="0"/>
              <a:t>我们应该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别人的习惯。</a:t>
            </a:r>
            <a:endParaRPr lang="en-US" altLang="zh-CN" sz="2400" dirty="0" smtClean="0"/>
          </a:p>
          <a:p>
            <a:r>
              <a:rPr lang="zh-CN" altLang="en-US" sz="2400" dirty="0" smtClean="0"/>
              <a:t>不管我们去哪里，都应该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尊重</a:t>
            </a:r>
            <a:r>
              <a:rPr lang="zh-CN" altLang="en-US" sz="2400" dirty="0" smtClean="0"/>
              <a:t>当地的风俗文化。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en-US" altLang="zh-CN" sz="2400" dirty="0" err="1" smtClean="0"/>
              <a:t>Bilgi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sayesinde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saygı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kazanırsın</a:t>
            </a:r>
            <a:r>
              <a:rPr lang="en-US" altLang="zh-CN" sz="2400" dirty="0" smtClean="0"/>
              <a:t>. </a:t>
            </a:r>
            <a:r>
              <a:rPr lang="en-US" altLang="zh-CN" sz="2400" dirty="0" smtClean="0"/>
              <a:t>(</a:t>
            </a:r>
            <a:r>
              <a:rPr lang="zh-CN" altLang="en-US" sz="2400" dirty="0" smtClean="0"/>
              <a:t>通过</a:t>
            </a:r>
            <a:r>
              <a:rPr lang="en-US" altLang="zh-CN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50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 err="1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pt-BR" sz="3600" b="1" dirty="0"/>
              <a:t> </a:t>
            </a:r>
            <a:r>
              <a:rPr lang="pt-BR" cap="none" dirty="0" smtClean="0"/>
              <a:t>[</a:t>
            </a:r>
            <a:r>
              <a:rPr lang="pt-BR" cap="none" dirty="0" err="1" smtClean="0"/>
              <a:t>dédào</a:t>
            </a:r>
            <a:r>
              <a:rPr lang="pt-BR" cap="none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8867394" cy="3101983"/>
          </a:xfrm>
        </p:spPr>
        <p:txBody>
          <a:bodyPr>
            <a:no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一份礼物、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帮组、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奖学金、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称赞、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尊重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zh-CN" altLang="en-US" sz="2400" dirty="0" smtClean="0"/>
              <a:t>刚到中国的时候，我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了很多朋友的帮助。</a:t>
            </a:r>
            <a:endParaRPr lang="en-US" altLang="zh-CN" sz="2400" dirty="0" smtClean="0"/>
          </a:p>
          <a:p>
            <a:r>
              <a:rPr lang="zh-CN" altLang="en-US" sz="2400" dirty="0" smtClean="0"/>
              <a:t>她虽然年龄小，不过水平很高，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得到</a:t>
            </a:r>
            <a:r>
              <a:rPr lang="zh-CN" altLang="en-US" sz="2400" dirty="0" smtClean="0"/>
              <a:t>了大家的尊重。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en-US" altLang="zh-CN" sz="2400" dirty="0" err="1" smtClean="0"/>
              <a:t>Eğer</a:t>
            </a:r>
            <a:r>
              <a:rPr lang="en-US" altLang="zh-CN" sz="2400" dirty="0" smtClean="0"/>
              <a:t> burs </a:t>
            </a:r>
            <a:r>
              <a:rPr lang="en-US" altLang="zh-CN" sz="2400" dirty="0" err="1" smtClean="0"/>
              <a:t>alabilirsem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yurtdışında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okumayı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düşünebilirim</a:t>
            </a:r>
            <a:r>
              <a:rPr lang="en-US" altLang="zh-CN" sz="2400" dirty="0" smtClean="0"/>
              <a:t>. (</a:t>
            </a:r>
            <a:r>
              <a:rPr lang="zh-CN" altLang="en-US" sz="2400" dirty="0" smtClean="0"/>
              <a:t>考虑</a:t>
            </a:r>
            <a:r>
              <a:rPr lang="en-US" altLang="zh-CN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136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en-US" sz="3600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dānxīn</a:t>
            </a:r>
            <a:r>
              <a:rPr lang="en-US" cap="none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9381744" cy="3101983"/>
          </a:xfrm>
        </p:spPr>
        <p:txBody>
          <a:bodyPr>
            <a:noAutofit/>
          </a:bodyPr>
          <a:lstStyle/>
          <a:p>
            <a:r>
              <a:rPr lang="zh-CN" altLang="en-US" sz="2400" dirty="0" smtClean="0"/>
              <a:t>非常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、不用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孩子的健康、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明天的考试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 smtClean="0"/>
              <a:t>明天的活动我们都准备好了，你不要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我很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担心</a:t>
            </a:r>
            <a:r>
              <a:rPr lang="zh-CN" altLang="en-US" sz="2400" dirty="0" smtClean="0"/>
              <a:t>她不喜欢我送她的礼物。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en-US" sz="2400" dirty="0" err="1" smtClean="0"/>
              <a:t>Çocuklar</a:t>
            </a:r>
            <a:r>
              <a:rPr lang="en-US" sz="2400" dirty="0" smtClean="0"/>
              <a:t> </a:t>
            </a:r>
            <a:r>
              <a:rPr lang="en-US" sz="2400" dirty="0" err="1" smtClean="0"/>
              <a:t>evden</a:t>
            </a:r>
            <a:r>
              <a:rPr lang="en-US" sz="2400" dirty="0" smtClean="0"/>
              <a:t> ilk </a:t>
            </a:r>
            <a:r>
              <a:rPr lang="en-US" sz="2400" dirty="0" err="1" smtClean="0"/>
              <a:t>ayrıldıklarında</a:t>
            </a:r>
            <a:r>
              <a:rPr lang="en-US" sz="2400" dirty="0" smtClean="0"/>
              <a:t>, </a:t>
            </a:r>
            <a:r>
              <a:rPr lang="en-US" sz="2400" dirty="0" err="1" smtClean="0"/>
              <a:t>anneler</a:t>
            </a:r>
            <a:r>
              <a:rPr lang="en-US" sz="2400" dirty="0" smtClean="0"/>
              <a:t> </a:t>
            </a:r>
            <a:r>
              <a:rPr lang="en-US" sz="2400" dirty="0" err="1" smtClean="0"/>
              <a:t>onlar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endiş</a:t>
            </a:r>
            <a:r>
              <a:rPr lang="en-US" altLang="zh-CN" sz="2400" dirty="0" err="1" smtClean="0"/>
              <a:t>e</a:t>
            </a:r>
            <a:r>
              <a:rPr lang="en-US" sz="2400" dirty="0" err="1" smtClean="0"/>
              <a:t>lenir</a:t>
            </a:r>
            <a:r>
              <a:rPr lang="en-US" sz="2400" dirty="0" smtClean="0"/>
              <a:t>. (</a:t>
            </a:r>
            <a:r>
              <a:rPr lang="zh-CN" altLang="en-US" sz="2400" dirty="0" smtClean="0"/>
              <a:t>初次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736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咱们看看！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</a:t>
            </a:r>
            <a:r>
              <a:rPr lang="en-US" dirty="0" err="1"/>
              <a:t>mlUhWQyXREw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8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78892"/>
            <a:ext cx="7729728" cy="1188720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</a:rPr>
              <a:t>有</a:t>
            </a:r>
            <a:r>
              <a:rPr lang="tr-TR" altLang="zh-CN" dirty="0" smtClean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</a:rPr>
              <a:t>没有 </a:t>
            </a:r>
            <a:r>
              <a:rPr lang="en-US" altLang="zh-CN" dirty="0" err="1" smtClean="0"/>
              <a:t>kullanarak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karşilaştirma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023110"/>
            <a:ext cx="7729728" cy="4572000"/>
          </a:xfrm>
        </p:spPr>
        <p:txBody>
          <a:bodyPr>
            <a:normAutofit/>
          </a:bodyPr>
          <a:lstStyle/>
          <a:p>
            <a:r>
              <a:rPr lang="en-US" altLang="zh-CN" sz="2000" b="1" dirty="0" err="1" smtClean="0">
                <a:solidFill>
                  <a:schemeClr val="accent3">
                    <a:lumMod val="75000"/>
                  </a:schemeClr>
                </a:solidFill>
              </a:rPr>
              <a:t>Özne</a:t>
            </a:r>
            <a:r>
              <a:rPr lang="zh-CN" altLang="en-US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+</a:t>
            </a:r>
            <a:r>
              <a:rPr lang="zh-CN" altLang="en-US" sz="2000" b="1" dirty="0" smtClean="0">
                <a:solidFill>
                  <a:schemeClr val="accent3">
                    <a:lumMod val="75000"/>
                  </a:schemeClr>
                </a:solidFill>
              </a:rPr>
              <a:t> 有</a:t>
            </a:r>
            <a:r>
              <a:rPr lang="tr-TR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sz="2000" b="1" dirty="0" smtClean="0">
                <a:solidFill>
                  <a:schemeClr val="accent3">
                    <a:lumMod val="75000"/>
                  </a:schemeClr>
                </a:solidFill>
              </a:rPr>
              <a:t>没有 </a:t>
            </a:r>
            <a:r>
              <a:rPr lang="en-US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en-US" altLang="zh-CN" sz="2000" b="1" dirty="0" err="1" smtClean="0">
                <a:solidFill>
                  <a:schemeClr val="accent3">
                    <a:lumMod val="75000"/>
                  </a:schemeClr>
                </a:solidFill>
              </a:rPr>
              <a:t>İsim</a:t>
            </a:r>
            <a:r>
              <a:rPr lang="en-US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b="1" dirty="0" err="1" smtClean="0">
                <a:solidFill>
                  <a:schemeClr val="accent3">
                    <a:lumMod val="75000"/>
                  </a:schemeClr>
                </a:solidFill>
              </a:rPr>
              <a:t>Öbeği</a:t>
            </a:r>
            <a:r>
              <a:rPr lang="en-US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 + </a:t>
            </a:r>
            <a:r>
              <a:rPr lang="zh-CN" altLang="en-US" sz="2000" b="1" dirty="0" smtClean="0">
                <a:solidFill>
                  <a:schemeClr val="accent3">
                    <a:lumMod val="75000"/>
                  </a:schemeClr>
                </a:solidFill>
              </a:rPr>
              <a:t>这么</a:t>
            </a:r>
            <a:r>
              <a:rPr lang="tr-TR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sz="2000" b="1" dirty="0" smtClean="0">
                <a:solidFill>
                  <a:schemeClr val="accent3">
                    <a:lumMod val="75000"/>
                  </a:schemeClr>
                </a:solidFill>
              </a:rPr>
              <a:t>那么</a:t>
            </a:r>
            <a:r>
              <a:rPr lang="en-US" altLang="zh-CN" sz="2000" b="1" dirty="0" smtClean="0">
                <a:solidFill>
                  <a:schemeClr val="accent3">
                    <a:lumMod val="75000"/>
                  </a:schemeClr>
                </a:solidFill>
              </a:rPr>
              <a:t> + </a:t>
            </a:r>
            <a:r>
              <a:rPr lang="en-US" altLang="zh-CN" sz="2000" b="1" dirty="0" err="1" smtClean="0">
                <a:solidFill>
                  <a:schemeClr val="accent3">
                    <a:lumMod val="75000"/>
                  </a:schemeClr>
                </a:solidFill>
              </a:rPr>
              <a:t>Sıfat</a:t>
            </a:r>
            <a:endParaRPr lang="en-US" altLang="zh-CN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20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sz="2000" dirty="0" smtClean="0">
                <a:solidFill>
                  <a:schemeClr val="tx1"/>
                </a:solidFill>
              </a:rPr>
              <a:t>这家咖啡馆的咖啡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有</a:t>
            </a:r>
            <a:r>
              <a:rPr lang="zh-CN" altLang="en-US" sz="2000" dirty="0" smtClean="0">
                <a:solidFill>
                  <a:schemeClr val="tx1"/>
                </a:solidFill>
              </a:rPr>
              <a:t>我们学校的好喝吗？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zh-CN" altLang="en-US" sz="2000" dirty="0">
                <a:solidFill>
                  <a:schemeClr val="tx1"/>
                </a:solidFill>
              </a:rPr>
              <a:t>这家咖啡馆的</a:t>
            </a:r>
            <a:r>
              <a:rPr lang="zh-CN" altLang="en-US" sz="2000" dirty="0" smtClean="0">
                <a:solidFill>
                  <a:schemeClr val="tx1"/>
                </a:solidFill>
              </a:rPr>
              <a:t>咖啡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000" dirty="0">
                <a:solidFill>
                  <a:schemeClr val="tx1"/>
                </a:solidFill>
              </a:rPr>
              <a:t>我们学校的</a:t>
            </a:r>
            <a:r>
              <a:rPr lang="zh-CN" altLang="en-US" sz="2000" dirty="0" smtClean="0">
                <a:solidFill>
                  <a:schemeClr val="tx1"/>
                </a:solidFill>
              </a:rPr>
              <a:t>好喝。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zh-CN" altLang="en-US" sz="2000" dirty="0" smtClean="0">
                <a:solidFill>
                  <a:schemeClr val="tx1"/>
                </a:solidFill>
              </a:rPr>
              <a:t>上海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有没有</a:t>
            </a:r>
            <a:r>
              <a:rPr lang="zh-CN" altLang="en-US" sz="2000" dirty="0" smtClean="0">
                <a:solidFill>
                  <a:schemeClr val="tx1"/>
                </a:solidFill>
              </a:rPr>
              <a:t>北京热闹？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zh-CN" altLang="en-US" sz="2000" dirty="0" smtClean="0">
                <a:solidFill>
                  <a:schemeClr val="tx1"/>
                </a:solidFill>
              </a:rPr>
              <a:t>我的汉语水平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000" dirty="0" smtClean="0">
                <a:solidFill>
                  <a:schemeClr val="tx1"/>
                </a:solidFill>
              </a:rPr>
              <a:t>我的朋友的那么高。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zh-CN" altLang="en-US" sz="2000" dirty="0" smtClean="0">
                <a:solidFill>
                  <a:schemeClr val="tx1"/>
                </a:solidFill>
              </a:rPr>
              <a:t>她已经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有</a:t>
            </a:r>
            <a:r>
              <a:rPr lang="zh-CN" altLang="en-US" sz="2000" dirty="0" smtClean="0">
                <a:solidFill>
                  <a:schemeClr val="tx1"/>
                </a:solidFill>
              </a:rPr>
              <a:t>她爸爸那么高了。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1120140"/>
            <a:ext cx="7729728" cy="5040630"/>
          </a:xfrm>
        </p:spPr>
        <p:txBody>
          <a:bodyPr>
            <a:normAutofit/>
          </a:bodyPr>
          <a:lstStyle/>
          <a:p>
            <a:r>
              <a:rPr lang="en-US" altLang="zh-CN" sz="2400" b="1" dirty="0" err="1">
                <a:solidFill>
                  <a:schemeClr val="accent3">
                    <a:lumMod val="75000"/>
                  </a:schemeClr>
                </a:solidFill>
              </a:rPr>
              <a:t>Özne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+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 有</a:t>
            </a:r>
            <a:r>
              <a:rPr lang="tr-TR" altLang="zh-CN" sz="2400" b="1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没有 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en-US" altLang="zh-CN" sz="2400" b="1" dirty="0" err="1">
                <a:solidFill>
                  <a:schemeClr val="accent3">
                    <a:lumMod val="75000"/>
                  </a:schemeClr>
                </a:solidFill>
              </a:rPr>
              <a:t>İsim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400" b="1" dirty="0" err="1">
                <a:solidFill>
                  <a:schemeClr val="accent3">
                    <a:lumMod val="75000"/>
                  </a:schemeClr>
                </a:solidFill>
              </a:rPr>
              <a:t>Öbeği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 + 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这么</a:t>
            </a:r>
            <a:r>
              <a:rPr lang="tr-TR" altLang="zh-CN" sz="2400" b="1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那么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 + </a:t>
            </a:r>
            <a:r>
              <a:rPr lang="en-US" altLang="zh-CN" sz="2400" b="1" dirty="0" err="1" smtClean="0">
                <a:solidFill>
                  <a:schemeClr val="accent3">
                    <a:lumMod val="75000"/>
                  </a:schemeClr>
                </a:solidFill>
              </a:rPr>
              <a:t>Fiil</a:t>
            </a:r>
            <a:endParaRPr lang="en-US" altLang="zh-CN" sz="2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altLang="zh-CN" sz="24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朋友那么喜欢游泳。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你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有没有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大卫跑得快？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大卫跑得快。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琳娜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我那么想去西安。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阿里那么了解中国文化。</a:t>
            </a:r>
            <a:endParaRPr lang="en-US" altLang="zh-CN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8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solidFill>
                  <a:schemeClr val="accent3">
                    <a:lumMod val="75000"/>
                  </a:schemeClr>
                </a:solidFill>
              </a:rPr>
              <a:t>礼轻情意</a:t>
            </a:r>
            <a:r>
              <a:rPr lang="zh-CN" altLang="en-US" sz="3600" dirty="0" smtClean="0">
                <a:solidFill>
                  <a:schemeClr val="accent3">
                    <a:lumMod val="75000"/>
                  </a:schemeClr>
                </a:solidFill>
              </a:rPr>
              <a:t>重 </a:t>
            </a:r>
            <a:r>
              <a:rPr lang="en-US" sz="2000" cap="none" dirty="0" smtClean="0"/>
              <a:t>[</a:t>
            </a:r>
            <a:r>
              <a:rPr lang="en-US" sz="2000" cap="none" dirty="0" err="1" smtClean="0"/>
              <a:t>lǐ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qīng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qíng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yì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zhòng</a:t>
            </a:r>
            <a:r>
              <a:rPr lang="en-US" sz="2000" cap="none" dirty="0" smtClean="0"/>
              <a:t>]</a:t>
            </a:r>
            <a:endParaRPr lang="en-US" sz="20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送朋友礼物不一定要买贵的，</a:t>
            </a:r>
            <a:r>
              <a:rPr lang="zh-CN" altLang="en-US" sz="2800" dirty="0" smtClean="0">
                <a:solidFill>
                  <a:schemeClr val="accent3">
                    <a:lumMod val="75000"/>
                  </a:schemeClr>
                </a:solidFill>
              </a:rPr>
              <a:t>礼轻情意重</a:t>
            </a:r>
            <a:r>
              <a:rPr lang="zh-CN" altLang="en-US" sz="2800" dirty="0" smtClean="0"/>
              <a:t>，对朋友来说，你的情意是最重要的。</a:t>
            </a:r>
            <a:endParaRPr lang="en-US" altLang="zh-CN" sz="2800" dirty="0" smtClean="0"/>
          </a:p>
          <a:p>
            <a:endParaRPr lang="en-US" sz="2800" dirty="0"/>
          </a:p>
          <a:p>
            <a:r>
              <a:rPr lang="zh-CN" altLang="en-US" sz="2800" dirty="0"/>
              <a:t>虽然中国有句话“</a:t>
            </a:r>
            <a:r>
              <a:rPr lang="zh-CN" altLang="en-US" sz="2800" dirty="0">
                <a:solidFill>
                  <a:schemeClr val="accent3">
                    <a:lumMod val="75000"/>
                  </a:schemeClr>
                </a:solidFill>
              </a:rPr>
              <a:t>礼轻情意重</a:t>
            </a:r>
            <a:r>
              <a:rPr lang="zh-CN" altLang="en-US" sz="2800" dirty="0"/>
              <a:t>”，但实际上，人们也非常注重礼物的数量和其本身的</a:t>
            </a:r>
            <a:r>
              <a:rPr lang="zh-CN" altLang="en-US" sz="2800" dirty="0" smtClean="0"/>
              <a:t>价格。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603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58902"/>
            <a:ext cx="7729728" cy="1188720"/>
          </a:xfrm>
        </p:spPr>
        <p:txBody>
          <a:bodyPr/>
          <a:lstStyle/>
          <a:p>
            <a:r>
              <a:rPr lang="zh-CN" altLang="en-US" dirty="0"/>
              <a:t> </a:t>
            </a:r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</a:rPr>
              <a:t>反问句 </a:t>
            </a:r>
            <a:r>
              <a:rPr lang="en-US" altLang="zh-CN" dirty="0" err="1" smtClean="0"/>
              <a:t>retorİk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000250"/>
            <a:ext cx="7729728" cy="4857750"/>
          </a:xfrm>
        </p:spPr>
        <p:txBody>
          <a:bodyPr/>
          <a:lstStyle/>
          <a:p>
            <a:r>
              <a:rPr lang="zh-CN" altLang="en-US" b="1" dirty="0" smtClean="0">
                <a:solidFill>
                  <a:schemeClr val="accent3">
                    <a:lumMod val="75000"/>
                  </a:schemeClr>
                </a:solidFill>
              </a:rPr>
              <a:t>不是。。。吗？</a:t>
            </a:r>
            <a:endParaRPr lang="en-US" altLang="zh-CN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dirty="0" smtClean="0"/>
              <a:t>他不是你的朋友吗？（他是你的朋友。）</a:t>
            </a:r>
            <a:endParaRPr lang="en-US" altLang="zh-CN" dirty="0" smtClean="0"/>
          </a:p>
          <a:p>
            <a:r>
              <a:rPr lang="zh-CN" altLang="en-US" dirty="0" smtClean="0"/>
              <a:t>今天不是周六吗？（今天是周六。）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b="1" dirty="0" smtClean="0">
                <a:solidFill>
                  <a:schemeClr val="accent3">
                    <a:lumMod val="75000"/>
                  </a:schemeClr>
                </a:solidFill>
              </a:rPr>
              <a:t>哪儿。。。</a:t>
            </a:r>
            <a:endParaRPr lang="en-US" altLang="zh-CN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dirty="0" smtClean="0"/>
              <a:t>我哪儿知道她的电话号码？（我不知道。）</a:t>
            </a:r>
            <a:endParaRPr lang="en-US" altLang="zh-CN" dirty="0" smtClean="0"/>
          </a:p>
          <a:p>
            <a:r>
              <a:rPr lang="zh-CN" altLang="en-US" dirty="0" smtClean="0"/>
              <a:t>我的汉语哪儿有你说得那么好？（没有你说得那么好。）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b="1" dirty="0" smtClean="0">
                <a:solidFill>
                  <a:schemeClr val="accent3">
                    <a:lumMod val="75000"/>
                  </a:schemeClr>
                </a:solidFill>
              </a:rPr>
              <a:t>怎么。。。</a:t>
            </a:r>
            <a:endParaRPr lang="en-US" altLang="zh-CN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dirty="0" smtClean="0"/>
              <a:t>我怎么不了解他呢？（我当然了解他。）</a:t>
            </a:r>
            <a:endParaRPr lang="en-US" altLang="zh-CN" dirty="0" smtClean="0"/>
          </a:p>
          <a:p>
            <a:r>
              <a:rPr lang="zh-CN" altLang="en-US" dirty="0" smtClean="0"/>
              <a:t>你的生日我怎么能不去呢？（我一定去。）</a:t>
            </a:r>
            <a:endParaRPr lang="en-US" altLang="zh-CN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4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04622"/>
            <a:ext cx="7729728" cy="1188720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</a:rPr>
              <a:t>连动句 </a:t>
            </a:r>
            <a:r>
              <a:rPr lang="tr-TR" altLang="zh-CN" dirty="0" smtClean="0"/>
              <a:t>bağlı </a:t>
            </a:r>
            <a:r>
              <a:rPr lang="tr-TR" altLang="zh-CN" dirty="0" err="1" smtClean="0"/>
              <a:t>fİİl</a:t>
            </a:r>
            <a:r>
              <a:rPr lang="tr-TR" altLang="zh-CN" dirty="0" smtClean="0"/>
              <a:t> </a:t>
            </a:r>
            <a:r>
              <a:rPr lang="tr-TR" altLang="zh-CN" dirty="0" err="1" smtClean="0"/>
              <a:t>cümlesİ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1988820"/>
            <a:ext cx="7729728" cy="4629150"/>
          </a:xfrm>
        </p:spPr>
        <p:txBody>
          <a:bodyPr>
            <a:normAutofit/>
          </a:bodyPr>
          <a:lstStyle/>
          <a:p>
            <a:r>
              <a:rPr lang="en-US" altLang="zh-CN" sz="2400" b="1" dirty="0" err="1">
                <a:solidFill>
                  <a:schemeClr val="accent3">
                    <a:lumMod val="75000"/>
                  </a:schemeClr>
                </a:solidFill>
              </a:rPr>
              <a:t>Özne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+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 有</a:t>
            </a:r>
            <a:r>
              <a:rPr lang="tr-TR" altLang="zh-CN" sz="2400" b="1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zh-CN" altLang="en-US" sz="2400" b="1" dirty="0">
                <a:solidFill>
                  <a:schemeClr val="accent3">
                    <a:lumMod val="75000"/>
                  </a:schemeClr>
                </a:solidFill>
              </a:rPr>
              <a:t>没有 </a:t>
            </a:r>
            <a:r>
              <a:rPr lang="en-US" altLang="zh-CN" sz="2400" b="1" dirty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en-US" altLang="zh-CN" sz="2400" b="1" dirty="0" err="1" smtClean="0">
                <a:solidFill>
                  <a:schemeClr val="accent3">
                    <a:lumMod val="75000"/>
                  </a:schemeClr>
                </a:solidFill>
              </a:rPr>
              <a:t>Nesne</a:t>
            </a:r>
            <a:r>
              <a:rPr lang="en-US" altLang="zh-CN" sz="2400" b="1" dirty="0" smtClean="0">
                <a:solidFill>
                  <a:schemeClr val="accent3">
                    <a:lumMod val="75000"/>
                  </a:schemeClr>
                </a:solidFill>
              </a:rPr>
              <a:t> + Fiil</a:t>
            </a:r>
            <a:r>
              <a:rPr lang="en-US" altLang="zh-CN" sz="2400" b="1" baseline="30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</a:p>
          <a:p>
            <a:endParaRPr lang="en-US" altLang="zh-CN" sz="2400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有</a:t>
            </a:r>
            <a:r>
              <a:rPr lang="zh-CN" altLang="en-US" sz="2400" dirty="0" smtClean="0">
                <a:solidFill>
                  <a:schemeClr val="tx1"/>
                </a:solidFill>
              </a:rPr>
              <a:t>一个礼物要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送给</a:t>
            </a:r>
            <a:r>
              <a:rPr lang="zh-CN" altLang="en-US" sz="2400" dirty="0" smtClean="0">
                <a:solidFill>
                  <a:schemeClr val="tx1"/>
                </a:solidFill>
              </a:rPr>
              <a:t>你。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 smtClean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我们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有</a:t>
            </a:r>
            <a:r>
              <a:rPr lang="zh-CN" altLang="en-US" sz="2400" dirty="0" smtClean="0">
                <a:solidFill>
                  <a:schemeClr val="tx1"/>
                </a:solidFill>
              </a:rPr>
              <a:t>一些作业要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做</a:t>
            </a:r>
            <a:r>
              <a:rPr lang="zh-CN" altLang="en-US" sz="2400" dirty="0" smtClean="0">
                <a:solidFill>
                  <a:schemeClr val="tx1"/>
                </a:solidFill>
              </a:rPr>
              <a:t>。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大家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有没有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问题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问</a:t>
            </a:r>
            <a:r>
              <a:rPr lang="zh-CN" altLang="en-US" sz="2400" dirty="0" smtClean="0">
                <a:solidFill>
                  <a:schemeClr val="tx1"/>
                </a:solidFill>
              </a:rPr>
              <a:t>老师？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endParaRPr lang="en-US" altLang="zh-CN" sz="2400" dirty="0">
              <a:solidFill>
                <a:schemeClr val="tx1"/>
              </a:solidFill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</a:rPr>
              <a:t>我现在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没有</a:t>
            </a:r>
            <a:r>
              <a:rPr lang="zh-CN" altLang="en-US" sz="2400" dirty="0" smtClean="0">
                <a:solidFill>
                  <a:schemeClr val="tx1"/>
                </a:solidFill>
              </a:rPr>
              <a:t>书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看</a:t>
            </a:r>
            <a:r>
              <a:rPr lang="zh-CN" altLang="en-US" sz="2400" dirty="0" smtClean="0">
                <a:solidFill>
                  <a:schemeClr val="tx1"/>
                </a:solidFill>
              </a:rPr>
              <a:t>。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96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Fİİl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tamamlayicilari</a:t>
            </a:r>
            <a:r>
              <a:rPr lang="zh-CN" altLang="en-US" dirty="0" smtClean="0"/>
              <a:t> 补语 </a:t>
            </a:r>
            <a:r>
              <a:rPr lang="zh-CN" altLang="en-US" dirty="0" smtClean="0">
                <a:solidFill>
                  <a:schemeClr val="accent3">
                    <a:lumMod val="75000"/>
                  </a:schemeClr>
                </a:solidFill>
              </a:rPr>
              <a:t>上、开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3154680"/>
            <a:ext cx="7729728" cy="3200400"/>
          </a:xfrm>
        </p:spPr>
        <p:txBody>
          <a:bodyPr>
            <a:normAutofit/>
          </a:bodyPr>
          <a:lstStyle/>
          <a:p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上 （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bağlanmak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bir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araya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gelmek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anlamı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2000" dirty="0" err="1" smtClean="0">
                <a:solidFill>
                  <a:schemeClr val="accent3">
                    <a:lumMod val="75000"/>
                  </a:schemeClr>
                </a:solidFill>
              </a:rPr>
              <a:t>katar</a:t>
            </a: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）</a:t>
            </a:r>
            <a:endParaRPr lang="tr-TR" altLang="zh-CN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sz="2000" dirty="0" smtClean="0"/>
              <a:t>穿上运动鞋、写上名字、关上门、关上电视、带上书、带上手机</a:t>
            </a:r>
            <a:endParaRPr lang="en-US" altLang="zh-CN" sz="2000" dirty="0" smtClean="0"/>
          </a:p>
          <a:p>
            <a:endParaRPr lang="en-US" sz="2000" dirty="0"/>
          </a:p>
          <a:p>
            <a:r>
              <a:rPr lang="zh-CN" altLang="en-US" sz="2000" dirty="0" smtClean="0">
                <a:solidFill>
                  <a:schemeClr val="accent3">
                    <a:lumMod val="75000"/>
                  </a:schemeClr>
                </a:solidFill>
              </a:rPr>
              <a:t>开 </a:t>
            </a:r>
            <a:r>
              <a:rPr lang="tr-TR" altLang="zh-CN" sz="2000" dirty="0" smtClean="0">
                <a:solidFill>
                  <a:schemeClr val="accent3">
                    <a:lumMod val="75000"/>
                  </a:schemeClr>
                </a:solidFill>
              </a:rPr>
              <a:t>(birleşik şeylerin ayrılması anlamı katar.)</a:t>
            </a:r>
            <a:endParaRPr lang="tr-TR" sz="20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zh-CN" altLang="en-US" sz="2000" dirty="0" smtClean="0"/>
              <a:t>打开礼物、 打开书、切开苹果、搬开桌子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04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en-US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zhǔnbèi</a:t>
            </a:r>
            <a:r>
              <a:rPr lang="en-US" cap="none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9210294" cy="3842766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zh-CN" altLang="en-US" sz="2400" dirty="0" smtClean="0"/>
              <a:t>考试、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zh-CN" altLang="en-US" sz="2400" dirty="0" smtClean="0"/>
              <a:t>好了、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zh-CN" altLang="en-US" sz="2400" dirty="0" smtClean="0"/>
              <a:t>一下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 smtClean="0"/>
              <a:t>明天我们有考试，我还没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zh-CN" altLang="en-US" sz="2400" dirty="0" smtClean="0"/>
              <a:t>好。</a:t>
            </a:r>
            <a:endParaRPr lang="en-US" altLang="zh-CN" sz="2400" dirty="0" smtClean="0"/>
          </a:p>
          <a:p>
            <a:r>
              <a:rPr lang="zh-CN" altLang="en-US" sz="2400" dirty="0"/>
              <a:t>一切都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准备</a:t>
            </a:r>
            <a:r>
              <a:rPr lang="zh-CN" altLang="en-US" sz="2400" dirty="0"/>
              <a:t>好了， 咱们走吧</a:t>
            </a:r>
            <a:r>
              <a:rPr lang="en-US" altLang="zh-CN" sz="2400" dirty="0" smtClean="0"/>
              <a:t>!</a:t>
            </a:r>
          </a:p>
          <a:p>
            <a:endParaRPr lang="en-US" sz="2400" dirty="0"/>
          </a:p>
          <a:p>
            <a:r>
              <a:rPr lang="en-US" sz="2400" dirty="0" err="1" smtClean="0"/>
              <a:t>İşe</a:t>
            </a:r>
            <a:r>
              <a:rPr lang="en-US" sz="2400" dirty="0" smtClean="0"/>
              <a:t> </a:t>
            </a:r>
            <a:r>
              <a:rPr lang="en-US" sz="2400" dirty="0" err="1" smtClean="0"/>
              <a:t>geri</a:t>
            </a:r>
            <a:r>
              <a:rPr lang="en-US" sz="2400" dirty="0" smtClean="0"/>
              <a:t> </a:t>
            </a:r>
            <a:r>
              <a:rPr lang="en-US" sz="2400" dirty="0" err="1" smtClean="0"/>
              <a:t>dönmem</a:t>
            </a:r>
            <a:r>
              <a:rPr lang="en-US" sz="2400" dirty="0" smtClean="0"/>
              <a:t> </a:t>
            </a:r>
            <a:r>
              <a:rPr lang="en-US" sz="2400" dirty="0" err="1" smtClean="0"/>
              <a:t>lazım</a:t>
            </a:r>
            <a:r>
              <a:rPr lang="en-US" sz="2400" dirty="0" smtClean="0"/>
              <a:t>,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sonraki</a:t>
            </a:r>
            <a:r>
              <a:rPr lang="en-US" sz="2400" dirty="0" smtClean="0"/>
              <a:t> </a:t>
            </a:r>
            <a:r>
              <a:rPr lang="en-US" sz="2400" dirty="0" err="1" smtClean="0"/>
              <a:t>konuşmamı</a:t>
            </a:r>
            <a:r>
              <a:rPr lang="en-US" sz="2400" dirty="0" smtClean="0"/>
              <a:t> </a:t>
            </a:r>
            <a:r>
              <a:rPr lang="en-US" sz="2400" dirty="0" err="1" smtClean="0"/>
              <a:t>hazırlamalıyım</a:t>
            </a:r>
            <a:r>
              <a:rPr lang="en-US" sz="2400" dirty="0" smtClean="0"/>
              <a:t>. (</a:t>
            </a:r>
            <a:r>
              <a:rPr lang="zh-CN" altLang="en-US" sz="2400" dirty="0"/>
              <a:t>演说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600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en-US" sz="3600" b="1" dirty="0"/>
              <a:t> </a:t>
            </a:r>
            <a:r>
              <a:rPr lang="en-US" sz="2400" cap="none" dirty="0" smtClean="0"/>
              <a:t>[</a:t>
            </a:r>
            <a:r>
              <a:rPr lang="en-US" sz="2400" cap="none" dirty="0" err="1" smtClean="0"/>
              <a:t>xīnshǎng</a:t>
            </a:r>
            <a:r>
              <a:rPr lang="en-US" sz="2400" cap="none" dirty="0" smtClean="0"/>
              <a:t>]</a:t>
            </a:r>
            <a:endParaRPr lang="en-US" sz="24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8410194" cy="3842766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zh-CN" altLang="en-US" sz="2400" dirty="0" smtClean="0"/>
              <a:t>风景、</a:t>
            </a:r>
            <a:r>
              <a:rPr lang="zh-CN" altLang="en-US" sz="2400" dirty="0"/>
              <a:t> 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zh-CN" altLang="en-US" sz="2400" dirty="0" smtClean="0"/>
              <a:t>音乐、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zh-CN" altLang="en-US" sz="2400" dirty="0"/>
              <a:t>大自然的美。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/>
              <a:t>我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zh-CN" altLang="en-US" sz="2400" dirty="0"/>
              <a:t>你的意见</a:t>
            </a:r>
            <a:r>
              <a:rPr lang="zh-CN" altLang="en-US" sz="2400" dirty="0" smtClean="0"/>
              <a:t>。</a:t>
            </a:r>
            <a:endParaRPr lang="tr-TR" altLang="zh-CN" sz="2400" dirty="0" smtClean="0"/>
          </a:p>
          <a:p>
            <a:r>
              <a:rPr lang="zh-CN" altLang="en-US" sz="2400" dirty="0"/>
              <a:t>只有少数人可能会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欣赏</a:t>
            </a:r>
            <a:r>
              <a:rPr lang="zh-CN" altLang="en-US" sz="2400" dirty="0"/>
              <a:t>这部影片</a:t>
            </a:r>
            <a:r>
              <a:rPr lang="zh-CN" altLang="en-US" sz="2400" dirty="0" smtClean="0"/>
              <a:t>。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err="1" smtClean="0"/>
              <a:t>Konser</a:t>
            </a:r>
            <a:r>
              <a:rPr lang="en-US" sz="2400" dirty="0" smtClean="0"/>
              <a:t>, biz </a:t>
            </a:r>
            <a:r>
              <a:rPr lang="en-US" sz="2400" dirty="0" err="1" smtClean="0"/>
              <a:t>daha</a:t>
            </a:r>
            <a:r>
              <a:rPr lang="en-US" sz="2400" dirty="0" smtClean="0"/>
              <a:t> tam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keyfini</a:t>
            </a:r>
            <a:r>
              <a:rPr lang="en-US" sz="2400" dirty="0" smtClean="0"/>
              <a:t> </a:t>
            </a:r>
            <a:r>
              <a:rPr lang="en-US" sz="2400" dirty="0" err="1" smtClean="0"/>
              <a:t>çıkaramadan</a:t>
            </a:r>
            <a:r>
              <a:rPr lang="en-US" sz="2400" dirty="0" smtClean="0"/>
              <a:t> </a:t>
            </a:r>
            <a:r>
              <a:rPr lang="en-US" sz="2400" dirty="0" err="1" smtClean="0"/>
              <a:t>sonlandı</a:t>
            </a:r>
            <a:r>
              <a:rPr lang="en-US" sz="2400" dirty="0" smtClean="0"/>
              <a:t>. (</a:t>
            </a:r>
            <a:r>
              <a:rPr lang="zh-CN" altLang="en-US" sz="2400" dirty="0" smtClean="0"/>
              <a:t>尽情</a:t>
            </a:r>
            <a:r>
              <a:rPr lang="tr-TR" altLang="zh-CN" sz="2400" dirty="0" smtClean="0"/>
              <a:t>)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2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文房四宝</a:t>
            </a:r>
            <a:r>
              <a:rPr lang="en-US" b="1" dirty="0"/>
              <a:t> </a:t>
            </a:r>
            <a:r>
              <a:rPr lang="en-US" sz="2000" cap="none" dirty="0" smtClean="0"/>
              <a:t>[</a:t>
            </a:r>
            <a:r>
              <a:rPr lang="en-US" sz="2000" cap="none" dirty="0" err="1" smtClean="0"/>
              <a:t>wén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fáng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sì</a:t>
            </a:r>
            <a:r>
              <a:rPr lang="en-US" sz="2000" cap="none" dirty="0" smtClean="0"/>
              <a:t> </a:t>
            </a:r>
            <a:r>
              <a:rPr lang="en-US" sz="2000" cap="none" dirty="0" err="1" smtClean="0"/>
              <a:t>bǎo</a:t>
            </a:r>
            <a:r>
              <a:rPr lang="en-US" sz="2000" cap="none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zh-CN" altLang="en-US" dirty="0"/>
              <a:t>笔、</a:t>
            </a:r>
            <a:r>
              <a:rPr lang="zh-CN" altLang="en-US" dirty="0" smtClean="0"/>
              <a:t>墨</a:t>
            </a:r>
            <a:r>
              <a:rPr lang="mr-IN" dirty="0" smtClean="0"/>
              <a:t>[</a:t>
            </a:r>
            <a:r>
              <a:rPr lang="it-IT" altLang="zh-CN" dirty="0" err="1" smtClean="0"/>
              <a:t>mò</a:t>
            </a:r>
            <a:r>
              <a:rPr lang="it-IT" altLang="zh-CN" dirty="0" smtClean="0"/>
              <a:t>]</a:t>
            </a:r>
            <a:r>
              <a:rPr lang="zh-CN" altLang="en-US" dirty="0" smtClean="0"/>
              <a:t>、</a:t>
            </a:r>
            <a:r>
              <a:rPr lang="zh-CN" altLang="en-US" dirty="0"/>
              <a:t>纸、</a:t>
            </a:r>
            <a:r>
              <a:rPr lang="zh-CN" altLang="en-US" dirty="0" smtClean="0"/>
              <a:t>砚</a:t>
            </a:r>
            <a:r>
              <a:rPr lang="mr-IN" dirty="0"/>
              <a:t>[</a:t>
            </a:r>
            <a:r>
              <a:rPr lang="mr-IN" dirty="0" err="1"/>
              <a:t>yàn</a:t>
            </a:r>
            <a:r>
              <a:rPr lang="mr-IN" dirty="0" smtClean="0"/>
              <a:t>]</a:t>
            </a:r>
            <a:endParaRPr lang="mr-IN" b="1" dirty="0"/>
          </a:p>
        </p:txBody>
      </p:sp>
      <p:pic>
        <p:nvPicPr>
          <p:cNvPr id="1026" name="Picture 2" descr="http://imgsrc.baidu.com/image/c0%3Dpixel_huitu%2C0%2C0%2C294%2C40/sign=63bc77de9a2397ddc274904430fad7db/e61190ef76c6a7efc89fe61ff6faaf51f3de66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123" y="3200400"/>
            <a:ext cx="5299753" cy="353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5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……</a:t>
            </a:r>
            <a:r>
              <a:rPr lang="zh-CN" altLang="en-US" sz="3600" dirty="0" smtClean="0">
                <a:solidFill>
                  <a:schemeClr val="accent3">
                    <a:lumMod val="75000"/>
                  </a:schemeClr>
                </a:solidFill>
              </a:rPr>
              <a:t>之一</a:t>
            </a:r>
            <a:r>
              <a:rPr lang="zh-CN" altLang="en-US" sz="3600" dirty="0" smtClean="0"/>
              <a:t> </a:t>
            </a:r>
            <a:r>
              <a:rPr lang="en-US" sz="2400" cap="none" dirty="0" smtClean="0"/>
              <a:t>[</a:t>
            </a:r>
            <a:r>
              <a:rPr lang="en-US" sz="2400" cap="none" dirty="0" err="1" smtClean="0"/>
              <a:t>zhīyī</a:t>
            </a:r>
            <a:r>
              <a:rPr lang="en-US" sz="2400" cap="none" dirty="0" smtClean="0"/>
              <a:t>]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598664" cy="3101983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毛笔是文房四宝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之一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我们学校是土耳其有名的大学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之一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张老师是我非常喜欢的老师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之一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en-US" altLang="zh-CN" sz="2400" dirty="0" err="1" smtClean="0"/>
              <a:t>Eleştirmenlere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göre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bu</a:t>
            </a:r>
            <a:r>
              <a:rPr lang="en-US" altLang="zh-CN" sz="2400" dirty="0" smtClean="0"/>
              <a:t> roman </a:t>
            </a:r>
            <a:r>
              <a:rPr lang="en-US" altLang="zh-CN" sz="2400" dirty="0" err="1" smtClean="0"/>
              <a:t>onun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başyapıtlarından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biri</a:t>
            </a:r>
            <a:r>
              <a:rPr lang="en-US" altLang="zh-CN" sz="2400" dirty="0" smtClean="0"/>
              <a:t>. (</a:t>
            </a:r>
            <a:r>
              <a:rPr lang="zh-CN" altLang="en-US" sz="2400" dirty="0" smtClean="0"/>
              <a:t>杰作</a:t>
            </a:r>
            <a:r>
              <a:rPr lang="en-US" sz="2400" dirty="0" err="1" smtClean="0"/>
              <a:t>jié</a:t>
            </a:r>
            <a:r>
              <a:rPr lang="en-US" sz="2400" dirty="0" smtClean="0"/>
              <a:t> </a:t>
            </a:r>
            <a:r>
              <a:rPr lang="en-US" sz="2400" dirty="0" err="1" smtClean="0"/>
              <a:t>zuò</a:t>
            </a:r>
            <a:r>
              <a:rPr lang="tr-TR" altLang="zh-CN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0027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3">
                    <a:lumMod val="75000"/>
                  </a:schemeClr>
                </a:solidFill>
              </a:rPr>
              <a:t>名牌</a:t>
            </a:r>
            <a:r>
              <a:rPr lang="en-US" sz="3600" b="1" dirty="0"/>
              <a:t> </a:t>
            </a:r>
            <a:r>
              <a:rPr lang="en-US" cap="none" dirty="0" smtClean="0"/>
              <a:t>[</a:t>
            </a:r>
            <a:r>
              <a:rPr lang="en-US" cap="none" dirty="0" err="1" smtClean="0"/>
              <a:t>míngpái</a:t>
            </a:r>
            <a:r>
              <a:rPr lang="en-US" cap="none" dirty="0" smtClean="0"/>
              <a:t>]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名牌</a:t>
            </a:r>
            <a:r>
              <a:rPr lang="zh-CN" altLang="en-US" sz="2400" dirty="0" smtClean="0"/>
              <a:t>手机、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名牌</a:t>
            </a:r>
            <a:r>
              <a:rPr lang="zh-CN" altLang="en-US" sz="2400" dirty="0" smtClean="0"/>
              <a:t>手表、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名牌</a:t>
            </a:r>
            <a:r>
              <a:rPr lang="zh-CN" altLang="en-US" sz="2400" dirty="0" smtClean="0"/>
              <a:t>酒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 smtClean="0"/>
              <a:t>现在很多年轻人都喜欢穿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名牌</a:t>
            </a:r>
            <a:r>
              <a:rPr lang="zh-CN" altLang="en-US" sz="2400" dirty="0" smtClean="0"/>
              <a:t>衣服。</a:t>
            </a:r>
            <a:endParaRPr lang="en-US" altLang="zh-CN" sz="2400" dirty="0" smtClean="0"/>
          </a:p>
          <a:p>
            <a:endParaRPr lang="tr-TR" sz="2400" dirty="0"/>
          </a:p>
          <a:p>
            <a:r>
              <a:rPr lang="tr-TR" sz="2400" dirty="0" smtClean="0"/>
              <a:t>Marka ürünler alıp, </a:t>
            </a:r>
            <a:r>
              <a:rPr lang="en-US" sz="2400" dirty="0" err="1" smtClean="0"/>
              <a:t>İngiltere’ye</a:t>
            </a:r>
            <a:r>
              <a:rPr lang="en-US" sz="2400" dirty="0" smtClean="0"/>
              <a:t> </a:t>
            </a:r>
            <a:r>
              <a:rPr lang="en-US" sz="2400" dirty="0" err="1" smtClean="0"/>
              <a:t>satmak</a:t>
            </a:r>
            <a:r>
              <a:rPr lang="en-US" sz="2400" dirty="0" smtClean="0"/>
              <a:t> </a:t>
            </a:r>
            <a:r>
              <a:rPr lang="en-US" sz="2400" dirty="0" err="1" smtClean="0"/>
              <a:t>istiyorum</a:t>
            </a:r>
            <a:r>
              <a:rPr lang="en-US" sz="2400" dirty="0" smtClean="0"/>
              <a:t>.  (</a:t>
            </a:r>
            <a:r>
              <a:rPr lang="zh-CN" altLang="en-US" sz="2400" dirty="0" smtClean="0"/>
              <a:t>产品</a:t>
            </a:r>
            <a:r>
              <a:rPr lang="en-US" sz="2400" dirty="0" smtClean="0"/>
              <a:t>)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1244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 err="1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it-IT" sz="3600" b="1" dirty="0"/>
              <a:t> </a:t>
            </a:r>
            <a:r>
              <a:rPr lang="it-IT" cap="none" dirty="0" smtClean="0"/>
              <a:t>[</a:t>
            </a:r>
            <a:r>
              <a:rPr lang="it-IT" cap="none" dirty="0" err="1" smtClean="0"/>
              <a:t>dài</a:t>
            </a:r>
            <a:r>
              <a:rPr lang="it-IT" cap="none" dirty="0" smtClean="0"/>
              <a:t>]</a:t>
            </a:r>
            <a:endParaRPr lang="en-US" sz="36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9473184" cy="3728466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zh-CN" altLang="en-US" sz="2400" dirty="0" smtClean="0"/>
              <a:t>手表、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zh-CN" altLang="en-US" sz="2400" dirty="0" smtClean="0"/>
              <a:t>围巾、</a:t>
            </a:r>
            <a:r>
              <a:rPr lang="zh-CN" altLang="en-US" sz="2400" dirty="0" smtClean="0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zh-CN" altLang="en-US" sz="2400" dirty="0" smtClean="0"/>
              <a:t>眼镜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/>
              <a:t>她头上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zh-CN" altLang="en-US" sz="2400" dirty="0"/>
              <a:t>了一朵红花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/>
              <a:t>你觉得我应该</a:t>
            </a:r>
            <a:r>
              <a:rPr lang="zh-CN" altLang="en-US" sz="2400" dirty="0">
                <a:solidFill>
                  <a:schemeClr val="accent3">
                    <a:lumMod val="75000"/>
                  </a:schemeClr>
                </a:solidFill>
              </a:rPr>
              <a:t>戴</a:t>
            </a:r>
            <a:r>
              <a:rPr lang="zh-CN" altLang="en-US" sz="2400" dirty="0"/>
              <a:t>哪条</a:t>
            </a:r>
            <a:r>
              <a:rPr lang="zh-CN" altLang="en-US" sz="2400" dirty="0" smtClean="0"/>
              <a:t>项链</a:t>
            </a:r>
            <a:r>
              <a:rPr lang="en-US" sz="2400" dirty="0"/>
              <a:t>[</a:t>
            </a:r>
            <a:r>
              <a:rPr lang="en-US" sz="2400" dirty="0" err="1" smtClean="0"/>
              <a:t>xiàngliàn</a:t>
            </a:r>
            <a:r>
              <a:rPr lang="en-US" sz="2400" dirty="0" smtClean="0"/>
              <a:t>]</a:t>
            </a:r>
            <a:r>
              <a:rPr lang="zh-CN" altLang="en-US" sz="2400" dirty="0" smtClean="0"/>
              <a:t>呢</a:t>
            </a:r>
            <a:r>
              <a:rPr lang="zh-CN" altLang="en-US" sz="2400" dirty="0"/>
              <a:t>？</a:t>
            </a:r>
            <a:endParaRPr lang="tr-TR" altLang="zh-CN" sz="2400" dirty="0" smtClean="0"/>
          </a:p>
          <a:p>
            <a:endParaRPr lang="tr-TR" altLang="zh-CN" sz="2400" dirty="0" smtClean="0"/>
          </a:p>
          <a:p>
            <a:endParaRPr lang="tr-TR" altLang="zh-CN" sz="2400" dirty="0" smtClean="0"/>
          </a:p>
          <a:p>
            <a:r>
              <a:rPr lang="tr-TR" altLang="zh-CN" sz="2400" dirty="0" smtClean="0"/>
              <a:t>Banka soyguncular</a:t>
            </a:r>
            <a:r>
              <a:rPr lang="en-US" altLang="zh-CN" sz="2400" dirty="0" err="1" smtClean="0"/>
              <a:t>ı</a:t>
            </a:r>
            <a:r>
              <a:rPr lang="en-US" altLang="zh-CN" sz="2400" dirty="0" smtClean="0"/>
              <a:t> </a:t>
            </a:r>
            <a:r>
              <a:rPr lang="tr-TR" altLang="zh-CN" sz="2400" dirty="0" smtClean="0"/>
              <a:t>tanınmamak için yüzlerine maske takmışlar. (</a:t>
            </a:r>
            <a:r>
              <a:rPr lang="zh-CN" altLang="en-US" sz="2400" dirty="0" smtClean="0"/>
              <a:t>抢劫犯</a:t>
            </a:r>
            <a:r>
              <a:rPr lang="tr-TR" altLang="zh-CN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490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3600" b="1" dirty="0" err="1">
                <a:solidFill>
                  <a:schemeClr val="accent3">
                    <a:lumMod val="75000"/>
                  </a:schemeClr>
                </a:solidFill>
              </a:rPr>
              <a:t>收</a:t>
            </a:r>
            <a:r>
              <a:rPr lang="mr-IN" sz="3600" b="1" dirty="0"/>
              <a:t> </a:t>
            </a:r>
            <a:r>
              <a:rPr lang="mr-IN" cap="none" dirty="0" smtClean="0"/>
              <a:t>[</a:t>
            </a:r>
            <a:r>
              <a:rPr lang="mr-IN" cap="none" dirty="0" err="1" smtClean="0"/>
              <a:t>shōu</a:t>
            </a:r>
            <a:r>
              <a:rPr lang="mr-IN" cap="none" dirty="0" smtClean="0"/>
              <a:t>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 smtClean="0">
                <a:solidFill>
                  <a:schemeClr val="accent3">
                    <a:lumMod val="75000"/>
                  </a:schemeClr>
                </a:solidFill>
              </a:rPr>
              <a:t>收</a:t>
            </a:r>
            <a:r>
              <a:rPr lang="zh-CN" altLang="en-US" sz="2800" dirty="0" smtClean="0"/>
              <a:t>礼物、</a:t>
            </a:r>
            <a:r>
              <a:rPr lang="zh-CN" altLang="en-US" sz="2800" dirty="0" smtClean="0">
                <a:solidFill>
                  <a:schemeClr val="accent3">
                    <a:lumMod val="75000"/>
                  </a:schemeClr>
                </a:solidFill>
              </a:rPr>
              <a:t>收</a:t>
            </a:r>
            <a:r>
              <a:rPr lang="zh-CN" altLang="en-US" sz="2800" dirty="0" smtClean="0"/>
              <a:t>到短信</a:t>
            </a:r>
            <a:endParaRPr lang="en-US" altLang="zh-CN" sz="2800" dirty="0" smtClean="0"/>
          </a:p>
          <a:p>
            <a:endParaRPr lang="en-US" sz="2800" dirty="0"/>
          </a:p>
          <a:p>
            <a:r>
              <a:rPr lang="zh-CN" altLang="en-US" sz="2800" dirty="0" smtClean="0"/>
              <a:t>我</a:t>
            </a:r>
            <a:r>
              <a:rPr lang="zh-CN" altLang="en-US" sz="2800" dirty="0" smtClean="0">
                <a:solidFill>
                  <a:schemeClr val="accent3">
                    <a:lumMod val="75000"/>
                  </a:schemeClr>
                </a:solidFill>
              </a:rPr>
              <a:t>收</a:t>
            </a:r>
            <a:r>
              <a:rPr lang="zh-CN" altLang="en-US" sz="2800" dirty="0" smtClean="0"/>
              <a:t>到你寄给我的纪念品了，谢谢你。</a:t>
            </a:r>
            <a:endParaRPr lang="en-US" altLang="zh-CN" sz="2800" dirty="0" smtClean="0"/>
          </a:p>
          <a:p>
            <a:r>
              <a:rPr lang="zh-CN" altLang="en-US" sz="2800" dirty="0"/>
              <a:t>我们只</a:t>
            </a:r>
            <a:r>
              <a:rPr lang="zh-CN" altLang="en-US" sz="2800" dirty="0">
                <a:solidFill>
                  <a:schemeClr val="accent3">
                    <a:lumMod val="75000"/>
                  </a:schemeClr>
                </a:solidFill>
              </a:rPr>
              <a:t>收</a:t>
            </a:r>
            <a:r>
              <a:rPr lang="zh-CN" altLang="en-US" sz="2800" dirty="0" smtClean="0"/>
              <a:t>现金。</a:t>
            </a:r>
            <a:endParaRPr lang="en-US" altLang="zh-CN" sz="28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1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703</TotalTime>
  <Words>931</Words>
  <Application>Microsoft Macintosh PowerPoint</Application>
  <PresentationFormat>Widescreen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Gill Sans MT</vt:lpstr>
      <vt:lpstr>Mangal</vt:lpstr>
      <vt:lpstr>华文中宋</vt:lpstr>
      <vt:lpstr>Arial</vt:lpstr>
      <vt:lpstr>Parcel</vt:lpstr>
      <vt:lpstr>Yazılı Anlatım III</vt:lpstr>
      <vt:lpstr>礼轻情意重 [lǐ qīng qíng yì zhòng]</vt:lpstr>
      <vt:lpstr>准备 [zhǔnbèi]</vt:lpstr>
      <vt:lpstr>欣赏 [xīnshǎng]</vt:lpstr>
      <vt:lpstr>文房四宝 [wén fáng sì bǎo]</vt:lpstr>
      <vt:lpstr>……之一 [zhīyī]</vt:lpstr>
      <vt:lpstr>名牌 [míngpái]</vt:lpstr>
      <vt:lpstr>戴 [dài]</vt:lpstr>
      <vt:lpstr>收 [shōu]</vt:lpstr>
      <vt:lpstr>咱们看看！</vt:lpstr>
      <vt:lpstr>不过 [bùguò]</vt:lpstr>
      <vt:lpstr>称赞 [chēngzàn]</vt:lpstr>
      <vt:lpstr>表示 [biǎoshì]</vt:lpstr>
      <vt:lpstr>尊重 [zūnzhòng]</vt:lpstr>
      <vt:lpstr>得到 [dédào]</vt:lpstr>
      <vt:lpstr>担心 [dānxīn]</vt:lpstr>
      <vt:lpstr>咱们看看！</vt:lpstr>
      <vt:lpstr>有/没有 kullanarak karşilaştirma</vt:lpstr>
      <vt:lpstr>PowerPoint Presentation</vt:lpstr>
      <vt:lpstr> 反问句 retorİk soru</vt:lpstr>
      <vt:lpstr>连动句 bağlı fİİl cümlesİ</vt:lpstr>
      <vt:lpstr>Fİİl tamamlayicilari 补语 上、开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Yazılı Anlatım III</dc:title>
  <dc:creator>Pınar Altay</dc:creator>
  <cp:lastModifiedBy>Pınar Altay</cp:lastModifiedBy>
  <cp:revision>22</cp:revision>
  <dcterms:created xsi:type="dcterms:W3CDTF">2018-09-29T05:47:46Z</dcterms:created>
  <dcterms:modified xsi:type="dcterms:W3CDTF">2018-09-29T17:35:02Z</dcterms:modified>
</cp:coreProperties>
</file>