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7" r:id="rId2"/>
    <p:sldId id="259" r:id="rId3"/>
    <p:sldId id="263" r:id="rId4"/>
    <p:sldId id="273" r:id="rId5"/>
    <p:sldId id="274" r:id="rId6"/>
    <p:sldId id="275" r:id="rId7"/>
    <p:sldId id="276" r:id="rId8"/>
    <p:sldId id="277" r:id="rId9"/>
    <p:sldId id="279" r:id="rId10"/>
    <p:sldId id="278" r:id="rId11"/>
    <p:sldId id="280" r:id="rId12"/>
    <p:sldId id="265" r:id="rId13"/>
    <p:sldId id="264" r:id="rId14"/>
    <p:sldId id="261" r:id="rId15"/>
    <p:sldId id="262"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69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866506-7E39-4F70-9F24-2C853FD353B3}" type="datetimeFigureOut">
              <a:rPr lang="tr-TR" smtClean="0"/>
              <a:t>13.10.2019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F38D9A-0EF8-4FAA-A24D-56E012FCFFAF}" type="slidenum">
              <a:rPr lang="tr-TR" smtClean="0"/>
              <a:t>‹#›</a:t>
            </a:fld>
            <a:endParaRPr lang="tr-TR"/>
          </a:p>
        </p:txBody>
      </p:sp>
    </p:spTree>
    <p:extLst>
      <p:ext uri="{BB962C8B-B14F-4D97-AF65-F5344CB8AC3E}">
        <p14:creationId xmlns:p14="http://schemas.microsoft.com/office/powerpoint/2010/main" val="2064864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A3BAD205-036F-4969-956B-08D3DE16D4A6}" type="datetime1">
              <a:rPr lang="tr-TR" smtClean="0"/>
              <a:t>13.10.2019</a:t>
            </a:fld>
            <a:endParaRPr lang="tr-TR"/>
          </a:p>
        </p:txBody>
      </p:sp>
      <p:sp>
        <p:nvSpPr>
          <p:cNvPr id="16" name="15 Slayt Numarası Yer Tutucusu"/>
          <p:cNvSpPr>
            <a:spLocks noGrp="1"/>
          </p:cNvSpPr>
          <p:nvPr>
            <p:ph type="sldNum" sz="quarter" idx="11"/>
          </p:nvPr>
        </p:nvSpPr>
        <p:spPr/>
        <p:txBody>
          <a:bodyPr/>
          <a:lstStyle/>
          <a:p>
            <a:fld id="{82EB2674-DDA4-4943-B322-7A1AB243B8A3}" type="slidenum">
              <a:rPr lang="tr-TR" smtClean="0"/>
              <a:t>‹#›</a:t>
            </a:fld>
            <a:endParaRPr lang="tr-TR"/>
          </a:p>
        </p:txBody>
      </p:sp>
      <p:sp>
        <p:nvSpPr>
          <p:cNvPr id="17" name="16 Altbilgi Yer Tutucusu"/>
          <p:cNvSpPr>
            <a:spLocks noGrp="1"/>
          </p:cNvSpPr>
          <p:nvPr>
            <p:ph type="ftr" sz="quarter" idx="12"/>
          </p:nvPr>
        </p:nvSpPr>
        <p:spPr/>
        <p:txBody>
          <a:bodyPr/>
          <a:lstStyle/>
          <a:p>
            <a:r>
              <a:rPr lang="tr-TR" smtClean="0"/>
              <a:t>(BERGER &amp; HUNTINGTON, 2003)</a:t>
            </a:r>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9D2B2CA-5F91-496F-979A-048254ACE65B}" type="datetime1">
              <a:rPr lang="tr-TR" smtClean="0"/>
              <a:t>13.10.2019</a:t>
            </a:fld>
            <a:endParaRPr lang="tr-TR"/>
          </a:p>
        </p:txBody>
      </p:sp>
      <p:sp>
        <p:nvSpPr>
          <p:cNvPr id="5" name="4 Altbilgi Yer Tutucusu"/>
          <p:cNvSpPr>
            <a:spLocks noGrp="1"/>
          </p:cNvSpPr>
          <p:nvPr>
            <p:ph type="ftr" sz="quarter" idx="11"/>
          </p:nvPr>
        </p:nvSpPr>
        <p:spPr/>
        <p:txBody>
          <a:bodyPr/>
          <a:lstStyle/>
          <a:p>
            <a:r>
              <a:rPr lang="tr-TR" smtClean="0"/>
              <a:t>(BERGER &amp; HUNTINGTON, 2003)</a:t>
            </a:r>
            <a:endParaRPr lang="tr-TR"/>
          </a:p>
        </p:txBody>
      </p:sp>
      <p:sp>
        <p:nvSpPr>
          <p:cNvPr id="6" name="5 Slayt Numarası Yer Tutucusu"/>
          <p:cNvSpPr>
            <a:spLocks noGrp="1"/>
          </p:cNvSpPr>
          <p:nvPr>
            <p:ph type="sldNum" sz="quarter" idx="12"/>
          </p:nvPr>
        </p:nvSpPr>
        <p:spPr/>
        <p:txBody>
          <a:bodyPr/>
          <a:lstStyle/>
          <a:p>
            <a:fld id="{82EB2674-DDA4-4943-B322-7A1AB243B8A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C969ADD-8C3C-4BFD-B71C-77168DDABBCF}" type="datetime1">
              <a:rPr lang="tr-TR" smtClean="0"/>
              <a:t>13.10.2019</a:t>
            </a:fld>
            <a:endParaRPr lang="tr-TR"/>
          </a:p>
        </p:txBody>
      </p:sp>
      <p:sp>
        <p:nvSpPr>
          <p:cNvPr id="5" name="4 Altbilgi Yer Tutucusu"/>
          <p:cNvSpPr>
            <a:spLocks noGrp="1"/>
          </p:cNvSpPr>
          <p:nvPr>
            <p:ph type="ftr" sz="quarter" idx="11"/>
          </p:nvPr>
        </p:nvSpPr>
        <p:spPr/>
        <p:txBody>
          <a:bodyPr/>
          <a:lstStyle/>
          <a:p>
            <a:r>
              <a:rPr lang="tr-TR" smtClean="0"/>
              <a:t>(BERGER &amp; HUNTINGTON, 2003)</a:t>
            </a:r>
            <a:endParaRPr lang="tr-TR"/>
          </a:p>
        </p:txBody>
      </p:sp>
      <p:sp>
        <p:nvSpPr>
          <p:cNvPr id="6" name="5 Slayt Numarası Yer Tutucusu"/>
          <p:cNvSpPr>
            <a:spLocks noGrp="1"/>
          </p:cNvSpPr>
          <p:nvPr>
            <p:ph type="sldNum" sz="quarter" idx="12"/>
          </p:nvPr>
        </p:nvSpPr>
        <p:spPr/>
        <p:txBody>
          <a:bodyPr/>
          <a:lstStyle/>
          <a:p>
            <a:fld id="{82EB2674-DDA4-4943-B322-7A1AB243B8A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3AB9ADFF-E267-4141-B8CA-47183FBC398D}" type="datetime1">
              <a:rPr lang="tr-TR" smtClean="0"/>
              <a:t>13.10.2019</a:t>
            </a:fld>
            <a:endParaRPr lang="tr-TR"/>
          </a:p>
        </p:txBody>
      </p:sp>
      <p:sp>
        <p:nvSpPr>
          <p:cNvPr id="15" name="14 Slayt Numarası Yer Tutucusu"/>
          <p:cNvSpPr>
            <a:spLocks noGrp="1"/>
          </p:cNvSpPr>
          <p:nvPr>
            <p:ph type="sldNum" sz="quarter" idx="15"/>
          </p:nvPr>
        </p:nvSpPr>
        <p:spPr/>
        <p:txBody>
          <a:bodyPr/>
          <a:lstStyle>
            <a:lvl1pPr algn="ctr">
              <a:defRPr/>
            </a:lvl1pPr>
          </a:lstStyle>
          <a:p>
            <a:fld id="{82EB2674-DDA4-4943-B322-7A1AB243B8A3}" type="slidenum">
              <a:rPr lang="tr-TR" smtClean="0"/>
              <a:t>‹#›</a:t>
            </a:fld>
            <a:endParaRPr lang="tr-TR"/>
          </a:p>
        </p:txBody>
      </p:sp>
      <p:sp>
        <p:nvSpPr>
          <p:cNvPr id="16" name="15 Altbilgi Yer Tutucusu"/>
          <p:cNvSpPr>
            <a:spLocks noGrp="1"/>
          </p:cNvSpPr>
          <p:nvPr>
            <p:ph type="ftr" sz="quarter" idx="16"/>
          </p:nvPr>
        </p:nvSpPr>
        <p:spPr/>
        <p:txBody>
          <a:bodyPr/>
          <a:lstStyle/>
          <a:p>
            <a:r>
              <a:rPr lang="tr-TR" smtClean="0"/>
              <a:t>(BERGER &amp; HUNTINGTON, 2003)</a:t>
            </a:r>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67907966-587B-48C3-A751-16B55FCFC191}" type="datetime1">
              <a:rPr lang="tr-TR" smtClean="0"/>
              <a:t>13.10.2019</a:t>
            </a:fld>
            <a:endParaRPr lang="tr-TR"/>
          </a:p>
        </p:txBody>
      </p:sp>
      <p:sp>
        <p:nvSpPr>
          <p:cNvPr id="5" name="4 Altbilgi Yer Tutucusu"/>
          <p:cNvSpPr>
            <a:spLocks noGrp="1"/>
          </p:cNvSpPr>
          <p:nvPr>
            <p:ph type="ftr" sz="quarter" idx="11"/>
          </p:nvPr>
        </p:nvSpPr>
        <p:spPr/>
        <p:txBody>
          <a:bodyPr/>
          <a:lstStyle/>
          <a:p>
            <a:r>
              <a:rPr lang="tr-TR" smtClean="0"/>
              <a:t>(BERGER &amp; HUNTINGTON, 2003)</a:t>
            </a:r>
            <a:endParaRPr lang="tr-TR"/>
          </a:p>
        </p:txBody>
      </p:sp>
      <p:sp>
        <p:nvSpPr>
          <p:cNvPr id="6" name="5 Slayt Numarası Yer Tutucusu"/>
          <p:cNvSpPr>
            <a:spLocks noGrp="1"/>
          </p:cNvSpPr>
          <p:nvPr>
            <p:ph type="sldNum" sz="quarter" idx="12"/>
          </p:nvPr>
        </p:nvSpPr>
        <p:spPr/>
        <p:txBody>
          <a:bodyPr/>
          <a:lstStyle/>
          <a:p>
            <a:fld id="{82EB2674-DDA4-4943-B322-7A1AB243B8A3}" type="slidenum">
              <a:rPr lang="tr-TR" smtClean="0"/>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97C64778-C70F-40DB-A026-E421FD4586EC}" type="datetime1">
              <a:rPr lang="tr-TR" smtClean="0"/>
              <a:t>13.10.2019</a:t>
            </a:fld>
            <a:endParaRPr lang="tr-TR"/>
          </a:p>
        </p:txBody>
      </p:sp>
      <p:sp>
        <p:nvSpPr>
          <p:cNvPr id="6" name="5 Altbilgi Yer Tutucusu"/>
          <p:cNvSpPr>
            <a:spLocks noGrp="1"/>
          </p:cNvSpPr>
          <p:nvPr>
            <p:ph type="ftr" sz="quarter" idx="11"/>
          </p:nvPr>
        </p:nvSpPr>
        <p:spPr/>
        <p:txBody>
          <a:bodyPr/>
          <a:lstStyle/>
          <a:p>
            <a:r>
              <a:rPr lang="tr-TR" smtClean="0"/>
              <a:t>(BERGER &amp; HUNTINGTON, 2003)</a:t>
            </a:r>
            <a:endParaRPr lang="tr-TR"/>
          </a:p>
        </p:txBody>
      </p:sp>
      <p:sp>
        <p:nvSpPr>
          <p:cNvPr id="7" name="6 Slayt Numarası Yer Tutucusu"/>
          <p:cNvSpPr>
            <a:spLocks noGrp="1"/>
          </p:cNvSpPr>
          <p:nvPr>
            <p:ph type="sldNum" sz="quarter" idx="12"/>
          </p:nvPr>
        </p:nvSpPr>
        <p:spPr/>
        <p:txBody>
          <a:bodyPr/>
          <a:lstStyle/>
          <a:p>
            <a:fld id="{82EB2674-DDA4-4943-B322-7A1AB243B8A3}" type="slidenum">
              <a:rPr lang="tr-TR" smtClean="0"/>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82EB2674-DDA4-4943-B322-7A1AB243B8A3}" type="slidenum">
              <a:rPr lang="tr-TR" smtClean="0"/>
              <a:t>‹#›</a:t>
            </a:fld>
            <a:endParaRPr lang="tr-TR"/>
          </a:p>
        </p:txBody>
      </p:sp>
      <p:sp>
        <p:nvSpPr>
          <p:cNvPr id="8" name="7 Altbilgi Yer Tutucusu"/>
          <p:cNvSpPr>
            <a:spLocks noGrp="1"/>
          </p:cNvSpPr>
          <p:nvPr>
            <p:ph type="ftr" sz="quarter" idx="11"/>
          </p:nvPr>
        </p:nvSpPr>
        <p:spPr/>
        <p:txBody>
          <a:bodyPr/>
          <a:lstStyle/>
          <a:p>
            <a:r>
              <a:rPr lang="tr-TR" smtClean="0"/>
              <a:t>(BERGER &amp; HUNTINGTON, 2003)</a:t>
            </a:r>
            <a:endParaRPr lang="tr-TR"/>
          </a:p>
        </p:txBody>
      </p:sp>
      <p:sp>
        <p:nvSpPr>
          <p:cNvPr id="7" name="6 Veri Yer Tutucusu"/>
          <p:cNvSpPr>
            <a:spLocks noGrp="1"/>
          </p:cNvSpPr>
          <p:nvPr>
            <p:ph type="dt" sz="half" idx="10"/>
          </p:nvPr>
        </p:nvSpPr>
        <p:spPr/>
        <p:txBody>
          <a:bodyPr/>
          <a:lstStyle/>
          <a:p>
            <a:fld id="{77A167EE-CA99-4077-814C-FEB70F3815A4}" type="datetime1">
              <a:rPr lang="tr-TR" smtClean="0"/>
              <a:t>13.10.2019</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61770F7B-82DE-49E3-BF99-4EDFACDDFBBC}" type="datetime1">
              <a:rPr lang="tr-TR" smtClean="0"/>
              <a:t>13.10.2019</a:t>
            </a:fld>
            <a:endParaRPr lang="tr-TR"/>
          </a:p>
        </p:txBody>
      </p:sp>
      <p:sp>
        <p:nvSpPr>
          <p:cNvPr id="4" name="3 Altbilgi Yer Tutucusu"/>
          <p:cNvSpPr>
            <a:spLocks noGrp="1"/>
          </p:cNvSpPr>
          <p:nvPr>
            <p:ph type="ftr" sz="quarter" idx="11"/>
          </p:nvPr>
        </p:nvSpPr>
        <p:spPr/>
        <p:txBody>
          <a:bodyPr/>
          <a:lstStyle/>
          <a:p>
            <a:r>
              <a:rPr lang="tr-TR" smtClean="0"/>
              <a:t>(BERGER &amp; HUNTINGTON, 2003)</a:t>
            </a:r>
            <a:endParaRPr lang="tr-TR"/>
          </a:p>
        </p:txBody>
      </p:sp>
      <p:sp>
        <p:nvSpPr>
          <p:cNvPr id="5" name="4 Slayt Numarası Yer Tutucusu"/>
          <p:cNvSpPr>
            <a:spLocks noGrp="1"/>
          </p:cNvSpPr>
          <p:nvPr>
            <p:ph type="sldNum" sz="quarter" idx="12"/>
          </p:nvPr>
        </p:nvSpPr>
        <p:spPr/>
        <p:txBody>
          <a:bodyPr/>
          <a:lstStyle/>
          <a:p>
            <a:fld id="{82EB2674-DDA4-4943-B322-7A1AB243B8A3}" type="slidenum">
              <a:rPr lang="tr-TR" smtClean="0"/>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0211425-07AA-446D-BF1F-E508B6CAD5E4}" type="datetime1">
              <a:rPr lang="tr-TR" smtClean="0"/>
              <a:t>13.10.2019</a:t>
            </a:fld>
            <a:endParaRPr lang="tr-TR"/>
          </a:p>
        </p:txBody>
      </p:sp>
      <p:sp>
        <p:nvSpPr>
          <p:cNvPr id="3" name="2 Altbilgi Yer Tutucusu"/>
          <p:cNvSpPr>
            <a:spLocks noGrp="1"/>
          </p:cNvSpPr>
          <p:nvPr>
            <p:ph type="ftr" sz="quarter" idx="11"/>
          </p:nvPr>
        </p:nvSpPr>
        <p:spPr/>
        <p:txBody>
          <a:bodyPr/>
          <a:lstStyle/>
          <a:p>
            <a:r>
              <a:rPr lang="tr-TR" smtClean="0"/>
              <a:t>(BERGER &amp; HUNTINGTON, 2003)</a:t>
            </a:r>
            <a:endParaRPr lang="tr-TR"/>
          </a:p>
        </p:txBody>
      </p:sp>
      <p:sp>
        <p:nvSpPr>
          <p:cNvPr id="4" name="3 Slayt Numarası Yer Tutucusu"/>
          <p:cNvSpPr>
            <a:spLocks noGrp="1"/>
          </p:cNvSpPr>
          <p:nvPr>
            <p:ph type="sldNum" sz="quarter" idx="12"/>
          </p:nvPr>
        </p:nvSpPr>
        <p:spPr/>
        <p:txBody>
          <a:bodyPr/>
          <a:lstStyle/>
          <a:p>
            <a:fld id="{82EB2674-DDA4-4943-B322-7A1AB243B8A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F08EDFE5-233E-44E2-848C-102AA88025E9}" type="datetime1">
              <a:rPr lang="tr-TR" smtClean="0"/>
              <a:t>13.10.2019</a:t>
            </a:fld>
            <a:endParaRPr lang="tr-TR"/>
          </a:p>
        </p:txBody>
      </p:sp>
      <p:sp>
        <p:nvSpPr>
          <p:cNvPr id="9" name="8 Slayt Numarası Yer Tutucusu"/>
          <p:cNvSpPr>
            <a:spLocks noGrp="1"/>
          </p:cNvSpPr>
          <p:nvPr>
            <p:ph type="sldNum" sz="quarter" idx="15"/>
          </p:nvPr>
        </p:nvSpPr>
        <p:spPr/>
        <p:txBody>
          <a:bodyPr/>
          <a:lstStyle/>
          <a:p>
            <a:fld id="{82EB2674-DDA4-4943-B322-7A1AB243B8A3}" type="slidenum">
              <a:rPr lang="tr-TR" smtClean="0"/>
              <a:t>‹#›</a:t>
            </a:fld>
            <a:endParaRPr lang="tr-TR"/>
          </a:p>
        </p:txBody>
      </p:sp>
      <p:sp>
        <p:nvSpPr>
          <p:cNvPr id="10" name="9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199C854D-3DB4-44F0-919A-360ED99765D2}" type="datetime1">
              <a:rPr lang="tr-TR" smtClean="0"/>
              <a:t>13.10.2019</a:t>
            </a:fld>
            <a:endParaRPr lang="tr-TR"/>
          </a:p>
        </p:txBody>
      </p:sp>
      <p:sp>
        <p:nvSpPr>
          <p:cNvPr id="9" name="8 Slayt Numarası Yer Tutucusu"/>
          <p:cNvSpPr>
            <a:spLocks noGrp="1"/>
          </p:cNvSpPr>
          <p:nvPr>
            <p:ph type="sldNum" sz="quarter" idx="11"/>
          </p:nvPr>
        </p:nvSpPr>
        <p:spPr/>
        <p:txBody>
          <a:bodyPr/>
          <a:lstStyle/>
          <a:p>
            <a:fld id="{82EB2674-DDA4-4943-B322-7A1AB243B8A3}" type="slidenum">
              <a:rPr lang="tr-TR" smtClean="0"/>
              <a:t>‹#›</a:t>
            </a:fld>
            <a:endParaRPr lang="tr-TR"/>
          </a:p>
        </p:txBody>
      </p:sp>
      <p:sp>
        <p:nvSpPr>
          <p:cNvPr id="10" name="9 Altbilgi Yer Tutucusu"/>
          <p:cNvSpPr>
            <a:spLocks noGrp="1"/>
          </p:cNvSpPr>
          <p:nvPr>
            <p:ph type="ftr" sz="quarter" idx="12"/>
          </p:nvPr>
        </p:nvSpPr>
        <p:spPr/>
        <p:txBody>
          <a:bodyPr/>
          <a:lstStyle/>
          <a:p>
            <a:r>
              <a:rPr lang="tr-TR" smtClean="0"/>
              <a:t>(BERGER &amp; HUNTINGTON, 2003)</a:t>
            </a: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0414773C-1739-4CAA-B1B2-22831B02F4F8}" type="datetime1">
              <a:rPr lang="tr-TR" smtClean="0"/>
              <a:t>13.10.2019</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r>
              <a:rPr lang="tr-TR" smtClean="0"/>
              <a:t>(BERGER &amp; HUNTINGTON, 2003)</a:t>
            </a:r>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2EB2674-DDA4-4943-B322-7A1AB243B8A3}" type="slidenum">
              <a:rPr lang="tr-TR" smtClean="0"/>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ctrTitle"/>
          </p:nvPr>
        </p:nvSpPr>
        <p:spPr/>
        <p:txBody>
          <a:bodyPr/>
          <a:lstStyle/>
          <a:p>
            <a:r>
              <a:rPr lang="tr-TR" dirty="0" smtClean="0"/>
              <a:t>KÜRESELLEŞME VE DİN</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Yükselen küresel kültür çeşitli türlerdeki halk hareketleri aracılığıyla taşınmaktadır.</a:t>
            </a:r>
          </a:p>
          <a:p>
            <a:r>
              <a:rPr lang="tr-TR" dirty="0" smtClean="0"/>
              <a:t>Bazen Batılı destekçilerinin çabaları gerçek anlamda halk hareketlerinin oluşmasına yetmez; böyle durumlarda, bağımlılık kuramının kavramlarını kullanacak olursak, yerli eylemcilerden oluşan ve “merkez”e hizmet eden bir “komprador sınıfı” ortaya çıkar. Ama bazen de misyonerlik çalışmaları başarıya ulaşır ve geniş tabanlı halk hareketlerine yol acar. </a:t>
            </a:r>
            <a:endParaRPr lang="tr-TR" dirty="0"/>
          </a:p>
        </p:txBody>
      </p:sp>
      <p:sp>
        <p:nvSpPr>
          <p:cNvPr id="3" name="2 Başlık"/>
          <p:cNvSpPr>
            <a:spLocks noGrp="1"/>
          </p:cNvSpPr>
          <p:nvPr>
            <p:ph type="title"/>
          </p:nvPr>
        </p:nvSpPr>
        <p:spPr/>
        <p:txBody>
          <a:bodyPr>
            <a:normAutofit/>
          </a:bodyPr>
          <a:lstStyle/>
          <a:p>
            <a:r>
              <a:rPr lang="tr-TR" dirty="0" smtClean="0"/>
              <a:t>Toplumsal hareketler</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357166"/>
            <a:ext cx="8229600" cy="5738834"/>
          </a:xfrm>
        </p:spPr>
        <p:txBody>
          <a:bodyPr>
            <a:normAutofit/>
          </a:bodyPr>
          <a:lstStyle/>
          <a:p>
            <a:r>
              <a:rPr lang="tr-TR" dirty="0" smtClean="0"/>
              <a:t>Kültürel küreselleşmeye (çoğunlukla istemeden) hizmet eden en önemli halk hareketinin </a:t>
            </a:r>
            <a:r>
              <a:rPr lang="tr-TR" dirty="0" err="1" smtClean="0"/>
              <a:t>Evanjelik</a:t>
            </a:r>
            <a:r>
              <a:rPr lang="tr-TR" dirty="0" smtClean="0"/>
              <a:t> Protestanlık, onun içinde de özellikle </a:t>
            </a:r>
            <a:r>
              <a:rPr lang="tr-TR" dirty="0" err="1" smtClean="0"/>
              <a:t>Pentekost</a:t>
            </a:r>
            <a:r>
              <a:rPr lang="tr-TR" dirty="0" smtClean="0"/>
              <a:t> hareketi olduğudur. Kültürel küreselleşmeye (çoğunlukla istemeden) hizmet eden en önemli halk hareketinin </a:t>
            </a:r>
            <a:r>
              <a:rPr lang="tr-TR" dirty="0" err="1" smtClean="0"/>
              <a:t>Evanjelik</a:t>
            </a:r>
            <a:r>
              <a:rPr lang="tr-TR" dirty="0" smtClean="0"/>
              <a:t> Protestanlık, onun içinde de özellikle </a:t>
            </a:r>
            <a:r>
              <a:rPr lang="tr-TR" dirty="0" err="1" smtClean="0"/>
              <a:t>Pentekost</a:t>
            </a:r>
            <a:r>
              <a:rPr lang="tr-TR" dirty="0" smtClean="0"/>
              <a:t> hareketi olduğudur. Örneğin, Şili’ye ve Güney Afrika’ya ilişkin veriler, böyle bir dinsel inancı benimsemenin insanların aile, cinsel davranış, çocuk yetiştirme ve en önemlisi de çalışma yaşamı ve genel olarak ekonomiye bakış konularındaki tutumlarında yarattığı dönüşümü ortaya koymaktadır. </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“Kültürel emperyalizm” tezi, gelişmiş kapitalist toplumlarda üretilen ve yayılan kültürel ürünlerde, medyanın doğasında var olan ideolojik kültürel bir çerçeve kurulduğunu ve kitle kültürü ürünleri aracılığıyla tüm dünyaya yayıldığını savunmaktadır.</a:t>
            </a:r>
          </a:p>
          <a:p>
            <a:endParaRPr lang="tr-TR" dirty="0"/>
          </a:p>
        </p:txBody>
      </p:sp>
      <p:sp>
        <p:nvSpPr>
          <p:cNvPr id="3" name="2 Başlık"/>
          <p:cNvSpPr>
            <a:spLocks noGrp="1"/>
          </p:cNvSpPr>
          <p:nvPr>
            <p:ph type="title"/>
          </p:nvPr>
        </p:nvSpPr>
        <p:spPr/>
        <p:txBody>
          <a:bodyPr/>
          <a:lstStyle/>
          <a:p>
            <a:r>
              <a:rPr lang="tr-TR" i="1" dirty="0" smtClean="0"/>
              <a:t>Küreselleşme Kuramı ve Kültür</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Dünyanın </a:t>
            </a:r>
            <a:r>
              <a:rPr lang="tr-TR" dirty="0" err="1" smtClean="0"/>
              <a:t>McDonaldlaşması</a:t>
            </a:r>
            <a:r>
              <a:rPr lang="tr-TR" dirty="0" smtClean="0"/>
              <a:t>, uzun vadede insanın yaratıcılığını engelleyen ve toplumsal ilişkileri insancıl olmaktan uzaklaştıran tek düze standartların zorla kabul ettirilmesi anlamına gelmektedir. Benzer şekilde Benjamin </a:t>
            </a:r>
            <a:r>
              <a:rPr lang="tr-TR" dirty="0" err="1" smtClean="0"/>
              <a:t>Barber</a:t>
            </a:r>
            <a:r>
              <a:rPr lang="tr-TR" dirty="0" smtClean="0"/>
              <a:t> da kamuoyunu, “</a:t>
            </a:r>
            <a:r>
              <a:rPr lang="tr-TR" dirty="0" err="1" smtClean="0"/>
              <a:t>McWorld</a:t>
            </a:r>
            <a:r>
              <a:rPr lang="tr-TR" dirty="0" smtClean="0"/>
              <a:t>” olarak adlandırdığı dünyanın çeşitlilik gösteren topluluklarını hızlı bir şekilde yavan, tekdüze bir piyasaya dönüştüren, ruhsuz bir tüketici kapitalizmine karşı uyarmaktadır.</a:t>
            </a:r>
          </a:p>
          <a:p>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928670"/>
            <a:ext cx="8229600" cy="5167330"/>
          </a:xfrm>
        </p:spPr>
        <p:txBody>
          <a:bodyPr/>
          <a:lstStyle/>
          <a:p>
            <a:r>
              <a:rPr lang="tr-TR" dirty="0" smtClean="0"/>
              <a:t>Küreselleşme süreciyle birlikte tüketim artık, ekonomik bir olgudan ziyade, ondan esinlenen </a:t>
            </a:r>
            <a:r>
              <a:rPr lang="tr-TR" dirty="0" err="1" smtClean="0"/>
              <a:t>sosyo</a:t>
            </a:r>
            <a:r>
              <a:rPr lang="tr-TR" dirty="0" smtClean="0"/>
              <a:t>-kültürel bir tutum ve yaklaşımı ifade etmektedir. İnsanların kim oldukları onların tüketim alışkanlıklarına bakılarak değerlendirilmektedir.</a:t>
            </a:r>
          </a:p>
          <a:p>
            <a:r>
              <a:rPr lang="tr-TR" dirty="0" err="1" smtClean="0"/>
              <a:t>Marcuse</a:t>
            </a:r>
            <a:r>
              <a:rPr lang="tr-TR" dirty="0" smtClean="0"/>
              <a:t> da bu görüşleri geliştirerek tüketim ideolojisinin "sahte ihtiyaçlar“ yarattığını ve bunların günümüz toplumlarında bir "sosyal kontrol" şekli olarak işlevselleştirildiğini ileri sürmüştür.</a:t>
            </a:r>
          </a:p>
          <a:p>
            <a:pPr>
              <a:buNone/>
            </a:pP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143116"/>
            <a:ext cx="8229600" cy="3952884"/>
          </a:xfrm>
        </p:spPr>
        <p:txBody>
          <a:bodyPr/>
          <a:lstStyle/>
          <a:p>
            <a:r>
              <a:rPr lang="tr-TR" dirty="0" smtClean="0"/>
              <a:t>Popüler kültür, sembolik formlardan oluşan dünyayı anlamlandırma pratiklerinin genel adıdır.</a:t>
            </a:r>
          </a:p>
          <a:p>
            <a:r>
              <a:rPr lang="tr-TR" dirty="0" smtClean="0"/>
              <a:t>İnternet ve diğer yeni teknolojilerin sağladığı olanaklar sayesinde, birbirinden farklı yaşam formları ve kültür örüntüleri daha önce görülmemiş bir hız, serbestlik ve yaygınlıkla dünyayı dolaşmaktadır.</a:t>
            </a:r>
          </a:p>
          <a:p>
            <a:endParaRPr lang="tr-TR" dirty="0"/>
          </a:p>
        </p:txBody>
      </p:sp>
      <p:sp>
        <p:nvSpPr>
          <p:cNvPr id="3" name="2 Başlık"/>
          <p:cNvSpPr>
            <a:spLocks noGrp="1"/>
          </p:cNvSpPr>
          <p:nvPr>
            <p:ph type="title"/>
          </p:nvPr>
        </p:nvSpPr>
        <p:spPr>
          <a:xfrm>
            <a:off x="457200" y="152400"/>
            <a:ext cx="8229600" cy="1704964"/>
          </a:xfrm>
        </p:spPr>
        <p:txBody>
          <a:bodyPr>
            <a:normAutofit/>
          </a:bodyPr>
          <a:lstStyle/>
          <a:p>
            <a:r>
              <a:rPr lang="tr-TR" i="1" dirty="0" smtClean="0"/>
              <a:t>Küreselleşmenin Kültüre Etkisi: Küresel ya da Popüler Kültür</a:t>
            </a:r>
            <a:endParaRPr lang="tr-TR" dirty="0"/>
          </a:p>
        </p:txBody>
      </p:sp>
      <p:sp>
        <p:nvSpPr>
          <p:cNvPr id="4" name="3 Altbilgi Yer Tutucusu"/>
          <p:cNvSpPr>
            <a:spLocks noGrp="1"/>
          </p:cNvSpPr>
          <p:nvPr>
            <p:ph type="ftr" sz="quarter" idx="16"/>
          </p:nvPr>
        </p:nvSpPr>
        <p:spPr/>
        <p:txBody>
          <a:bodyPr/>
          <a:lstStyle/>
          <a:p>
            <a:r>
              <a:rPr lang="tr-TR" dirty="0" smtClean="0"/>
              <a:t>(ÇAPCIOĞLU, 2008)</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785926"/>
            <a:ext cx="8229600" cy="4500594"/>
          </a:xfrm>
        </p:spPr>
        <p:txBody>
          <a:bodyPr>
            <a:normAutofit/>
          </a:bodyPr>
          <a:lstStyle/>
          <a:p>
            <a:r>
              <a:rPr lang="tr-TR" dirty="0" smtClean="0"/>
              <a:t>Küreselleşme, gelişmiş dünyanın herhangi bir yerinde yaşanan ekonomik, sosyal, kültürel ve siyasal olayların dünyanın başka toplumları üzerinde de etkili olduğu ve toplumlar arasındaki karşılıklı bağımlılığın giderek arttığı bir sürece işaret etmektedir.</a:t>
            </a:r>
          </a:p>
        </p:txBody>
      </p:sp>
      <p:sp>
        <p:nvSpPr>
          <p:cNvPr id="3" name="2 Başlık"/>
          <p:cNvSpPr>
            <a:spLocks noGrp="1"/>
          </p:cNvSpPr>
          <p:nvPr>
            <p:ph type="title"/>
          </p:nvPr>
        </p:nvSpPr>
        <p:spPr>
          <a:xfrm>
            <a:off x="457200" y="357166"/>
            <a:ext cx="8229600" cy="1071570"/>
          </a:xfrm>
        </p:spPr>
        <p:txBody>
          <a:bodyPr>
            <a:normAutofit/>
          </a:bodyPr>
          <a:lstStyle/>
          <a:p>
            <a:r>
              <a:rPr lang="tr-TR" i="1" dirty="0" smtClean="0"/>
              <a:t>Küreselleşme ve Yenidünya Düzeni</a:t>
            </a:r>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642918"/>
            <a:ext cx="8229600" cy="5453082"/>
          </a:xfrm>
        </p:spPr>
        <p:txBody>
          <a:bodyPr/>
          <a:lstStyle/>
          <a:p>
            <a:r>
              <a:rPr lang="tr-TR" dirty="0" err="1" smtClean="0"/>
              <a:t>Smith’e</a:t>
            </a:r>
            <a:r>
              <a:rPr lang="tr-TR" dirty="0" smtClean="0"/>
              <a:t> göre bu süreçler: Dünya finans piyasalarının ve serbest-ticaret bölgelerinin yükselişini, malların ve hizmetlerin küresel değişimini, ulus ötesi şirketlerin hızla büyümesini ifade eden “ekonomik küreselleşme”; Birleşmiş Milletler, Avrupa Birliği gibi ulus üstü ekonomik ve politik örgütlenmelerin milli devletlerin yerine geçmesini ve küresel politikaların yükselişini ifade eden “politik küreselleşme” ve Dünya ölçeğinde bilginin, işaretlerin ve sembollerin küresel akışı ve bu akışların neticesinde oluşan çeşitli </a:t>
            </a:r>
            <a:r>
              <a:rPr lang="tr-TR" dirty="0" err="1" smtClean="0"/>
              <a:t>sosyo</a:t>
            </a:r>
            <a:r>
              <a:rPr lang="tr-TR" dirty="0" smtClean="0"/>
              <a:t>-kültürel dönüşümlere gösterilen tepkileri de içinde barındıran “kültürel </a:t>
            </a:r>
            <a:r>
              <a:rPr lang="tr-TR" dirty="0" err="1" smtClean="0"/>
              <a:t>küreselleşme”den</a:t>
            </a:r>
            <a:r>
              <a:rPr lang="tr-TR" dirty="0" smtClean="0"/>
              <a:t> oluşur.</a:t>
            </a:r>
          </a:p>
          <a:p>
            <a:endParaRPr lang="tr-TR" dirty="0"/>
          </a:p>
        </p:txBody>
      </p:sp>
      <p:sp>
        <p:nvSpPr>
          <p:cNvPr id="4" name="3 Altbilgi Yer Tutucusu"/>
          <p:cNvSpPr>
            <a:spLocks noGrp="1"/>
          </p:cNvSpPr>
          <p:nvPr>
            <p:ph type="ftr" sz="quarter" idx="16"/>
          </p:nvPr>
        </p:nvSpPr>
        <p:spPr/>
        <p:txBody>
          <a:bodyPr/>
          <a:lstStyle/>
          <a:p>
            <a:r>
              <a:rPr lang="tr-TR" dirty="0" smtClean="0"/>
              <a:t>(ÇAPCIOĞLU, 2008)</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dirty="0" smtClean="0"/>
              <a:t>“Küreselleşme” terimi kamu söyleminde duygusal bir yük taşır duruma gelmiştir. Bazıları için bu terim, yeni bir barış ve demokratikleşme cağını açacak uluslararası sivil toplum vaadini çağrıştırmaktadır. Bazıları içinse tehditkar bir bicimde Amerika’nın ekonomik ve siyasal egemenliğini, bunun kültürel sonucu olarak da metastazla her yere yayılmış bir tür </a:t>
            </a:r>
            <a:r>
              <a:rPr lang="tr-TR" dirty="0" err="1" smtClean="0"/>
              <a:t>Disneyland’ı</a:t>
            </a:r>
            <a:r>
              <a:rPr lang="tr-TR" dirty="0" smtClean="0"/>
              <a:t> andıran türdeşleşmiş bir dünyayı akla getirmektedir.</a:t>
            </a:r>
          </a:p>
          <a:p>
            <a:endParaRPr lang="tr-TR" dirty="0"/>
          </a:p>
        </p:txBody>
      </p:sp>
      <p:sp>
        <p:nvSpPr>
          <p:cNvPr id="3" name="2 Başlık"/>
          <p:cNvSpPr>
            <a:spLocks noGrp="1"/>
          </p:cNvSpPr>
          <p:nvPr>
            <p:ph type="title"/>
          </p:nvPr>
        </p:nvSpPr>
        <p:spPr/>
        <p:txBody>
          <a:bodyPr/>
          <a:lstStyle/>
          <a:p>
            <a:endParaRPr lang="tr-TR"/>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Elit iş dünyası</a:t>
            </a:r>
          </a:p>
          <a:p>
            <a:r>
              <a:rPr lang="tr-TR" dirty="0" smtClean="0"/>
              <a:t>Akademisyenler kulübü</a:t>
            </a:r>
          </a:p>
          <a:p>
            <a:r>
              <a:rPr lang="tr-TR" dirty="0" smtClean="0"/>
              <a:t>Popüler kültür</a:t>
            </a:r>
          </a:p>
          <a:p>
            <a:r>
              <a:rPr lang="tr-TR" dirty="0" smtClean="0"/>
              <a:t>Toplumsal hareketler</a:t>
            </a:r>
            <a:endParaRPr lang="tr-TR" dirty="0"/>
          </a:p>
        </p:txBody>
      </p:sp>
      <p:sp>
        <p:nvSpPr>
          <p:cNvPr id="3" name="2 Başlık"/>
          <p:cNvSpPr>
            <a:spLocks noGrp="1"/>
          </p:cNvSpPr>
          <p:nvPr>
            <p:ph type="title"/>
          </p:nvPr>
        </p:nvSpPr>
        <p:spPr/>
        <p:txBody>
          <a:bodyPr/>
          <a:lstStyle/>
          <a:p>
            <a:r>
              <a:rPr lang="tr-TR" dirty="0" smtClean="0"/>
              <a:t>Kültürel küreselleşmenin 4 yüzü</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tr-TR" dirty="0" smtClean="0"/>
              <a:t>Yükselen küresel kültür hem elit, hem de popüler araçlarla yayılmaktadır. Elit araçların herhalde en önemlisi, her yıl İsviçre’nin dağ sayfiyesi </a:t>
            </a:r>
            <a:r>
              <a:rPr lang="tr-TR" dirty="0" err="1" smtClean="0"/>
              <a:t>Davos’ta</a:t>
            </a:r>
            <a:r>
              <a:rPr lang="tr-TR" dirty="0" smtClean="0"/>
              <a:t> toplanan Dünya Ekonomi Zirvesi nedeniyle </a:t>
            </a:r>
            <a:r>
              <a:rPr lang="tr-TR" dirty="0" err="1" smtClean="0"/>
              <a:t>Samuel</a:t>
            </a:r>
            <a:r>
              <a:rPr lang="tr-TR" dirty="0" smtClean="0"/>
              <a:t> </a:t>
            </a:r>
            <a:r>
              <a:rPr lang="tr-TR" dirty="0" err="1" smtClean="0"/>
              <a:t>Huntington’ın</a:t>
            </a:r>
            <a:r>
              <a:rPr lang="tr-TR" dirty="0" smtClean="0"/>
              <a:t> çok yerinde olarak </a:t>
            </a:r>
            <a:r>
              <a:rPr lang="tr-TR" b="1" dirty="0" smtClean="0"/>
              <a:t>“</a:t>
            </a:r>
            <a:r>
              <a:rPr lang="tr-TR" b="1" dirty="0" err="1" smtClean="0"/>
              <a:t>Davos</a:t>
            </a:r>
            <a:r>
              <a:rPr lang="tr-TR" b="1" dirty="0" smtClean="0"/>
              <a:t> kültürü” </a:t>
            </a:r>
            <a:r>
              <a:rPr lang="tr-TR" dirty="0" smtClean="0"/>
              <a:t>dediği iş ve siyaset dünyası liderlerinin uluslararası kültürüdür. Bu kültürün ana lokomotifi olan uluslar arası iş, aynı zamanda ekonomik ve teknolojik küreselleşmenin de lokomotifidir. Ama bu kültürü yalnızca </a:t>
            </a:r>
            <a:r>
              <a:rPr lang="tr-TR" dirty="0" err="1" smtClean="0"/>
              <a:t>Davos’a</a:t>
            </a:r>
            <a:r>
              <a:rPr lang="tr-TR" dirty="0" smtClean="0"/>
              <a:t> davet edilme olasılığı bulunan birkaç kişiyle ilişkili olarak düşünmek yanıltıcı olur; davetli olmak </a:t>
            </a:r>
            <a:r>
              <a:rPr lang="tr-TR" i="1" dirty="0" smtClean="0"/>
              <a:t>isteyen ve </a:t>
            </a:r>
            <a:r>
              <a:rPr lang="tr-TR" dirty="0" smtClean="0"/>
              <a:t>sosyologların güzel deyimiyle “önceden sosyalizasyon” içinde kendilerini buna hazırlayan daha milyonlarcası vardır.</a:t>
            </a:r>
            <a:endParaRPr lang="tr-TR" dirty="0"/>
          </a:p>
        </p:txBody>
      </p:sp>
      <p:sp>
        <p:nvSpPr>
          <p:cNvPr id="3" name="2 Başlık"/>
          <p:cNvSpPr>
            <a:spLocks noGrp="1"/>
          </p:cNvSpPr>
          <p:nvPr>
            <p:ph type="title"/>
          </p:nvPr>
        </p:nvSpPr>
        <p:spPr/>
        <p:txBody>
          <a:bodyPr/>
          <a:lstStyle/>
          <a:p>
            <a:r>
              <a:rPr lang="tr-TR" dirty="0" smtClean="0"/>
              <a:t>Elit iş dünyası</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dirty="0" smtClean="0"/>
              <a:t>Yükselen küresel kültürün, iş kültürüyle bazen kaynaşan, bazen çatışan bir başka elit kesimi daha var: Batılı aydın </a:t>
            </a:r>
            <a:r>
              <a:rPr lang="tr-TR" i="1" dirty="0" smtClean="0"/>
              <a:t>(</a:t>
            </a:r>
            <a:r>
              <a:rPr lang="tr-TR" i="1" dirty="0" err="1" smtClean="0"/>
              <a:t>intelligentsia</a:t>
            </a:r>
            <a:r>
              <a:rPr lang="tr-TR" i="1" dirty="0" smtClean="0"/>
              <a:t>) küreselleşmesi. </a:t>
            </a:r>
            <a:r>
              <a:rPr lang="tr-TR" dirty="0" smtClean="0"/>
              <a:t>Pek isabetli değil ama ben buna “akademisyenler kulübü kültürü” adını verdim. Bu kültür çeşitli araçlarla taşınıyor: üniversite çevrelerinin oluşturduğu ağlar, vakıflar, sivil toplum kuruluşları (</a:t>
            </a:r>
            <a:r>
              <a:rPr lang="tr-TR" dirty="0" err="1" smtClean="0"/>
              <a:t>STK’lar</a:t>
            </a:r>
            <a:r>
              <a:rPr lang="tr-TR" dirty="0" smtClean="0"/>
              <a:t>), bazı devlet kuruluşları ve devletler arası kuruluşlar.</a:t>
            </a:r>
          </a:p>
          <a:p>
            <a:r>
              <a:rPr lang="tr-TR" dirty="0" smtClean="0"/>
              <a:t>Onun pazarladığı ürünler çokuluslu şirketlerin ürünlerinden değil, Batılı (çoğunlukla Amerikalı) aydınların icat ettiği düşünce ve davranışlardan, örneğin insan hakları, feminizm, çevrecilik, </a:t>
            </a:r>
            <a:r>
              <a:rPr lang="tr-TR" dirty="0" err="1" smtClean="0"/>
              <a:t>çokkültürlülük</a:t>
            </a:r>
            <a:r>
              <a:rPr lang="tr-TR" dirty="0" smtClean="0"/>
              <a:t> gibi ideolojiler ile bu ideolojileri içeren siyasetlerden ve yaşam tarzlarından oluşuyor.</a:t>
            </a:r>
            <a:endParaRPr lang="tr-TR" dirty="0"/>
          </a:p>
        </p:txBody>
      </p:sp>
      <p:sp>
        <p:nvSpPr>
          <p:cNvPr id="3" name="2 Başlık"/>
          <p:cNvSpPr>
            <a:spLocks noGrp="1"/>
          </p:cNvSpPr>
          <p:nvPr>
            <p:ph type="title"/>
          </p:nvPr>
        </p:nvSpPr>
        <p:spPr/>
        <p:txBody>
          <a:bodyPr>
            <a:normAutofit/>
          </a:bodyPr>
          <a:lstStyle/>
          <a:p>
            <a:r>
              <a:rPr lang="tr-TR" dirty="0" smtClean="0"/>
              <a:t>Akademisyenler kulübü</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tr-TR" dirty="0" smtClean="0"/>
              <a:t>Bu kültür çok çeşitli şirketler (örneğin </a:t>
            </a:r>
            <a:r>
              <a:rPr lang="tr-TR" dirty="0" err="1" smtClean="0"/>
              <a:t>Adidas</a:t>
            </a:r>
            <a:r>
              <a:rPr lang="tr-TR" dirty="0" smtClean="0"/>
              <a:t>, </a:t>
            </a:r>
            <a:r>
              <a:rPr lang="tr-TR" dirty="0" err="1" smtClean="0"/>
              <a:t>McDonald’s</a:t>
            </a:r>
            <a:r>
              <a:rPr lang="tr-TR" dirty="0" smtClean="0"/>
              <a:t>, Disney, MTV vb) tarafından yayılmaktadır. Her ne kadar bu şirketlerin denetimi elitlerin elindeyse de, popüler kültür dünyanın her yanında geniş kitleleri etkilemektedir.</a:t>
            </a:r>
          </a:p>
          <a:p>
            <a:r>
              <a:rPr lang="tr-TR" dirty="0" smtClean="0"/>
              <a:t>İlkesel olarak, bir insan hem blucin pantolon ve spor ayakkabısı giyip, hamburger yiyip, hatta </a:t>
            </a:r>
            <a:r>
              <a:rPr lang="tr-TR" dirty="0" err="1" smtClean="0"/>
              <a:t>Walt</a:t>
            </a:r>
            <a:r>
              <a:rPr lang="tr-TR" dirty="0" smtClean="0"/>
              <a:t> Disney çizgi filmi seyredip, hem de herhangi bir geleneksel kültürün tümüyle içinde kalabilir. Gene de </a:t>
            </a:r>
            <a:r>
              <a:rPr lang="tr-TR" i="1" dirty="0" err="1" smtClean="0"/>
              <a:t>Rock</a:t>
            </a:r>
            <a:r>
              <a:rPr lang="tr-TR" i="1" dirty="0" smtClean="0"/>
              <a:t> müziği eşliğinde çılgınca </a:t>
            </a:r>
            <a:r>
              <a:rPr lang="tr-TR" dirty="0" smtClean="0"/>
              <a:t>dans eden Şilili gençler de ithal bir kültürü tüketirken bunun bakış acıları ve davranışları üzerinde hiçbir önemli sonuç doğurmaması olası değildir. </a:t>
            </a:r>
            <a:endParaRPr lang="tr-TR" dirty="0"/>
          </a:p>
        </p:txBody>
      </p:sp>
      <p:sp>
        <p:nvSpPr>
          <p:cNvPr id="3" name="2 Başlık"/>
          <p:cNvSpPr>
            <a:spLocks noGrp="1"/>
          </p:cNvSpPr>
          <p:nvPr>
            <p:ph type="title"/>
          </p:nvPr>
        </p:nvSpPr>
        <p:spPr/>
        <p:txBody>
          <a:bodyPr>
            <a:normAutofit/>
          </a:bodyPr>
          <a:lstStyle/>
          <a:p>
            <a:r>
              <a:rPr lang="tr-TR" dirty="0" smtClean="0"/>
              <a:t>Popüler kültür</a:t>
            </a:r>
            <a:endParaRPr lang="tr-TR" dirty="0"/>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Pekin’de de </a:t>
            </a:r>
            <a:r>
              <a:rPr lang="tr-TR" dirty="0" err="1" smtClean="0"/>
              <a:t>McDonald’s</a:t>
            </a:r>
            <a:r>
              <a:rPr lang="tr-TR" dirty="0" smtClean="0"/>
              <a:t> henüz çok yeniyken, insanlar buraya yalnızca hamburger yemek için değil, Amerikan tarzı modernliği yaşadıklarını göstermek için gidiyorlardı. Tokyo’da ve </a:t>
            </a:r>
            <a:r>
              <a:rPr lang="tr-TR" dirty="0" err="1" smtClean="0"/>
              <a:t>Taipei’de</a:t>
            </a:r>
            <a:r>
              <a:rPr lang="tr-TR" dirty="0" smtClean="0"/>
              <a:t> ise </a:t>
            </a:r>
            <a:r>
              <a:rPr lang="tr-TR" dirty="0" err="1" smtClean="0"/>
              <a:t>McDonald’s</a:t>
            </a:r>
            <a:r>
              <a:rPr lang="tr-TR" dirty="0" smtClean="0"/>
              <a:t> çoktandır vardı ve artık tüketiciler için birçok seçenekten yalnızca birini oluşturuyordu; hamburger yalnızca hamburgerdi. </a:t>
            </a:r>
            <a:endParaRPr lang="tr-TR" dirty="0"/>
          </a:p>
        </p:txBody>
      </p:sp>
      <p:sp>
        <p:nvSpPr>
          <p:cNvPr id="3" name="2 Başlık"/>
          <p:cNvSpPr>
            <a:spLocks noGrp="1"/>
          </p:cNvSpPr>
          <p:nvPr>
            <p:ph type="title"/>
          </p:nvPr>
        </p:nvSpPr>
        <p:spPr/>
        <p:txBody>
          <a:bodyPr/>
          <a:lstStyle/>
          <a:p>
            <a:endParaRPr lang="tr-TR"/>
          </a:p>
        </p:txBody>
      </p:sp>
      <p:sp>
        <p:nvSpPr>
          <p:cNvPr id="4" name="3 Altbilgi Yer Tutucusu"/>
          <p:cNvSpPr>
            <a:spLocks noGrp="1"/>
          </p:cNvSpPr>
          <p:nvPr>
            <p:ph type="ftr" sz="quarter" idx="16"/>
          </p:nvPr>
        </p:nvSpPr>
        <p:spPr/>
        <p:txBody>
          <a:bodyPr/>
          <a:lstStyle/>
          <a:p>
            <a:r>
              <a:rPr lang="tr-TR" smtClean="0"/>
              <a:t>(BERGER &amp; HUNTINGTON, 2003)</a:t>
            </a:r>
            <a:endParaRPr lang="tr-T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155</TotalTime>
  <Words>993</Words>
  <Application>Microsoft Office PowerPoint</Application>
  <PresentationFormat>Ekran Gösterisi (4:3)</PresentationFormat>
  <Paragraphs>45</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Kağıt</vt:lpstr>
      <vt:lpstr>KÜRESELLEŞME VE DİN</vt:lpstr>
      <vt:lpstr>Küreselleşme ve Yenidünya Düzeni</vt:lpstr>
      <vt:lpstr>PowerPoint Sunusu</vt:lpstr>
      <vt:lpstr>PowerPoint Sunusu</vt:lpstr>
      <vt:lpstr>Kültürel küreselleşmenin 4 yüzü</vt:lpstr>
      <vt:lpstr>Elit iş dünyası</vt:lpstr>
      <vt:lpstr>Akademisyenler kulübü</vt:lpstr>
      <vt:lpstr>Popüler kültür</vt:lpstr>
      <vt:lpstr>PowerPoint Sunusu</vt:lpstr>
      <vt:lpstr>Toplumsal hareketler</vt:lpstr>
      <vt:lpstr>PowerPoint Sunusu</vt:lpstr>
      <vt:lpstr>Küreselleşme Kuramı ve Kültür</vt:lpstr>
      <vt:lpstr>PowerPoint Sunusu</vt:lpstr>
      <vt:lpstr>PowerPoint Sunusu</vt:lpstr>
      <vt:lpstr>Küreselleşmenin Kültüre Etkisi: Küresel ya da Popüler Kültür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SÜREÇLER VE DİN DERSİ</dc:title>
  <dc:creator>Betül</dc:creator>
  <cp:lastModifiedBy>Pc</cp:lastModifiedBy>
  <cp:revision>16</cp:revision>
  <dcterms:created xsi:type="dcterms:W3CDTF">2019-10-11T16:04:24Z</dcterms:created>
  <dcterms:modified xsi:type="dcterms:W3CDTF">2019-10-13T13:54:04Z</dcterms:modified>
</cp:coreProperties>
</file>